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83" r:id="rId3"/>
    <p:sldId id="262" r:id="rId4"/>
    <p:sldId id="272" r:id="rId5"/>
    <p:sldId id="268" r:id="rId6"/>
    <p:sldId id="264" r:id="rId7"/>
    <p:sldId id="273" r:id="rId8"/>
    <p:sldId id="269" r:id="rId9"/>
    <p:sldId id="259" r:id="rId10"/>
    <p:sldId id="267" r:id="rId11"/>
    <p:sldId id="282" r:id="rId12"/>
    <p:sldId id="270" r:id="rId13"/>
    <p:sldId id="263" r:id="rId14"/>
    <p:sldId id="280" r:id="rId15"/>
    <p:sldId id="274" r:id="rId16"/>
    <p:sldId id="276" r:id="rId17"/>
    <p:sldId id="257" r:id="rId18"/>
    <p:sldId id="275" r:id="rId19"/>
    <p:sldId id="279" r:id="rId20"/>
    <p:sldId id="278" r:id="rId21"/>
    <p:sldId id="260" r:id="rId22"/>
    <p:sldId id="258" r:id="rId23"/>
    <p:sldId id="277" r:id="rId24"/>
    <p:sldId id="266" r:id="rId25"/>
    <p:sldId id="265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50A6-0FE8-F44B-BF3B-13138A9120C8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C94EF-323D-2640-A90E-16F3EB77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1" Type="http://schemas.openxmlformats.org/officeDocument/2006/relationships/video" Target="file://localhost/Users/adesai/Documents/service/talks/UW-TeacherWorkshop09/co2.flux.video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esai@aos.wisc.edu" TargetMode="External"/><Relationship Id="rId3" Type="http://schemas.openxmlformats.org/officeDocument/2006/relationships/hyperlink" Target="http://flux.aos.wi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1" Type="http://schemas.openxmlformats.org/officeDocument/2006/relationships/video" Target="file://localhost/Users/adesai/Documents/service/talks/UW-TeacherWorkshop09/CT2007B_co2wx_ortho-nam_2004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7" y="304800"/>
            <a:ext cx="8658903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872335"/>
            <a:ext cx="4267200" cy="461665"/>
          </a:xfrm>
          <a:prstGeom prst="rect">
            <a:avLst/>
          </a:prstGeom>
          <a:solidFill>
            <a:schemeClr val="tx2">
              <a:lumMod val="25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  A  R  B  O  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3750" r="22500"/>
          <a:stretch>
            <a:fillRect/>
          </a:stretch>
        </p:blipFill>
        <p:spPr>
          <a:xfrm>
            <a:off x="1981200" y="533400"/>
            <a:ext cx="4953000" cy="584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of a Forest</a:t>
            </a:r>
            <a:endParaRPr lang="en-US" dirty="0"/>
          </a:p>
        </p:txBody>
      </p:sp>
      <p:pic>
        <p:nvPicPr>
          <p:cNvPr id="4" name="Content Placeholder 3" descr="g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780" r="-5780"/>
          <a:stretch>
            <a:fillRect/>
          </a:stretch>
        </p:blipFill>
        <p:spPr>
          <a:xfrm>
            <a:off x="76200" y="1295400"/>
            <a:ext cx="872897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a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35591"/>
            <a:ext cx="7658100" cy="478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4" name="co2.flux.video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6028284" cy="45168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081"/>
            <a:ext cx="5562600" cy="657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1519"/>
            <a:ext cx="6705600" cy="453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9" y="804862"/>
            <a:ext cx="8798091" cy="506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74650"/>
            <a:ext cx="7581900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17649"/>
            <a:ext cx="6767318" cy="460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4" name="Content Placeholder 3" descr="Vulcan.cemsF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77740"/>
            <a:ext cx="6970413" cy="5380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199"/>
            <a:ext cx="6262024" cy="56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06" y="609600"/>
            <a:ext cx="6831994" cy="528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69" y="762000"/>
            <a:ext cx="5936331" cy="548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-Dan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18" r="-142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688569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Wisconsin Initiative on Climate Change Impacts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www.wicci.wisc.edu</a:t>
            </a:r>
            <a:r>
              <a:rPr lang="en-US" dirty="0" smtClean="0"/>
              <a:t>/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CarbonTracker</a:t>
            </a:r>
            <a:r>
              <a:rPr lang="en-US" dirty="0" smtClean="0">
                <a:solidFill>
                  <a:srgbClr val="FFFF00"/>
                </a:solidFill>
              </a:rPr>
              <a:t> (CO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maps)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www.esrl.noaa.gov/gmd/ccgg/carbontracker</a:t>
            </a:r>
            <a:r>
              <a:rPr lang="en-US" dirty="0" smtClean="0"/>
              <a:t>/</a:t>
            </a:r>
          </a:p>
          <a:p>
            <a:r>
              <a:rPr lang="en-US" dirty="0" smtClean="0"/>
              <a:t>Interactive CO</a:t>
            </a:r>
            <a:r>
              <a:rPr lang="en-US" baseline="-25000" dirty="0" smtClean="0"/>
              <a:t>2</a:t>
            </a:r>
            <a:r>
              <a:rPr lang="en-US" dirty="0" smtClean="0"/>
              <a:t> data (CO2 time series)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www.esrl.noaa.gov/gmd/ccgg/iadv</a:t>
            </a:r>
            <a:r>
              <a:rPr lang="en-US" dirty="0" smtClean="0"/>
              <a:t>/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Project Vulcan (Fossil Fuel)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www.purdue.edu/eas/carbon/</a:t>
            </a:r>
            <a:r>
              <a:rPr lang="en-US" dirty="0" err="1" smtClean="0"/>
              <a:t>vulcan</a:t>
            </a:r>
            <a:endParaRPr lang="en-US" dirty="0" smtClean="0"/>
          </a:p>
          <a:p>
            <a:r>
              <a:rPr lang="en-US" dirty="0" smtClean="0"/>
              <a:t>MODIS GPP (Photosynthesis)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www.ntsg.umt.edu</a:t>
            </a:r>
            <a:r>
              <a:rPr lang="en-US" dirty="0" smtClean="0"/>
              <a:t>/</a:t>
            </a:r>
          </a:p>
          <a:p>
            <a:r>
              <a:rPr lang="en-US" dirty="0" smtClean="0"/>
              <a:t>Google Earth Pro for Educators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www.google.com/educators/p_earth.html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learning standards and objectives can be met by studying Wisconsin’s carbon cycle and climate change?</a:t>
            </a:r>
          </a:p>
          <a:p>
            <a:r>
              <a:rPr lang="en-US" dirty="0" smtClean="0"/>
              <a:t>What kinds of tools and resources would be accessible to your classroom and usable by your students?</a:t>
            </a:r>
          </a:p>
          <a:p>
            <a:r>
              <a:rPr lang="en-US" dirty="0" smtClean="0"/>
              <a:t>How might a lesson plan be devised based on what you learned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Ankur </a:t>
            </a:r>
            <a:r>
              <a:rPr lang="en-US" dirty="0" smtClean="0"/>
              <a:t>R Desai</a:t>
            </a:r>
          </a:p>
          <a:p>
            <a:r>
              <a:rPr lang="en-US" dirty="0" smtClean="0"/>
              <a:t>Dept of Atmospheric and Oceanic Sciences</a:t>
            </a:r>
          </a:p>
          <a:p>
            <a:r>
              <a:rPr lang="en-US" b="1" dirty="0" smtClean="0">
                <a:hlinkClick r:id="rId2"/>
              </a:rPr>
              <a:t>desai@aos.wisc.edu</a:t>
            </a:r>
            <a:endParaRPr lang="en-US" b="1" dirty="0" smtClean="0"/>
          </a:p>
          <a:p>
            <a:r>
              <a:rPr lang="en-US" b="1" dirty="0" smtClean="0">
                <a:hlinkClick r:id="rId3"/>
              </a:rPr>
              <a:t>http://flux.aos.wisc.edu</a:t>
            </a:r>
            <a:endParaRPr lang="en-US" b="1" dirty="0" smtClean="0"/>
          </a:p>
          <a:p>
            <a:r>
              <a:rPr lang="en-US" dirty="0" smtClean="0"/>
              <a:t>608-265-9201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T2007B_co2wx_ortho-nam_2004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700338"/>
            <a:ext cx="5284542" cy="5624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800" y="1600200"/>
            <a:ext cx="4699000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600200"/>
            <a:ext cx="4699000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68400"/>
            <a:ext cx="48514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7195" y="228600"/>
            <a:ext cx="5645605" cy="6324600"/>
          </a:xfrm>
        </p:spPr>
      </p:pic>
      <p:sp>
        <p:nvSpPr>
          <p:cNvPr id="7" name="TextBox 6"/>
          <p:cNvSpPr txBox="1"/>
          <p:nvPr/>
        </p:nvSpPr>
        <p:spPr>
          <a:xfrm>
            <a:off x="3657600" y="1219200"/>
            <a:ext cx="182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0" dirty="0" smtClean="0">
                <a:solidFill>
                  <a:schemeClr val="bg1"/>
                </a:solidFill>
              </a:rPr>
              <a:t>?</a:t>
            </a:r>
            <a:endParaRPr lang="en-US" sz="25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Play: Source or Sink?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Your group is assigned one of four major carbon source/sink </a:t>
            </a:r>
            <a:r>
              <a:rPr lang="en-US" dirty="0" smtClean="0"/>
              <a:t>types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forests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agriculture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fossil fuels/industry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water</a:t>
            </a:r>
            <a:endParaRPr lang="en-US" dirty="0" smtClean="0"/>
          </a:p>
          <a:p>
            <a:r>
              <a:rPr lang="en-US" dirty="0" smtClean="0"/>
              <a:t>Discuss and draw where the region exists in WI</a:t>
            </a:r>
          </a:p>
          <a:p>
            <a:r>
              <a:rPr lang="en-US" dirty="0" smtClean="0"/>
              <a:t>For the places you drew, write a + symbol in</a:t>
            </a:r>
            <a:r>
              <a:rPr lang="en-US" dirty="0" smtClean="0"/>
              <a:t> areas you </a:t>
            </a:r>
            <a:r>
              <a:rPr lang="en-US" dirty="0" smtClean="0"/>
              <a:t>think is a carbon source, - for sink</a:t>
            </a:r>
          </a:p>
          <a:p>
            <a:r>
              <a:rPr lang="en-US" dirty="0" smtClean="0"/>
              <a:t>After the symbol, draw an up arrow if you think the source or sink will be bigger in the future and a down arrow for smaller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9164"/>
            <a:ext cx="5816600" cy="435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0838"/>
            <a:ext cx="6261620" cy="62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324</Words>
  <Application>Microsoft Macintosh PowerPoint</Application>
  <PresentationFormat>On-screen Show (4:3)</PresentationFormat>
  <Paragraphs>38</Paragraphs>
  <Slides>26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Let’s Play: Source or Sink?</vt:lpstr>
      <vt:lpstr>Forests</vt:lpstr>
      <vt:lpstr>Slide 9</vt:lpstr>
      <vt:lpstr>Slide 10</vt:lpstr>
      <vt:lpstr>Breathing of a Forest</vt:lpstr>
      <vt:lpstr>Sensitivity of a Forest</vt:lpstr>
      <vt:lpstr>Water</vt:lpstr>
      <vt:lpstr>Slide 14</vt:lpstr>
      <vt:lpstr>Agriculture</vt:lpstr>
      <vt:lpstr>Slide 16</vt:lpstr>
      <vt:lpstr>Slide 17</vt:lpstr>
      <vt:lpstr>Slide 18</vt:lpstr>
      <vt:lpstr>Industry</vt:lpstr>
      <vt:lpstr>Slide 20</vt:lpstr>
      <vt:lpstr>Slide 21</vt:lpstr>
      <vt:lpstr>Slide 22</vt:lpstr>
      <vt:lpstr>Putting it Together</vt:lpstr>
      <vt:lpstr>Resources</vt:lpstr>
      <vt:lpstr>Lesson Planning</vt:lpstr>
      <vt:lpstr>Thanks!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Ankur Desai</dc:creator>
  <cp:lastModifiedBy>Ankur Desai</cp:lastModifiedBy>
  <cp:revision>14</cp:revision>
  <dcterms:created xsi:type="dcterms:W3CDTF">2009-07-15T13:46:36Z</dcterms:created>
  <dcterms:modified xsi:type="dcterms:W3CDTF">2009-07-15T14:02:01Z</dcterms:modified>
</cp:coreProperties>
</file>