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2976800" cy="35661600"/>
  <p:notesSz cx="6858000" cy="9144000"/>
  <p:defaultTextStyle>
    <a:defPPr>
      <a:defRPr lang="en-US"/>
    </a:defPPr>
    <a:lvl1pPr marL="0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1pPr>
    <a:lvl2pPr marL="2246727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2pPr>
    <a:lvl3pPr marL="4493454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3pPr>
    <a:lvl4pPr marL="6740181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4pPr>
    <a:lvl5pPr marL="8986909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5pPr>
    <a:lvl6pPr marL="11233636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6pPr>
    <a:lvl7pPr marL="13480363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7pPr>
    <a:lvl8pPr marL="15727090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8pPr>
    <a:lvl9pPr marL="17973817" algn="l" defTabSz="2246727" rtl="0" eaLnBrk="1" latinLnBrk="0" hangingPunct="1">
      <a:defRPr sz="8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784" autoAdjust="0"/>
  </p:normalViewPr>
  <p:slideViewPr>
    <p:cSldViewPr snapToGrid="0" snapToObjects="1">
      <p:cViewPr>
        <p:scale>
          <a:sx n="21" d="100"/>
          <a:sy n="21" d="100"/>
        </p:scale>
        <p:origin x="-1912" y="-176"/>
      </p:cViewPr>
      <p:guideLst>
        <p:guide orient="horz" pos="11232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-382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C7AAA-92BE-3246-B219-B698B051F0CE}" type="datetimeFigureOut">
              <a:rPr lang="en-US" smtClean="0"/>
              <a:t>4/12/12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63663" y="685800"/>
            <a:ext cx="4130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90590-BCAD-5249-99B0-FCC58FAF8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33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8059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56117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34176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12235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90293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68352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46411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24469" algn="l" defTabSz="378059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11078212"/>
            <a:ext cx="36530280" cy="76441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20208240"/>
            <a:ext cx="30083760" cy="9113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46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493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740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986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2336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480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7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97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0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3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428120"/>
            <a:ext cx="9669780" cy="304279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428120"/>
            <a:ext cx="28293060" cy="304279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6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8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2915882"/>
            <a:ext cx="36530280" cy="7082790"/>
          </a:xfrm>
        </p:spPr>
        <p:txBody>
          <a:bodyPr anchor="t"/>
          <a:lstStyle>
            <a:lvl1pPr algn="l">
              <a:defRPr sz="19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5114910"/>
            <a:ext cx="36530280" cy="7800973"/>
          </a:xfrm>
        </p:spPr>
        <p:txBody>
          <a:bodyPr anchor="b"/>
          <a:lstStyle>
            <a:lvl1pPr marL="0" indent="0">
              <a:buNone/>
              <a:defRPr sz="9800">
                <a:solidFill>
                  <a:schemeClr val="tx1">
                    <a:tint val="75000"/>
                  </a:schemeClr>
                </a:solidFill>
              </a:defRPr>
            </a:lvl1pPr>
            <a:lvl2pPr marL="2246727" indent="0">
              <a:buNone/>
              <a:defRPr sz="8800">
                <a:solidFill>
                  <a:schemeClr val="tx1">
                    <a:tint val="75000"/>
                  </a:schemeClr>
                </a:solidFill>
              </a:defRPr>
            </a:lvl2pPr>
            <a:lvl3pPr marL="4493454" indent="0">
              <a:buNone/>
              <a:defRPr sz="7900">
                <a:solidFill>
                  <a:schemeClr val="tx1">
                    <a:tint val="75000"/>
                  </a:schemeClr>
                </a:solidFill>
              </a:defRPr>
            </a:lvl3pPr>
            <a:lvl4pPr marL="6740181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4pPr>
            <a:lvl5pPr marL="8986909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5pPr>
            <a:lvl6pPr marL="11233636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6pPr>
            <a:lvl7pPr marL="13480363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7pPr>
            <a:lvl8pPr marL="1572709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8pPr>
            <a:lvl9pPr marL="17973817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6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8321043"/>
            <a:ext cx="18981420" cy="23535007"/>
          </a:xfrm>
        </p:spPr>
        <p:txBody>
          <a:bodyPr/>
          <a:lstStyle>
            <a:lvl1pPr>
              <a:defRPr sz="13700"/>
            </a:lvl1pPr>
            <a:lvl2pPr>
              <a:defRPr sz="11800"/>
            </a:lvl2pPr>
            <a:lvl3pPr>
              <a:defRPr sz="98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8321043"/>
            <a:ext cx="18981420" cy="23535007"/>
          </a:xfrm>
        </p:spPr>
        <p:txBody>
          <a:bodyPr/>
          <a:lstStyle>
            <a:lvl1pPr>
              <a:defRPr sz="13700"/>
            </a:lvl1pPr>
            <a:lvl2pPr>
              <a:defRPr sz="11800"/>
            </a:lvl2pPr>
            <a:lvl3pPr>
              <a:defRPr sz="9800"/>
            </a:lvl3pPr>
            <a:lvl4pPr>
              <a:defRPr sz="8800"/>
            </a:lvl4pPr>
            <a:lvl5pPr>
              <a:defRPr sz="8800"/>
            </a:lvl5pPr>
            <a:lvl6pPr>
              <a:defRPr sz="8800"/>
            </a:lvl6pPr>
            <a:lvl7pPr>
              <a:defRPr sz="8800"/>
            </a:lvl7pPr>
            <a:lvl8pPr>
              <a:defRPr sz="8800"/>
            </a:lvl8pPr>
            <a:lvl9pPr>
              <a:defRPr sz="8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2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982588"/>
            <a:ext cx="18988884" cy="3326763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6727" indent="0">
              <a:buNone/>
              <a:defRPr sz="9800" b="1"/>
            </a:lvl2pPr>
            <a:lvl3pPr marL="4493454" indent="0">
              <a:buNone/>
              <a:defRPr sz="8800" b="1"/>
            </a:lvl3pPr>
            <a:lvl4pPr marL="6740181" indent="0">
              <a:buNone/>
              <a:defRPr sz="7900" b="1"/>
            </a:lvl4pPr>
            <a:lvl5pPr marL="8986909" indent="0">
              <a:buNone/>
              <a:defRPr sz="7900" b="1"/>
            </a:lvl5pPr>
            <a:lvl6pPr marL="11233636" indent="0">
              <a:buNone/>
              <a:defRPr sz="7900" b="1"/>
            </a:lvl6pPr>
            <a:lvl7pPr marL="13480363" indent="0">
              <a:buNone/>
              <a:defRPr sz="7900" b="1"/>
            </a:lvl7pPr>
            <a:lvl8pPr marL="15727090" indent="0">
              <a:buNone/>
              <a:defRPr sz="7900" b="1"/>
            </a:lvl8pPr>
            <a:lvl9pPr marL="17973817" indent="0">
              <a:buNone/>
              <a:defRPr sz="7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1309351"/>
            <a:ext cx="18988884" cy="20546697"/>
          </a:xfrm>
        </p:spPr>
        <p:txBody>
          <a:bodyPr/>
          <a:lstStyle>
            <a:lvl1pPr>
              <a:defRPr sz="11800"/>
            </a:lvl1pPr>
            <a:lvl2pPr>
              <a:defRPr sz="9800"/>
            </a:lvl2pPr>
            <a:lvl3pPr>
              <a:defRPr sz="8800"/>
            </a:lvl3pPr>
            <a:lvl4pPr>
              <a:defRPr sz="7900"/>
            </a:lvl4pPr>
            <a:lvl5pPr>
              <a:defRPr sz="7900"/>
            </a:lvl5pPr>
            <a:lvl6pPr>
              <a:defRPr sz="7900"/>
            </a:lvl6pPr>
            <a:lvl7pPr>
              <a:defRPr sz="7900"/>
            </a:lvl7pPr>
            <a:lvl8pPr>
              <a:defRPr sz="7900"/>
            </a:lvl8pPr>
            <a:lvl9pPr>
              <a:defRPr sz="7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982588"/>
            <a:ext cx="18996343" cy="3326763"/>
          </a:xfrm>
        </p:spPr>
        <p:txBody>
          <a:bodyPr anchor="b"/>
          <a:lstStyle>
            <a:lvl1pPr marL="0" indent="0">
              <a:buNone/>
              <a:defRPr sz="11800" b="1"/>
            </a:lvl1pPr>
            <a:lvl2pPr marL="2246727" indent="0">
              <a:buNone/>
              <a:defRPr sz="9800" b="1"/>
            </a:lvl2pPr>
            <a:lvl3pPr marL="4493454" indent="0">
              <a:buNone/>
              <a:defRPr sz="8800" b="1"/>
            </a:lvl3pPr>
            <a:lvl4pPr marL="6740181" indent="0">
              <a:buNone/>
              <a:defRPr sz="7900" b="1"/>
            </a:lvl4pPr>
            <a:lvl5pPr marL="8986909" indent="0">
              <a:buNone/>
              <a:defRPr sz="7900" b="1"/>
            </a:lvl5pPr>
            <a:lvl6pPr marL="11233636" indent="0">
              <a:buNone/>
              <a:defRPr sz="7900" b="1"/>
            </a:lvl6pPr>
            <a:lvl7pPr marL="13480363" indent="0">
              <a:buNone/>
              <a:defRPr sz="7900" b="1"/>
            </a:lvl7pPr>
            <a:lvl8pPr marL="15727090" indent="0">
              <a:buNone/>
              <a:defRPr sz="7900" b="1"/>
            </a:lvl8pPr>
            <a:lvl9pPr marL="17973817" indent="0">
              <a:buNone/>
              <a:defRPr sz="7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1309351"/>
            <a:ext cx="18996343" cy="20546697"/>
          </a:xfrm>
        </p:spPr>
        <p:txBody>
          <a:bodyPr/>
          <a:lstStyle>
            <a:lvl1pPr>
              <a:defRPr sz="11800"/>
            </a:lvl1pPr>
            <a:lvl2pPr>
              <a:defRPr sz="9800"/>
            </a:lvl2pPr>
            <a:lvl3pPr>
              <a:defRPr sz="8800"/>
            </a:lvl3pPr>
            <a:lvl4pPr>
              <a:defRPr sz="7900"/>
            </a:lvl4pPr>
            <a:lvl5pPr>
              <a:defRPr sz="7900"/>
            </a:lvl5pPr>
            <a:lvl6pPr>
              <a:defRPr sz="7900"/>
            </a:lvl6pPr>
            <a:lvl7pPr>
              <a:defRPr sz="7900"/>
            </a:lvl7pPr>
            <a:lvl8pPr>
              <a:defRPr sz="7900"/>
            </a:lvl8pPr>
            <a:lvl9pPr>
              <a:defRPr sz="7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8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8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3" y="1419860"/>
            <a:ext cx="14139071" cy="6042660"/>
          </a:xfrm>
        </p:spPr>
        <p:txBody>
          <a:bodyPr anchor="b"/>
          <a:lstStyle>
            <a:lvl1pPr algn="l">
              <a:defRPr sz="9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419863"/>
            <a:ext cx="24025225" cy="30436187"/>
          </a:xfrm>
        </p:spPr>
        <p:txBody>
          <a:bodyPr/>
          <a:lstStyle>
            <a:lvl1pPr>
              <a:defRPr sz="15700"/>
            </a:lvl1pPr>
            <a:lvl2pPr>
              <a:defRPr sz="13700"/>
            </a:lvl2pPr>
            <a:lvl3pPr>
              <a:defRPr sz="11800"/>
            </a:lvl3pPr>
            <a:lvl4pPr>
              <a:defRPr sz="9800"/>
            </a:lvl4pPr>
            <a:lvl5pPr>
              <a:defRPr sz="9800"/>
            </a:lvl5pPr>
            <a:lvl6pPr>
              <a:defRPr sz="9800"/>
            </a:lvl6pPr>
            <a:lvl7pPr>
              <a:defRPr sz="9800"/>
            </a:lvl7pPr>
            <a:lvl8pPr>
              <a:defRPr sz="9800"/>
            </a:lvl8pPr>
            <a:lvl9pPr>
              <a:defRPr sz="9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3" y="7462523"/>
            <a:ext cx="14139071" cy="24393527"/>
          </a:xfrm>
        </p:spPr>
        <p:txBody>
          <a:bodyPr/>
          <a:lstStyle>
            <a:lvl1pPr marL="0" indent="0">
              <a:buNone/>
              <a:defRPr sz="6900"/>
            </a:lvl1pPr>
            <a:lvl2pPr marL="2246727" indent="0">
              <a:buNone/>
              <a:defRPr sz="5900"/>
            </a:lvl2pPr>
            <a:lvl3pPr marL="4493454" indent="0">
              <a:buNone/>
              <a:defRPr sz="4900"/>
            </a:lvl3pPr>
            <a:lvl4pPr marL="6740181" indent="0">
              <a:buNone/>
              <a:defRPr sz="4400"/>
            </a:lvl4pPr>
            <a:lvl5pPr marL="8986909" indent="0">
              <a:buNone/>
              <a:defRPr sz="4400"/>
            </a:lvl5pPr>
            <a:lvl6pPr marL="11233636" indent="0">
              <a:buNone/>
              <a:defRPr sz="4400"/>
            </a:lvl6pPr>
            <a:lvl7pPr marL="13480363" indent="0">
              <a:buNone/>
              <a:defRPr sz="4400"/>
            </a:lvl7pPr>
            <a:lvl8pPr marL="15727090" indent="0">
              <a:buNone/>
              <a:defRPr sz="4400"/>
            </a:lvl8pPr>
            <a:lvl9pPr marL="17973817" indent="0">
              <a:buNone/>
              <a:defRPr sz="4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02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4963121"/>
            <a:ext cx="25786080" cy="2947037"/>
          </a:xfrm>
        </p:spPr>
        <p:txBody>
          <a:bodyPr anchor="b"/>
          <a:lstStyle>
            <a:lvl1pPr algn="l">
              <a:defRPr sz="9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3186430"/>
            <a:ext cx="25786080" cy="21396960"/>
          </a:xfrm>
        </p:spPr>
        <p:txBody>
          <a:bodyPr/>
          <a:lstStyle>
            <a:lvl1pPr marL="0" indent="0">
              <a:buNone/>
              <a:defRPr sz="15700"/>
            </a:lvl1pPr>
            <a:lvl2pPr marL="2246727" indent="0">
              <a:buNone/>
              <a:defRPr sz="13700"/>
            </a:lvl2pPr>
            <a:lvl3pPr marL="4493454" indent="0">
              <a:buNone/>
              <a:defRPr sz="11800"/>
            </a:lvl3pPr>
            <a:lvl4pPr marL="6740181" indent="0">
              <a:buNone/>
              <a:defRPr sz="9800"/>
            </a:lvl4pPr>
            <a:lvl5pPr marL="8986909" indent="0">
              <a:buNone/>
              <a:defRPr sz="9800"/>
            </a:lvl5pPr>
            <a:lvl6pPr marL="11233636" indent="0">
              <a:buNone/>
              <a:defRPr sz="9800"/>
            </a:lvl6pPr>
            <a:lvl7pPr marL="13480363" indent="0">
              <a:buNone/>
              <a:defRPr sz="9800"/>
            </a:lvl7pPr>
            <a:lvl8pPr marL="15727090" indent="0">
              <a:buNone/>
              <a:defRPr sz="9800"/>
            </a:lvl8pPr>
            <a:lvl9pPr marL="17973817" indent="0">
              <a:buNone/>
              <a:defRPr sz="9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7910158"/>
            <a:ext cx="25786080" cy="4185283"/>
          </a:xfrm>
        </p:spPr>
        <p:txBody>
          <a:bodyPr/>
          <a:lstStyle>
            <a:lvl1pPr marL="0" indent="0">
              <a:buNone/>
              <a:defRPr sz="6900"/>
            </a:lvl1pPr>
            <a:lvl2pPr marL="2246727" indent="0">
              <a:buNone/>
              <a:defRPr sz="5900"/>
            </a:lvl2pPr>
            <a:lvl3pPr marL="4493454" indent="0">
              <a:buNone/>
              <a:defRPr sz="4900"/>
            </a:lvl3pPr>
            <a:lvl4pPr marL="6740181" indent="0">
              <a:buNone/>
              <a:defRPr sz="4400"/>
            </a:lvl4pPr>
            <a:lvl5pPr marL="8986909" indent="0">
              <a:buNone/>
              <a:defRPr sz="4400"/>
            </a:lvl5pPr>
            <a:lvl6pPr marL="11233636" indent="0">
              <a:buNone/>
              <a:defRPr sz="4400"/>
            </a:lvl6pPr>
            <a:lvl7pPr marL="13480363" indent="0">
              <a:buNone/>
              <a:defRPr sz="4400"/>
            </a:lvl7pPr>
            <a:lvl8pPr marL="15727090" indent="0">
              <a:buNone/>
              <a:defRPr sz="4400"/>
            </a:lvl8pPr>
            <a:lvl9pPr marL="17973817" indent="0">
              <a:buNone/>
              <a:defRPr sz="4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6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428117"/>
            <a:ext cx="38679120" cy="5943600"/>
          </a:xfrm>
          <a:prstGeom prst="rect">
            <a:avLst/>
          </a:prstGeom>
        </p:spPr>
        <p:txBody>
          <a:bodyPr vert="horz" lIns="449346" tIns="224673" rIns="449346" bIns="22467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8321043"/>
            <a:ext cx="38679120" cy="23535007"/>
          </a:xfrm>
          <a:prstGeom prst="rect">
            <a:avLst/>
          </a:prstGeom>
        </p:spPr>
        <p:txBody>
          <a:bodyPr vert="horz" lIns="449346" tIns="224673" rIns="449346" bIns="22467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33053022"/>
            <a:ext cx="10027920" cy="1898650"/>
          </a:xfrm>
          <a:prstGeom prst="rect">
            <a:avLst/>
          </a:prstGeom>
        </p:spPr>
        <p:txBody>
          <a:bodyPr vert="horz" lIns="449346" tIns="224673" rIns="449346" bIns="224673" rtlCol="0" anchor="ctr"/>
          <a:lstStyle>
            <a:lvl1pPr algn="l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81DDB-2C5E-0347-B0FC-9EF99B5015B4}" type="datetimeFigureOut">
              <a:rPr lang="en-US" smtClean="0"/>
              <a:t>4/12/12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33053022"/>
            <a:ext cx="13609320" cy="1898650"/>
          </a:xfrm>
          <a:prstGeom prst="rect">
            <a:avLst/>
          </a:prstGeom>
        </p:spPr>
        <p:txBody>
          <a:bodyPr vert="horz" lIns="449346" tIns="224673" rIns="449346" bIns="224673" rtlCol="0" anchor="ctr"/>
          <a:lstStyle>
            <a:lvl1pPr algn="ct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33053022"/>
            <a:ext cx="10027920" cy="1898650"/>
          </a:xfrm>
          <a:prstGeom prst="rect">
            <a:avLst/>
          </a:prstGeom>
        </p:spPr>
        <p:txBody>
          <a:bodyPr vert="horz" lIns="449346" tIns="224673" rIns="449346" bIns="224673" rtlCol="0" anchor="ctr"/>
          <a:lstStyle>
            <a:lvl1pPr algn="r">
              <a:defRPr sz="5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B064C-9174-9340-A950-B58D3A986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7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246727" rtl="0" eaLnBrk="1" latinLnBrk="0" hangingPunct="1">
        <a:spcBef>
          <a:spcPct val="0"/>
        </a:spcBef>
        <a:buNone/>
        <a:defRPr sz="21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5045" indent="-1685045" algn="l" defTabSz="2246727" rtl="0" eaLnBrk="1" latinLnBrk="0" hangingPunct="1">
        <a:spcBef>
          <a:spcPct val="20000"/>
        </a:spcBef>
        <a:buFont typeface="Arial"/>
        <a:buChar char="•"/>
        <a:defRPr sz="15700" kern="1200">
          <a:solidFill>
            <a:schemeClr val="tx1"/>
          </a:solidFill>
          <a:latin typeface="+mn-lt"/>
          <a:ea typeface="+mn-ea"/>
          <a:cs typeface="+mn-cs"/>
        </a:defRPr>
      </a:lvl1pPr>
      <a:lvl2pPr marL="3650931" indent="-1404204" algn="l" defTabSz="2246727" rtl="0" eaLnBrk="1" latinLnBrk="0" hangingPunct="1">
        <a:spcBef>
          <a:spcPct val="20000"/>
        </a:spcBef>
        <a:buFont typeface="Arial"/>
        <a:buChar char="–"/>
        <a:defRPr sz="13700" kern="1200">
          <a:solidFill>
            <a:schemeClr val="tx1"/>
          </a:solidFill>
          <a:latin typeface="+mn-lt"/>
          <a:ea typeface="+mn-ea"/>
          <a:cs typeface="+mn-cs"/>
        </a:defRPr>
      </a:lvl2pPr>
      <a:lvl3pPr marL="5616817" indent="-1123363" algn="l" defTabSz="2246727" rtl="0" eaLnBrk="1" latinLnBrk="0" hangingPunct="1">
        <a:spcBef>
          <a:spcPct val="20000"/>
        </a:spcBef>
        <a:buFont typeface="Arial"/>
        <a:buChar char="•"/>
        <a:defRPr sz="11800" kern="1200">
          <a:solidFill>
            <a:schemeClr val="tx1"/>
          </a:solidFill>
          <a:latin typeface="+mn-lt"/>
          <a:ea typeface="+mn-ea"/>
          <a:cs typeface="+mn-cs"/>
        </a:defRPr>
      </a:lvl3pPr>
      <a:lvl4pPr marL="7863545" indent="-1123363" algn="l" defTabSz="2246727" rtl="0" eaLnBrk="1" latinLnBrk="0" hangingPunct="1">
        <a:spcBef>
          <a:spcPct val="20000"/>
        </a:spcBef>
        <a:buFont typeface="Arial"/>
        <a:buChar char="–"/>
        <a:defRPr sz="9800" kern="1200">
          <a:solidFill>
            <a:schemeClr val="tx1"/>
          </a:solidFill>
          <a:latin typeface="+mn-lt"/>
          <a:ea typeface="+mn-ea"/>
          <a:cs typeface="+mn-cs"/>
        </a:defRPr>
      </a:lvl4pPr>
      <a:lvl5pPr marL="10110272" indent="-1123363" algn="l" defTabSz="2246727" rtl="0" eaLnBrk="1" latinLnBrk="0" hangingPunct="1">
        <a:spcBef>
          <a:spcPct val="20000"/>
        </a:spcBef>
        <a:buFont typeface="Arial"/>
        <a:buChar char="»"/>
        <a:defRPr sz="9800" kern="1200">
          <a:solidFill>
            <a:schemeClr val="tx1"/>
          </a:solidFill>
          <a:latin typeface="+mn-lt"/>
          <a:ea typeface="+mn-ea"/>
          <a:cs typeface="+mn-cs"/>
        </a:defRPr>
      </a:lvl5pPr>
      <a:lvl6pPr marL="12356999" indent="-1123363" algn="l" defTabSz="2246727" rtl="0" eaLnBrk="1" latinLnBrk="0" hangingPunct="1">
        <a:spcBef>
          <a:spcPct val="20000"/>
        </a:spcBef>
        <a:buFont typeface="Arial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6pPr>
      <a:lvl7pPr marL="14603726" indent="-1123363" algn="l" defTabSz="2246727" rtl="0" eaLnBrk="1" latinLnBrk="0" hangingPunct="1">
        <a:spcBef>
          <a:spcPct val="20000"/>
        </a:spcBef>
        <a:buFont typeface="Arial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7pPr>
      <a:lvl8pPr marL="16850453" indent="-1123363" algn="l" defTabSz="2246727" rtl="0" eaLnBrk="1" latinLnBrk="0" hangingPunct="1">
        <a:spcBef>
          <a:spcPct val="20000"/>
        </a:spcBef>
        <a:buFont typeface="Arial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8pPr>
      <a:lvl9pPr marL="19097180" indent="-1123363" algn="l" defTabSz="2246727" rtl="0" eaLnBrk="1" latinLnBrk="0" hangingPunct="1">
        <a:spcBef>
          <a:spcPct val="20000"/>
        </a:spcBef>
        <a:buFont typeface="Arial"/>
        <a:buChar char="•"/>
        <a:defRPr sz="9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1pPr>
      <a:lvl2pPr marL="2246727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2pPr>
      <a:lvl3pPr marL="4493454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6740181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4pPr>
      <a:lvl5pPr marL="8986909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5pPr>
      <a:lvl6pPr marL="11233636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6pPr>
      <a:lvl7pPr marL="13480363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7pPr>
      <a:lvl8pPr marL="15727090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8pPr>
      <a:lvl9pPr marL="17973817" algn="l" defTabSz="2246727" rtl="0" eaLnBrk="1" latinLnBrk="0" hangingPunct="1">
        <a:defRPr sz="8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emf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JPG"/><Relationship Id="rId15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emf"/><Relationship Id="rId9" Type="http://schemas.openxmlformats.org/officeDocument/2006/relationships/image" Target="../media/image8.emf"/><Relationship Id="rId10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00000">
              <a:srgbClr val="FFFFFF"/>
            </a:gs>
          </a:gsLst>
          <a:lin ang="564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364262" y="20314620"/>
            <a:ext cx="12305386" cy="1117820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0364262" y="3865551"/>
            <a:ext cx="12305386" cy="1644906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4920881" y="3956402"/>
            <a:ext cx="15080519" cy="163582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05400" y="8960580"/>
            <a:ext cx="14026790" cy="1166552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8288" y="20363107"/>
            <a:ext cx="13999445" cy="1484579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rgbClr val="FFFFFF"/>
              </a:gs>
            </a:gsLst>
            <a:lin ang="54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IMG_05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560" y="28777994"/>
            <a:ext cx="4375177" cy="6430911"/>
          </a:xfrm>
          <a:prstGeom prst="rect">
            <a:avLst/>
          </a:prstGeom>
        </p:spPr>
      </p:pic>
      <p:pic>
        <p:nvPicPr>
          <p:cNvPr id="43" name="Picture 42" descr="IMG_0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0" y="24410742"/>
            <a:ext cx="3893828" cy="5422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4861" y="5721000"/>
            <a:ext cx="10027412" cy="97073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763269"/>
            <a:ext cx="43756097" cy="3666393"/>
          </a:xfrm>
        </p:spPr>
        <p:txBody>
          <a:bodyPr>
            <a:noAutofit/>
          </a:bodyPr>
          <a:lstStyle/>
          <a:p>
            <a:pPr algn="l"/>
            <a:r>
              <a:rPr lang="en-US" sz="12000" dirty="0">
                <a:latin typeface="+mn-lt"/>
              </a:rPr>
              <a:t>Using </a:t>
            </a:r>
            <a:r>
              <a:rPr lang="en-US" sz="12000" baseline="30000" dirty="0">
                <a:latin typeface="+mn-lt"/>
              </a:rPr>
              <a:t>14</a:t>
            </a:r>
            <a:r>
              <a:rPr lang="en-US" sz="12000" dirty="0">
                <a:latin typeface="+mn-lt"/>
              </a:rPr>
              <a:t>C as a high-frequency tracer of forest CO</a:t>
            </a:r>
            <a:r>
              <a:rPr lang="en-US" sz="12000" baseline="-25000" dirty="0">
                <a:latin typeface="+mn-lt"/>
              </a:rPr>
              <a:t>2</a:t>
            </a:r>
            <a:r>
              <a:rPr lang="en-US" sz="12000" dirty="0">
                <a:latin typeface="+mn-lt"/>
              </a:rPr>
              <a:t> emissions sources: </a:t>
            </a:r>
            <a:br>
              <a:rPr lang="en-US" sz="12000" dirty="0">
                <a:latin typeface="+mn-lt"/>
              </a:rPr>
            </a:br>
            <a:r>
              <a:rPr lang="en-US" sz="12000" dirty="0">
                <a:latin typeface="+mn-lt"/>
              </a:rPr>
              <a:t>preliminary results from a Northern Wisconsin case study</a:t>
            </a:r>
            <a:br>
              <a:rPr lang="en-US" sz="12000" dirty="0">
                <a:latin typeface="+mn-lt"/>
              </a:rPr>
            </a:br>
            <a:endParaRPr lang="en-US" sz="1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256" y="3584264"/>
            <a:ext cx="15631321" cy="1984565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6200" dirty="0"/>
              <a:t>Claire Phillips</a:t>
            </a:r>
            <a:r>
              <a:rPr lang="en-US" sz="6200" baseline="30000" dirty="0"/>
              <a:t>1</a:t>
            </a:r>
            <a:r>
              <a:rPr lang="en-US" sz="6200" dirty="0"/>
              <a:t>, </a:t>
            </a:r>
            <a:r>
              <a:rPr lang="en-US" sz="6200" dirty="0" err="1"/>
              <a:t>Karis</a:t>
            </a:r>
            <a:r>
              <a:rPr lang="en-US" sz="6200" dirty="0"/>
              <a:t> McFarlane</a:t>
            </a:r>
            <a:r>
              <a:rPr lang="en-US" sz="6200" baseline="30000" dirty="0"/>
              <a:t>1</a:t>
            </a:r>
            <a:r>
              <a:rPr lang="en-US" sz="6200" dirty="0"/>
              <a:t>, </a:t>
            </a:r>
          </a:p>
          <a:p>
            <a:r>
              <a:rPr lang="en-US" sz="6200" dirty="0" err="1"/>
              <a:t>Ankur</a:t>
            </a:r>
            <a:r>
              <a:rPr lang="en-US" sz="6200" dirty="0"/>
              <a:t> Desai</a:t>
            </a:r>
            <a:r>
              <a:rPr lang="en-US" sz="6200" baseline="30000" dirty="0"/>
              <a:t>2</a:t>
            </a:r>
            <a:r>
              <a:rPr lang="en-US" sz="6200" dirty="0"/>
              <a:t>, Brian LaFranchi</a:t>
            </a:r>
            <a:r>
              <a:rPr lang="en-US" sz="6200" baseline="30000" dirty="0"/>
              <a:t>1</a:t>
            </a:r>
            <a:r>
              <a:rPr lang="en-US" sz="6200" dirty="0"/>
              <a:t>, David Risk</a:t>
            </a:r>
            <a:r>
              <a:rPr lang="en-US" sz="6200" baseline="30000" dirty="0"/>
              <a:t>3</a:t>
            </a:r>
            <a:endParaRPr lang="en-US" sz="6200" dirty="0"/>
          </a:p>
        </p:txBody>
      </p:sp>
      <p:sp>
        <p:nvSpPr>
          <p:cNvPr id="9" name="TextBox 8"/>
          <p:cNvSpPr txBox="1"/>
          <p:nvPr/>
        </p:nvSpPr>
        <p:spPr>
          <a:xfrm>
            <a:off x="328644" y="5866242"/>
            <a:ext cx="4463389" cy="2107676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3300" dirty="0"/>
              <a:t>1 Lawrence Livermore </a:t>
            </a:r>
            <a:r>
              <a:rPr lang="en-US" sz="3300" dirty="0" err="1"/>
              <a:t>Natlional</a:t>
            </a:r>
            <a:r>
              <a:rPr lang="en-US" sz="3300" dirty="0"/>
              <a:t> Laboratory</a:t>
            </a:r>
          </a:p>
          <a:p>
            <a:r>
              <a:rPr lang="en-US" sz="3300" dirty="0"/>
              <a:t>Livermore, CA</a:t>
            </a:r>
          </a:p>
          <a:p>
            <a:r>
              <a:rPr lang="en-US" sz="3300" dirty="0" err="1"/>
              <a:t>cams.llnl.gov</a:t>
            </a:r>
            <a:endParaRPr lang="en-US" sz="3300" dirty="0"/>
          </a:p>
        </p:txBody>
      </p:sp>
      <p:sp>
        <p:nvSpPr>
          <p:cNvPr id="10" name="TextBox 9"/>
          <p:cNvSpPr txBox="1"/>
          <p:nvPr/>
        </p:nvSpPr>
        <p:spPr>
          <a:xfrm>
            <a:off x="4568362" y="5863886"/>
            <a:ext cx="4996328" cy="2615507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3300" dirty="0"/>
              <a:t>2 Atmospheric and Oceanic Sciences</a:t>
            </a:r>
          </a:p>
          <a:p>
            <a:r>
              <a:rPr lang="en-US" sz="3300" dirty="0"/>
              <a:t>University of Wisconsin,</a:t>
            </a:r>
          </a:p>
          <a:p>
            <a:r>
              <a:rPr lang="en-US" sz="3300" dirty="0" err="1"/>
              <a:t>Madiison</a:t>
            </a:r>
            <a:r>
              <a:rPr lang="en-US" sz="3300" dirty="0"/>
              <a:t>, WI</a:t>
            </a:r>
          </a:p>
          <a:p>
            <a:r>
              <a:rPr lang="en-US" sz="3300" dirty="0" err="1"/>
              <a:t>flux.aos.wisc.edu</a:t>
            </a:r>
            <a:endParaRPr lang="en-US" sz="3300" dirty="0"/>
          </a:p>
        </p:txBody>
      </p:sp>
      <p:sp>
        <p:nvSpPr>
          <p:cNvPr id="11" name="TextBox 10"/>
          <p:cNvSpPr txBox="1"/>
          <p:nvPr/>
        </p:nvSpPr>
        <p:spPr>
          <a:xfrm>
            <a:off x="9690583" y="5822320"/>
            <a:ext cx="4996328" cy="2615507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3300" dirty="0"/>
              <a:t>3 </a:t>
            </a:r>
            <a:r>
              <a:rPr lang="en-US" sz="3300" dirty="0" err="1"/>
              <a:t>Dept</a:t>
            </a:r>
            <a:r>
              <a:rPr lang="en-US" sz="3300" dirty="0"/>
              <a:t> of Earth Sciences</a:t>
            </a:r>
          </a:p>
          <a:p>
            <a:r>
              <a:rPr lang="en-US" sz="3300" dirty="0"/>
              <a:t>St. Francis Xavier University</a:t>
            </a:r>
          </a:p>
          <a:p>
            <a:r>
              <a:rPr lang="en-US" sz="3300" dirty="0" err="1"/>
              <a:t>Antigonish</a:t>
            </a:r>
            <a:r>
              <a:rPr lang="en-US" sz="3300" dirty="0"/>
              <a:t>, Nova Scotia, Canada</a:t>
            </a:r>
          </a:p>
          <a:p>
            <a:r>
              <a:rPr lang="en-US" sz="3300" dirty="0" err="1"/>
              <a:t>www,fluxlab.ca</a:t>
            </a:r>
            <a:endParaRPr lang="en-US" sz="3300" dirty="0"/>
          </a:p>
        </p:txBody>
      </p:sp>
      <p:sp>
        <p:nvSpPr>
          <p:cNvPr id="12" name="TextBox 11"/>
          <p:cNvSpPr txBox="1"/>
          <p:nvPr/>
        </p:nvSpPr>
        <p:spPr>
          <a:xfrm>
            <a:off x="497460" y="8960580"/>
            <a:ext cx="13400323" cy="11402527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dirty="0" smtClean="0"/>
              <a:t>Introduction</a:t>
            </a:r>
          </a:p>
          <a:p>
            <a:endParaRPr lang="en-US" sz="1400" dirty="0" smtClean="0"/>
          </a:p>
          <a:p>
            <a:r>
              <a:rPr lang="en-US" sz="5400" dirty="0" smtClean="0"/>
              <a:t>Radiocarbon </a:t>
            </a:r>
            <a:r>
              <a:rPr lang="en-US" sz="5400" dirty="0"/>
              <a:t>is a </a:t>
            </a:r>
            <a:r>
              <a:rPr lang="en-US" sz="5400" dirty="0" smtClean="0"/>
              <a:t>potential tracer </a:t>
            </a:r>
            <a:r>
              <a:rPr lang="en-US" sz="5400" dirty="0"/>
              <a:t>for detecting contributions of soil </a:t>
            </a:r>
            <a:r>
              <a:rPr lang="en-US" sz="5400" dirty="0" smtClean="0"/>
              <a:t>CO</a:t>
            </a:r>
            <a:r>
              <a:rPr lang="en-US" sz="5400" baseline="-25000" dirty="0" smtClean="0"/>
              <a:t>2</a:t>
            </a:r>
            <a:r>
              <a:rPr lang="en-US" sz="5400" dirty="0" smtClean="0"/>
              <a:t> to </a:t>
            </a:r>
            <a:r>
              <a:rPr lang="en-US" sz="5400" dirty="0"/>
              <a:t>whole forest emissions. </a:t>
            </a:r>
          </a:p>
          <a:p>
            <a:endParaRPr lang="en-US" sz="1200" dirty="0"/>
          </a:p>
          <a:p>
            <a:r>
              <a:rPr lang="en-US" sz="4400" dirty="0"/>
              <a:t>We are monitoring the </a:t>
            </a:r>
            <a:r>
              <a:rPr lang="en-US" sz="4400" baseline="30000" dirty="0"/>
              <a:t>14</a:t>
            </a:r>
            <a:r>
              <a:rPr lang="en-US" sz="4400" dirty="0"/>
              <a:t>C abundance in soil and whole ecosystem </a:t>
            </a:r>
            <a:r>
              <a:rPr lang="en-US" sz="4400" dirty="0" smtClean="0"/>
              <a:t>CO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 emissions </a:t>
            </a:r>
            <a:r>
              <a:rPr lang="en-US" sz="4400" dirty="0"/>
              <a:t>from a deciduous hardwood forest in Northern </a:t>
            </a:r>
            <a:r>
              <a:rPr lang="en-US" sz="4400" dirty="0" smtClean="0"/>
              <a:t>Wisconsin for three years.</a:t>
            </a:r>
          </a:p>
          <a:p>
            <a:endParaRPr lang="en-US" sz="2000" dirty="0"/>
          </a:p>
          <a:p>
            <a:r>
              <a:rPr lang="en-US" sz="4400" dirty="0" smtClean="0"/>
              <a:t>Questions:</a:t>
            </a:r>
            <a:endParaRPr lang="en-US" sz="4400" dirty="0"/>
          </a:p>
          <a:p>
            <a:r>
              <a:rPr lang="en-US" sz="4400" dirty="0" smtClean="0"/>
              <a:t>1</a:t>
            </a:r>
            <a:r>
              <a:rPr lang="en-US" sz="4400" dirty="0"/>
              <a:t>) </a:t>
            </a:r>
            <a:r>
              <a:rPr lang="en-US" sz="4400" dirty="0" smtClean="0"/>
              <a:t>How does soil-respired </a:t>
            </a:r>
            <a:r>
              <a:rPr lang="en-US" sz="4400" baseline="30000" dirty="0" smtClean="0"/>
              <a:t>14</a:t>
            </a:r>
            <a:r>
              <a:rPr lang="en-US" sz="4400" dirty="0" smtClean="0"/>
              <a:t>C-CO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 vary seasonally? With environment?</a:t>
            </a:r>
            <a:endParaRPr lang="en-US" sz="4400" dirty="0"/>
          </a:p>
          <a:p>
            <a:r>
              <a:rPr lang="en-US" sz="4400" dirty="0"/>
              <a:t>2) </a:t>
            </a:r>
            <a:r>
              <a:rPr lang="en-US" sz="4400" dirty="0" smtClean="0"/>
              <a:t>Can signals from soil-respired </a:t>
            </a:r>
            <a:r>
              <a:rPr lang="en-US" sz="4400" baseline="30000" dirty="0"/>
              <a:t>14</a:t>
            </a:r>
            <a:r>
              <a:rPr lang="en-US" sz="4400" dirty="0"/>
              <a:t>C-CO</a:t>
            </a:r>
            <a:r>
              <a:rPr lang="en-US" sz="4400" baseline="-25000" dirty="0"/>
              <a:t>2</a:t>
            </a:r>
            <a:r>
              <a:rPr lang="en-US" sz="4400" dirty="0"/>
              <a:t> </a:t>
            </a:r>
            <a:r>
              <a:rPr lang="en-US" sz="4400" dirty="0" smtClean="0"/>
              <a:t> be detected in canopy emissions?</a:t>
            </a:r>
            <a:endParaRPr lang="en-US" sz="4400" dirty="0"/>
          </a:p>
          <a:p>
            <a:r>
              <a:rPr lang="en-US" sz="4400" dirty="0"/>
              <a:t>3) </a:t>
            </a:r>
            <a:r>
              <a:rPr lang="en-US" sz="4400" dirty="0" smtClean="0"/>
              <a:t>How do whole-forest emissions </a:t>
            </a:r>
            <a:r>
              <a:rPr lang="en-US" sz="4400" dirty="0"/>
              <a:t>impact </a:t>
            </a:r>
            <a:r>
              <a:rPr lang="en-US" sz="4400" baseline="30000" dirty="0" smtClean="0"/>
              <a:t>14</a:t>
            </a:r>
            <a:r>
              <a:rPr lang="en-US" sz="4400" dirty="0" smtClean="0"/>
              <a:t>CO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 at the nearby WLEF 450 </a:t>
            </a:r>
            <a:r>
              <a:rPr lang="en-US" sz="4400" dirty="0"/>
              <a:t>m </a:t>
            </a:r>
            <a:r>
              <a:rPr lang="en-US" sz="4400" dirty="0" smtClean="0"/>
              <a:t>radio tower? (</a:t>
            </a:r>
            <a:r>
              <a:rPr lang="en-US" sz="4400" dirty="0"/>
              <a:t>LEF, Park Falls, WI)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5176" y="28790944"/>
            <a:ext cx="3895907" cy="2846339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pPr algn="r"/>
            <a:r>
              <a:rPr lang="en-US" sz="3600" dirty="0" err="1" smtClean="0"/>
              <a:t>Flas</a:t>
            </a:r>
            <a:r>
              <a:rPr lang="en-US" sz="3600" dirty="0" smtClean="0"/>
              <a:t> samples at Willow </a:t>
            </a:r>
            <a:r>
              <a:rPr lang="en-US" sz="3600" dirty="0"/>
              <a:t>Creek Eddy Covariance Tower </a:t>
            </a:r>
            <a:r>
              <a:rPr lang="en-US" sz="3600" dirty="0" smtClean="0"/>
              <a:t>(</a:t>
            </a:r>
            <a:r>
              <a:rPr lang="en-US" sz="3600" dirty="0"/>
              <a:t>30 m</a:t>
            </a:r>
            <a:r>
              <a:rPr lang="en-US" sz="3600" dirty="0" smtClean="0"/>
              <a:t>) since early 2011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526469" y="20626101"/>
            <a:ext cx="9038222" cy="3892780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dirty="0" smtClean="0"/>
              <a:t>Approach</a:t>
            </a:r>
          </a:p>
          <a:p>
            <a:endParaRPr lang="en-US" sz="1200" dirty="0"/>
          </a:p>
          <a:p>
            <a:r>
              <a:rPr lang="en-US" sz="5400" dirty="0" smtClean="0"/>
              <a:t>Monitor respired CO</a:t>
            </a:r>
            <a:r>
              <a:rPr lang="en-US" sz="5400" baseline="-25000" dirty="0" smtClean="0"/>
              <a:t>2</a:t>
            </a:r>
            <a:r>
              <a:rPr lang="en-US" sz="5400" dirty="0" smtClean="0"/>
              <a:t> and </a:t>
            </a:r>
            <a:r>
              <a:rPr lang="en-US" sz="5400" baseline="30000" dirty="0"/>
              <a:t>14</a:t>
            </a:r>
            <a:r>
              <a:rPr lang="en-US" sz="5400" dirty="0"/>
              <a:t>CO</a:t>
            </a:r>
            <a:r>
              <a:rPr lang="en-US" sz="5400" baseline="-25000" dirty="0"/>
              <a:t>2</a:t>
            </a:r>
            <a:r>
              <a:rPr lang="en-US" sz="5400" dirty="0"/>
              <a:t> </a:t>
            </a:r>
            <a:r>
              <a:rPr lang="en-US" sz="5400" dirty="0" smtClean="0"/>
              <a:t>at nested </a:t>
            </a:r>
            <a:r>
              <a:rPr lang="en-US" sz="5400" dirty="0"/>
              <a:t>spatial scales. </a:t>
            </a:r>
          </a:p>
          <a:p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4299227" y="32515162"/>
            <a:ext cx="4996398" cy="2615507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3300" dirty="0"/>
              <a:t>Subsurface sampling </a:t>
            </a:r>
            <a:r>
              <a:rPr lang="en-US" sz="3300" dirty="0" smtClean="0"/>
              <a:t>(4 pits, including a trenched pit, </a:t>
            </a:r>
            <a:r>
              <a:rPr lang="en-US" sz="3300" dirty="0"/>
              <a:t>x 7 </a:t>
            </a:r>
            <a:r>
              <a:rPr lang="en-US" sz="3300" dirty="0" smtClean="0"/>
              <a:t>levels) allow </a:t>
            </a:r>
            <a:r>
              <a:rPr lang="en-US" sz="3300" dirty="0"/>
              <a:t>us to partition soil CO</a:t>
            </a:r>
            <a:r>
              <a:rPr lang="en-US" sz="3300" baseline="-25000" dirty="0"/>
              <a:t>2</a:t>
            </a:r>
            <a:r>
              <a:rPr lang="en-US" sz="3300" dirty="0"/>
              <a:t> production by </a:t>
            </a:r>
            <a:r>
              <a:rPr lang="en-US" sz="3300" dirty="0" smtClean="0"/>
              <a:t>depth.</a:t>
            </a:r>
            <a:endParaRPr lang="en-US" sz="33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2331" y="24956637"/>
            <a:ext cx="2482590" cy="37133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461716" y="25264574"/>
            <a:ext cx="3590615" cy="2615507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pPr algn="r"/>
            <a:r>
              <a:rPr lang="en-US" sz="3300" dirty="0" smtClean="0"/>
              <a:t>Flask air samples of  </a:t>
            </a:r>
            <a:r>
              <a:rPr lang="en-US" sz="3300" baseline="30000" dirty="0" smtClean="0"/>
              <a:t>14</a:t>
            </a:r>
            <a:r>
              <a:rPr lang="en-US" sz="3300" dirty="0" smtClean="0"/>
              <a:t>CO</a:t>
            </a:r>
            <a:r>
              <a:rPr lang="en-US" sz="3300" baseline="-25000" dirty="0" smtClean="0"/>
              <a:t>2</a:t>
            </a:r>
            <a:r>
              <a:rPr lang="en-US" sz="3300" dirty="0" smtClean="0"/>
              <a:t> collected </a:t>
            </a:r>
            <a:r>
              <a:rPr lang="en-US" sz="3300" dirty="0"/>
              <a:t>by NOAA-ESRL</a:t>
            </a:r>
            <a:r>
              <a:rPr lang="en-US" sz="3300" baseline="30000" dirty="0"/>
              <a:t>1</a:t>
            </a:r>
            <a:r>
              <a:rPr lang="en-US" sz="3300" dirty="0"/>
              <a:t> </a:t>
            </a:r>
            <a:r>
              <a:rPr lang="en-US" sz="3300" dirty="0" smtClean="0"/>
              <a:t>at LEF tower (450 m) since </a:t>
            </a:r>
            <a:r>
              <a:rPr lang="en-US" sz="3300" dirty="0"/>
              <a:t>early </a:t>
            </a:r>
            <a:r>
              <a:rPr lang="en-US" sz="3300" dirty="0" smtClean="0"/>
              <a:t>2010…</a:t>
            </a:r>
            <a:endParaRPr lang="en-US" sz="3300" dirty="0"/>
          </a:p>
        </p:txBody>
      </p:sp>
      <p:sp>
        <p:nvSpPr>
          <p:cNvPr id="26" name="Rectangle 25"/>
          <p:cNvSpPr/>
          <p:nvPr/>
        </p:nvSpPr>
        <p:spPr>
          <a:xfrm>
            <a:off x="30364262" y="3919974"/>
            <a:ext cx="12305386" cy="2757285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612" tIns="37806" rIns="75612" bIns="37806"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5132376" y="3919974"/>
            <a:ext cx="14646868" cy="3769669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dirty="0" smtClean="0"/>
              <a:t>Soil emissions</a:t>
            </a:r>
          </a:p>
          <a:p>
            <a:r>
              <a:rPr lang="en-US" sz="5800" dirty="0" smtClean="0"/>
              <a:t>Depth of CO</a:t>
            </a:r>
            <a:r>
              <a:rPr lang="en-US" sz="5800" baseline="-25000" dirty="0" smtClean="0"/>
              <a:t>2</a:t>
            </a:r>
            <a:r>
              <a:rPr lang="en-US" sz="5800" dirty="0" smtClean="0"/>
              <a:t> production may influence temporal patterns</a:t>
            </a:r>
            <a:endParaRPr lang="en-US" sz="5800" baseline="-25000" dirty="0" smtClean="0"/>
          </a:p>
          <a:p>
            <a:endParaRPr lang="en-US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14894349" y="20314620"/>
            <a:ext cx="15107051" cy="151881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32000">
                <a:prstClr val="white"/>
              </a:gs>
            </a:gsLst>
            <a:lin ang="5400000" scaled="0"/>
            <a:tileRect/>
          </a:gradFill>
        </p:spPr>
        <p:txBody>
          <a:bodyPr wrap="square" lIns="75612" tIns="37806" rIns="75612" bIns="37806" rtlCol="0">
            <a:spAutoFit/>
          </a:bodyPr>
          <a:lstStyle/>
          <a:p>
            <a:r>
              <a:rPr lang="en-US" dirty="0" smtClean="0"/>
              <a:t> Canopy </a:t>
            </a:r>
            <a:r>
              <a:rPr lang="en-US" dirty="0" smtClean="0"/>
              <a:t>emissions</a:t>
            </a:r>
          </a:p>
          <a:p>
            <a:r>
              <a:rPr lang="en-US" sz="5400" dirty="0" smtClean="0"/>
              <a:t> Impacts </a:t>
            </a:r>
            <a:r>
              <a:rPr lang="en-US" sz="5400" dirty="0"/>
              <a:t>of soil on canopy </a:t>
            </a:r>
            <a:r>
              <a:rPr lang="en-US" sz="5400" baseline="30000" dirty="0"/>
              <a:t>14</a:t>
            </a:r>
            <a:r>
              <a:rPr lang="en-US" sz="5400" dirty="0"/>
              <a:t>CO</a:t>
            </a:r>
            <a:r>
              <a:rPr lang="en-US" sz="5400" baseline="-25000" dirty="0"/>
              <a:t>2</a:t>
            </a:r>
            <a:r>
              <a:rPr lang="en-US" sz="5400" dirty="0"/>
              <a:t> </a:t>
            </a:r>
            <a:r>
              <a:rPr lang="en-US" sz="5400" dirty="0" smtClean="0"/>
              <a:t>not (yet) detected.</a:t>
            </a:r>
            <a:endParaRPr lang="en-US" sz="5400" dirty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6000" dirty="0" smtClean="0"/>
          </a:p>
          <a:p>
            <a:endParaRPr lang="en-US" sz="6000" dirty="0"/>
          </a:p>
          <a:p>
            <a:endParaRPr lang="en-US" sz="6000" dirty="0" smtClean="0"/>
          </a:p>
          <a:p>
            <a:endParaRPr lang="en-US" sz="60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30545694" y="3865551"/>
            <a:ext cx="12172186" cy="3277227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dirty="0" smtClean="0"/>
              <a:t>Tall-tower dynamics</a:t>
            </a:r>
          </a:p>
          <a:p>
            <a:r>
              <a:rPr lang="en-US" sz="6000" dirty="0" smtClean="0"/>
              <a:t>Influence of fossil CO</a:t>
            </a:r>
            <a:r>
              <a:rPr lang="en-US" sz="6000" baseline="-25000" dirty="0" smtClean="0"/>
              <a:t>2</a:t>
            </a:r>
            <a:r>
              <a:rPr lang="en-US" sz="6000" dirty="0" smtClean="0"/>
              <a:t> apparent, but biology may matter too.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0660420" y="20437986"/>
            <a:ext cx="11370465" cy="10710031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dirty="0" smtClean="0"/>
              <a:t>Preliminary Conclusions</a:t>
            </a:r>
          </a:p>
          <a:p>
            <a:endParaRPr lang="en-US" sz="1800" dirty="0" smtClean="0"/>
          </a:p>
          <a:p>
            <a:pPr marL="472573" indent="-472573">
              <a:buFont typeface="Arial"/>
              <a:buChar char="•"/>
            </a:pPr>
            <a:r>
              <a:rPr lang="en-US" sz="4500" dirty="0" smtClean="0"/>
              <a:t>Soil </a:t>
            </a:r>
            <a:r>
              <a:rPr lang="en-US" sz="4500" baseline="30000" dirty="0"/>
              <a:t>14</a:t>
            </a:r>
            <a:r>
              <a:rPr lang="en-US" sz="4500" dirty="0"/>
              <a:t>CO</a:t>
            </a:r>
            <a:r>
              <a:rPr lang="en-US" sz="4500" baseline="-25000" dirty="0"/>
              <a:t>2</a:t>
            </a:r>
            <a:r>
              <a:rPr lang="en-US" sz="4500" dirty="0"/>
              <a:t> may vary moderately at seasonal timescales, and dynamics may relate to soil moisture.</a:t>
            </a:r>
          </a:p>
          <a:p>
            <a:endParaRPr lang="en-US" sz="4500" dirty="0"/>
          </a:p>
          <a:p>
            <a:pPr marL="472573" indent="-472573">
              <a:buFont typeface="Arial"/>
              <a:buChar char="•"/>
            </a:pPr>
            <a:r>
              <a:rPr lang="en-US" sz="4500" dirty="0"/>
              <a:t>No clear evidence of seasonal variation in whole-ecosystem </a:t>
            </a:r>
            <a:r>
              <a:rPr lang="en-US" sz="4500" dirty="0" smtClean="0"/>
              <a:t>respired </a:t>
            </a:r>
            <a:r>
              <a:rPr lang="en-US" sz="4500" baseline="30000" dirty="0"/>
              <a:t>14</a:t>
            </a:r>
            <a:r>
              <a:rPr lang="en-US" sz="4500" dirty="0"/>
              <a:t>CO</a:t>
            </a:r>
            <a:r>
              <a:rPr lang="en-US" sz="4500" baseline="-25000" dirty="0"/>
              <a:t>2</a:t>
            </a:r>
            <a:r>
              <a:rPr lang="en-US" sz="4500" dirty="0"/>
              <a:t>; however, additional data and </a:t>
            </a:r>
            <a:r>
              <a:rPr lang="en-US" sz="4500" dirty="0" smtClean="0"/>
              <a:t>method improvements </a:t>
            </a:r>
            <a:r>
              <a:rPr lang="en-US" sz="4500" dirty="0"/>
              <a:t>are forthcoming.</a:t>
            </a:r>
          </a:p>
          <a:p>
            <a:r>
              <a:rPr lang="en-US" sz="4500" dirty="0"/>
              <a:t> </a:t>
            </a:r>
          </a:p>
          <a:p>
            <a:pPr marL="472573" indent="-472573">
              <a:buFont typeface="Arial"/>
              <a:buChar char="•"/>
            </a:pPr>
            <a:r>
              <a:rPr lang="en-US" sz="4500" dirty="0"/>
              <a:t>Fossil fuel emissions have dominant impacts on atmospheric </a:t>
            </a:r>
            <a:r>
              <a:rPr lang="en-US" sz="4500" baseline="30000" dirty="0"/>
              <a:t>14</a:t>
            </a:r>
            <a:r>
              <a:rPr lang="en-US" sz="4500" dirty="0"/>
              <a:t>CO</a:t>
            </a:r>
            <a:r>
              <a:rPr lang="en-US" sz="4500" baseline="-25000" dirty="0"/>
              <a:t>2 </a:t>
            </a:r>
            <a:r>
              <a:rPr lang="en-US" sz="4500" dirty="0"/>
              <a:t>at high altitudes. </a:t>
            </a:r>
            <a:r>
              <a:rPr lang="en-US" sz="4500" dirty="0" smtClean="0"/>
              <a:t>However, other influences may </a:t>
            </a:r>
            <a:r>
              <a:rPr lang="en-US" sz="4500" dirty="0"/>
              <a:t>be important, particularly during the summer.</a:t>
            </a:r>
            <a:endParaRPr lang="en-US" dirty="0" smtClean="0"/>
          </a:p>
        </p:txBody>
      </p:sp>
      <p:pic>
        <p:nvPicPr>
          <p:cNvPr id="31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5009" y="33086395"/>
            <a:ext cx="2010721" cy="124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599px-UW-Madison_logo.sv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8915" y="33230916"/>
            <a:ext cx="2420764" cy="9702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3606" y="6984157"/>
            <a:ext cx="7755262" cy="750775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016924" y="7689643"/>
            <a:ext cx="6835564" cy="7462988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pPr algn="r"/>
            <a:r>
              <a:rPr lang="en-US" sz="4000" dirty="0" smtClean="0"/>
              <a:t>Soil </a:t>
            </a:r>
            <a:r>
              <a:rPr lang="en-US" sz="4000" baseline="30000" dirty="0" smtClean="0"/>
              <a:t>14</a:t>
            </a:r>
            <a:r>
              <a:rPr lang="en-US" sz="4000" dirty="0" smtClean="0"/>
              <a:t>CO</a:t>
            </a:r>
            <a:r>
              <a:rPr lang="en-US" sz="4000" baseline="-25000" dirty="0" smtClean="0"/>
              <a:t>2 </a:t>
            </a:r>
            <a:r>
              <a:rPr lang="en-US" sz="4000" dirty="0" smtClean="0"/>
              <a:t>is </a:t>
            </a:r>
            <a:r>
              <a:rPr lang="en-US" sz="4000" dirty="0"/>
              <a:t>modern (post-bomb)throughout the soil </a:t>
            </a:r>
            <a:r>
              <a:rPr lang="en-US" sz="4000" dirty="0" smtClean="0"/>
              <a:t>profile, unlike bulk soil.</a:t>
            </a:r>
            <a:endParaRPr lang="en-US" sz="4000" dirty="0"/>
          </a:p>
          <a:p>
            <a:pPr algn="r"/>
            <a:endParaRPr lang="en-US" sz="4000" dirty="0" smtClean="0"/>
          </a:p>
          <a:p>
            <a:pPr algn="r"/>
            <a:r>
              <a:rPr lang="en-US" sz="4000" dirty="0" smtClean="0"/>
              <a:t>Soil </a:t>
            </a:r>
            <a:r>
              <a:rPr lang="en-US" sz="4000" baseline="30000" dirty="0" smtClean="0"/>
              <a:t>14</a:t>
            </a:r>
            <a:r>
              <a:rPr lang="en-US" sz="4000" dirty="0" smtClean="0"/>
              <a:t>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</a:t>
            </a:r>
            <a:r>
              <a:rPr lang="en-US" sz="4000" i="1" dirty="0"/>
              <a:t>decreased</a:t>
            </a:r>
            <a:r>
              <a:rPr lang="en-US" sz="4000" dirty="0"/>
              <a:t> following leaf fall, more resembling </a:t>
            </a:r>
            <a:r>
              <a:rPr lang="en-US" sz="4000" dirty="0" smtClean="0"/>
              <a:t>Ra.</a:t>
            </a:r>
            <a:endParaRPr lang="en-US" sz="4000" dirty="0"/>
          </a:p>
          <a:p>
            <a:pPr algn="r"/>
            <a:endParaRPr lang="en-US" sz="4000" dirty="0"/>
          </a:p>
          <a:p>
            <a:pPr algn="r"/>
            <a:r>
              <a:rPr lang="en-US" sz="4000" dirty="0"/>
              <a:t>This </a:t>
            </a:r>
            <a:r>
              <a:rPr lang="en-US" sz="4000" dirty="0" smtClean="0"/>
              <a:t>is counter </a:t>
            </a:r>
            <a:r>
              <a:rPr lang="en-US" sz="4000" dirty="0"/>
              <a:t>to </a:t>
            </a:r>
            <a:r>
              <a:rPr lang="en-US" sz="4000" dirty="0" smtClean="0"/>
              <a:t>expectation of greater autotrophic contributions when </a:t>
            </a:r>
            <a:r>
              <a:rPr lang="en-US" sz="4000" dirty="0"/>
              <a:t>trees are </a:t>
            </a:r>
            <a:r>
              <a:rPr lang="en-US" sz="4000" dirty="0" smtClean="0"/>
              <a:t>active…</a:t>
            </a:r>
            <a:endParaRPr lang="en-US" sz="4000" dirty="0"/>
          </a:p>
          <a:p>
            <a:pPr algn="r"/>
            <a:endParaRPr lang="en-US" sz="4000" dirty="0"/>
          </a:p>
        </p:txBody>
      </p:sp>
      <p:sp>
        <p:nvSpPr>
          <p:cNvPr id="39" name="Rectangle 38"/>
          <p:cNvSpPr/>
          <p:nvPr/>
        </p:nvSpPr>
        <p:spPr>
          <a:xfrm>
            <a:off x="15173949" y="15367185"/>
            <a:ext cx="6447442" cy="3154116"/>
          </a:xfrm>
          <a:prstGeom prst="rect">
            <a:avLst/>
          </a:prstGeom>
        </p:spPr>
        <p:txBody>
          <a:bodyPr wrap="square" lIns="75612" tIns="37806" rIns="75612" bIns="37806">
            <a:spAutoFit/>
          </a:bodyPr>
          <a:lstStyle/>
          <a:p>
            <a:pPr algn="r"/>
            <a:r>
              <a:rPr lang="en-US" sz="4000" dirty="0" smtClean="0"/>
              <a:t>…but vertical flux partitioning suggests a reason: less </a:t>
            </a:r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</a:t>
            </a:r>
            <a:r>
              <a:rPr lang="en-US" sz="4000" dirty="0" smtClean="0"/>
              <a:t>originating from dry, shallow soil in late summer.</a:t>
            </a:r>
            <a:endParaRPr lang="en-US" sz="4000" dirty="0"/>
          </a:p>
          <a:p>
            <a:pPr algn="r"/>
            <a:endParaRPr lang="en-US" sz="4000" dirty="0"/>
          </a:p>
        </p:txBody>
      </p:sp>
      <p:sp>
        <p:nvSpPr>
          <p:cNvPr id="42" name="TextBox 41"/>
          <p:cNvSpPr txBox="1"/>
          <p:nvPr/>
        </p:nvSpPr>
        <p:spPr>
          <a:xfrm>
            <a:off x="22907986" y="22805467"/>
            <a:ext cx="6681199" cy="6231882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4000" dirty="0" smtClean="0"/>
              <a:t>While difficult to compare methods, soil </a:t>
            </a:r>
            <a:r>
              <a:rPr lang="en-US" sz="4000" dirty="0"/>
              <a:t>and whole-ecosystem </a:t>
            </a:r>
            <a:r>
              <a:rPr lang="en-US" sz="4000" dirty="0" smtClean="0"/>
              <a:t>respiration were similar in magnitude</a:t>
            </a:r>
            <a:r>
              <a:rPr lang="en-US" sz="4000" dirty="0"/>
              <a:t>. </a:t>
            </a:r>
            <a:endParaRPr lang="en-US" sz="4000" dirty="0" smtClean="0"/>
          </a:p>
          <a:p>
            <a:endParaRPr lang="en-US" sz="4000" dirty="0"/>
          </a:p>
          <a:p>
            <a:r>
              <a:rPr lang="en-US" sz="4000" dirty="0"/>
              <a:t>Nevertheless, </a:t>
            </a:r>
            <a:r>
              <a:rPr lang="en-US" sz="4000" dirty="0" smtClean="0"/>
              <a:t>there were no </a:t>
            </a:r>
            <a:r>
              <a:rPr lang="en-US" sz="4000" dirty="0"/>
              <a:t>obvious Impacts of soil on canopy </a:t>
            </a:r>
            <a:r>
              <a:rPr lang="en-US" sz="4000" baseline="30000" dirty="0"/>
              <a:t>14</a:t>
            </a:r>
            <a:r>
              <a:rPr lang="en-US" sz="4000" dirty="0"/>
              <a:t>CO</a:t>
            </a:r>
            <a:r>
              <a:rPr lang="en-US" sz="4000" baseline="-25000" dirty="0"/>
              <a:t>2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7" name="TextBox 46"/>
          <p:cNvSpPr txBox="1"/>
          <p:nvPr/>
        </p:nvSpPr>
        <p:spPr>
          <a:xfrm>
            <a:off x="15067527" y="27546504"/>
            <a:ext cx="6976170" cy="6231882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pPr algn="r"/>
            <a:endParaRPr lang="en-US" sz="4000" dirty="0"/>
          </a:p>
          <a:p>
            <a:pPr algn="r"/>
            <a:r>
              <a:rPr lang="en-US" sz="4000" dirty="0" smtClean="0"/>
              <a:t>During nocturnal </a:t>
            </a:r>
            <a:r>
              <a:rPr lang="en-US" sz="4000" dirty="0"/>
              <a:t>CO</a:t>
            </a:r>
            <a:r>
              <a:rPr lang="en-US" sz="4000" baseline="-25000" dirty="0"/>
              <a:t>2</a:t>
            </a:r>
            <a:r>
              <a:rPr lang="en-US" sz="4000" dirty="0"/>
              <a:t> buildup </a:t>
            </a:r>
            <a:r>
              <a:rPr lang="en-US" sz="4000" baseline="30000" dirty="0" smtClean="0"/>
              <a:t>14</a:t>
            </a:r>
            <a:r>
              <a:rPr lang="en-US" sz="4000" dirty="0" smtClean="0"/>
              <a:t>C generally </a:t>
            </a:r>
            <a:r>
              <a:rPr lang="en-US" sz="4000" i="1" dirty="0" smtClean="0"/>
              <a:t>decreased</a:t>
            </a:r>
          </a:p>
          <a:p>
            <a:pPr algn="r"/>
            <a:r>
              <a:rPr lang="en-US" sz="4000" dirty="0" smtClean="0"/>
              <a:t> = less soil bomb-C</a:t>
            </a:r>
            <a:endParaRPr lang="en-US" sz="4000" dirty="0"/>
          </a:p>
          <a:p>
            <a:pPr algn="r"/>
            <a:endParaRPr lang="en-US" sz="4000" dirty="0"/>
          </a:p>
          <a:p>
            <a:pPr algn="r"/>
            <a:r>
              <a:rPr lang="en-US" sz="4000" dirty="0"/>
              <a:t>Nocturnal Keeling plots exhibited large scatter, </a:t>
            </a:r>
            <a:r>
              <a:rPr lang="en-US" sz="4000" dirty="0" smtClean="0"/>
              <a:t>determination </a:t>
            </a:r>
            <a:r>
              <a:rPr lang="en-US" sz="4000" dirty="0"/>
              <a:t>of </a:t>
            </a:r>
            <a:r>
              <a:rPr lang="en-US" sz="4000" dirty="0" err="1" smtClean="0"/>
              <a:t>Reco</a:t>
            </a:r>
            <a:r>
              <a:rPr lang="en-US" sz="4000" dirty="0" smtClean="0"/>
              <a:t> end-member not possible.</a:t>
            </a:r>
            <a:endParaRPr lang="en-US" sz="4000" dirty="0"/>
          </a:p>
          <a:p>
            <a:pPr algn="r"/>
            <a:endParaRPr lang="en-US" sz="4000" dirty="0"/>
          </a:p>
        </p:txBody>
      </p:sp>
      <p:sp>
        <p:nvSpPr>
          <p:cNvPr id="49" name="TextBox 48"/>
          <p:cNvSpPr txBox="1"/>
          <p:nvPr/>
        </p:nvSpPr>
        <p:spPr>
          <a:xfrm>
            <a:off x="30902328" y="14109961"/>
            <a:ext cx="11513167" cy="5616329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4000" dirty="0" smtClean="0"/>
              <a:t>CO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</a:t>
            </a:r>
            <a:r>
              <a:rPr lang="en-US" sz="4000" dirty="0"/>
              <a:t>corresponded with decreasing </a:t>
            </a:r>
            <a:r>
              <a:rPr lang="en-US" sz="4000" baseline="30000" dirty="0"/>
              <a:t>14</a:t>
            </a:r>
            <a:r>
              <a:rPr lang="en-US" sz="4000" dirty="0"/>
              <a:t>C abundance and elevated levels of other anthropogenic </a:t>
            </a:r>
            <a:r>
              <a:rPr lang="en-US" sz="4000" dirty="0" smtClean="0"/>
              <a:t>gases.</a:t>
            </a:r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However, </a:t>
            </a:r>
            <a:r>
              <a:rPr lang="en-US" sz="4000" baseline="30000" dirty="0"/>
              <a:t>14</a:t>
            </a:r>
            <a:r>
              <a:rPr lang="en-US" sz="4000" dirty="0"/>
              <a:t>C depletion was </a:t>
            </a:r>
            <a:r>
              <a:rPr lang="en-US" sz="4000" i="1" dirty="0"/>
              <a:t>much</a:t>
            </a:r>
            <a:r>
              <a:rPr lang="en-US" sz="4000" dirty="0"/>
              <a:t> lower than expected for pure fossil fuel additions, alone</a:t>
            </a:r>
            <a:r>
              <a:rPr lang="en-US" sz="4000" dirty="0" smtClean="0">
                <a:solidFill>
                  <a:srgbClr val="000000"/>
                </a:solidFill>
              </a:rPr>
              <a:t>.</a:t>
            </a:r>
          </a:p>
          <a:p>
            <a:endParaRPr lang="en-US" sz="4000" dirty="0">
              <a:solidFill>
                <a:srgbClr val="000000"/>
              </a:solidFill>
            </a:endParaRPr>
          </a:p>
          <a:p>
            <a:r>
              <a:rPr lang="en-US" sz="4000" baseline="30000" dirty="0" smtClean="0"/>
              <a:t>14</a:t>
            </a:r>
            <a:r>
              <a:rPr lang="en-US" sz="4000" dirty="0" smtClean="0"/>
              <a:t>C </a:t>
            </a:r>
            <a:r>
              <a:rPr lang="en-US" sz="4000" dirty="0"/>
              <a:t>depletion was especially low during the growing season (May-Sept), suggesting </a:t>
            </a:r>
            <a:r>
              <a:rPr lang="en-US" sz="4000" dirty="0" smtClean="0"/>
              <a:t>other factors may be important!</a:t>
            </a:r>
            <a:endParaRPr lang="en-US" sz="4000" dirty="0"/>
          </a:p>
        </p:txBody>
      </p:sp>
      <p:sp>
        <p:nvSpPr>
          <p:cNvPr id="51" name="Text Box 52"/>
          <p:cNvSpPr txBox="1">
            <a:spLocks noChangeArrowheads="1"/>
          </p:cNvSpPr>
          <p:nvPr/>
        </p:nvSpPr>
        <p:spPr bwMode="auto">
          <a:xfrm>
            <a:off x="30148246" y="34778389"/>
            <a:ext cx="12741587" cy="70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091" tIns="42045" rIns="84091" bIns="42045"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dirty="0">
                <a:latin typeface="+mn-lt"/>
                <a:cs typeface="Calibri" charset="0"/>
              </a:rPr>
              <a:t>This work performed under the auspices of the U.S. Department of Energy by Lawrence Livermore National Laboratory under Contract DE-AC52-07NA27344, the </a:t>
            </a:r>
            <a:r>
              <a:rPr lang="en-US" sz="2000" dirty="0">
                <a:latin typeface="+mn-lt"/>
              </a:rPr>
              <a:t>Wisconsin Focus on Energy and NSF# DEB-0845166.</a:t>
            </a:r>
            <a:r>
              <a:rPr lang="en-US" sz="2000" dirty="0">
                <a:latin typeface="+mn-lt"/>
                <a:cs typeface="Calibri" charset="0"/>
              </a:rPr>
              <a:t> LLNL-POST-</a:t>
            </a:r>
            <a:r>
              <a:rPr lang="en-US" sz="2000" dirty="0">
                <a:latin typeface="+mn-lt"/>
              </a:rPr>
              <a:t>491850</a:t>
            </a:r>
            <a:endParaRPr lang="en-US" sz="2000" dirty="0">
              <a:latin typeface="+mn-lt"/>
              <a:cs typeface="Calibr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62878" y="12596146"/>
            <a:ext cx="7858639" cy="76078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70" b="12464"/>
          <a:stretch/>
        </p:blipFill>
        <p:spPr>
          <a:xfrm>
            <a:off x="21920604" y="28198220"/>
            <a:ext cx="8080796" cy="587236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398288" y="8960579"/>
            <a:ext cx="14033902" cy="2629121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612" tIns="37806" rIns="75612" bIns="37806"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257797" y="7944367"/>
            <a:ext cx="6843033" cy="1461345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pPr algn="r"/>
            <a:r>
              <a:rPr lang="en-US" sz="3000" dirty="0">
                <a:solidFill>
                  <a:srgbClr val="000000"/>
                </a:solidFill>
              </a:rPr>
              <a:t>1ppm increase=</a:t>
            </a:r>
          </a:p>
          <a:p>
            <a:pPr algn="r"/>
            <a:r>
              <a:rPr lang="en-US" sz="3000" dirty="0">
                <a:solidFill>
                  <a:srgbClr val="FF0000"/>
                </a:solidFill>
              </a:rPr>
              <a:t> 0.25 ‰ depletion in summer</a:t>
            </a:r>
            <a:endParaRPr lang="en-US" sz="3000" baseline="-25000" dirty="0">
              <a:solidFill>
                <a:srgbClr val="FF0000"/>
              </a:solidFill>
            </a:endParaRPr>
          </a:p>
          <a:p>
            <a:pPr algn="r"/>
            <a:r>
              <a:rPr lang="en-US" sz="3000" dirty="0">
                <a:solidFill>
                  <a:srgbClr val="000000"/>
                </a:solidFill>
              </a:rPr>
              <a:t>0.73 ‰ depletion in winter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9708" y="24429357"/>
            <a:ext cx="4000937" cy="1599844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Forced Diffusion probes (4) measure soil surface flux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9336" y="9799274"/>
            <a:ext cx="2174421" cy="875240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pPr algn="r"/>
            <a:r>
              <a:rPr lang="en-US" sz="2600" dirty="0"/>
              <a:t>Foliage dropped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200333" y="9097218"/>
            <a:ext cx="1388853" cy="875240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Foliage on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044"/>
          <a:stretch/>
        </p:blipFill>
        <p:spPr>
          <a:xfrm>
            <a:off x="15724044" y="22626774"/>
            <a:ext cx="6821944" cy="557215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2978725" y="12249273"/>
            <a:ext cx="6192500" cy="999680"/>
          </a:xfrm>
          <a:prstGeom prst="rect">
            <a:avLst/>
          </a:prstGeom>
          <a:noFill/>
        </p:spPr>
        <p:txBody>
          <a:bodyPr wrap="square" lIns="75612" tIns="37806" rIns="75612" bIns="37806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</a:rPr>
              <a:t>Theoretical fossil fuel depletion = 2.7‰ per 1ppm addition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833696" y="31616057"/>
            <a:ext cx="11437502" cy="999680"/>
          </a:xfrm>
          <a:prstGeom prst="rect">
            <a:avLst/>
          </a:prstGeom>
        </p:spPr>
        <p:txBody>
          <a:bodyPr wrap="square" lIns="75612" tIns="37806" rIns="75612" bIns="37806">
            <a:spAutoFit/>
          </a:bodyPr>
          <a:lstStyle/>
          <a:p>
            <a:r>
              <a:rPr lang="en-US" sz="2000" dirty="0"/>
              <a:t>1. J.B. Miller, S.J. Lehman, A.E. Andrews, J.D. </a:t>
            </a:r>
            <a:r>
              <a:rPr lang="en-US" sz="2000" dirty="0" err="1"/>
              <a:t>Kofler</a:t>
            </a:r>
            <a:r>
              <a:rPr lang="en-US" sz="2000" dirty="0"/>
              <a:t> (2011),  University of Colorado, Institute of Alpine and Arctic Research  (INSTAAR), Radiocarbon Composition of Atmospheric Carbon Dioxide  (14CO2) from the NOAA ESRL Carbon Cycle Air  Sampling Network, 2009-2011, Version: 2011-11-10,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1911" y="32873755"/>
            <a:ext cx="2014538" cy="18057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92124" y="33412170"/>
            <a:ext cx="3605606" cy="646220"/>
          </a:xfrm>
          <a:prstGeom prst="rect">
            <a:avLst/>
          </a:prstGeom>
        </p:spPr>
      </p:pic>
      <p:pic>
        <p:nvPicPr>
          <p:cNvPr id="48" name="Picture 47" descr="IMG_025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10151" y="30586604"/>
            <a:ext cx="5370675" cy="3873926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4894349" y="3919973"/>
            <a:ext cx="15107052" cy="3133182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5612" tIns="37806" rIns="75612" bIns="37806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132376" y="33284391"/>
            <a:ext cx="148264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This summer: will measure canopy </a:t>
            </a:r>
            <a:r>
              <a:rPr lang="en-US" sz="5400" baseline="30000" dirty="0" smtClean="0"/>
              <a:t>14</a:t>
            </a:r>
            <a:r>
              <a:rPr lang="en-US" sz="5400" dirty="0" smtClean="0"/>
              <a:t>CO</a:t>
            </a:r>
            <a:r>
              <a:rPr lang="en-US" sz="5400" baseline="-25000" dirty="0" smtClean="0"/>
              <a:t>2</a:t>
            </a:r>
            <a:r>
              <a:rPr lang="en-US" sz="5400" dirty="0" smtClean="0"/>
              <a:t> profiles to characterize possible soil influences.</a:t>
            </a:r>
            <a:endParaRPr lang="en-US" sz="5400" dirty="0"/>
          </a:p>
        </p:txBody>
      </p:sp>
      <p:pic>
        <p:nvPicPr>
          <p:cNvPr id="20" name="Picture 19" descr="GoogleEarth_SiteMap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684" y="21058761"/>
            <a:ext cx="4714917" cy="349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2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693</Words>
  <Application>Microsoft Macintosh PowerPoint</Application>
  <PresentationFormat>Custom</PresentationFormat>
  <Paragraphs>84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Using 14C as a high-frequency tracer of forest CO2 emissions sources:  preliminary results from a Northern Wisconsin case study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14C as a high-frequency tracer of forest CO2 emissions sources:  preliminary results from a Northern Wisconsin case study </dc:title>
  <dc:subject/>
  <dc:creator>Claire Phillips</dc:creator>
  <cp:keywords/>
  <dc:description/>
  <cp:lastModifiedBy>Claire Phillips</cp:lastModifiedBy>
  <cp:revision>103</cp:revision>
  <cp:lastPrinted>2012-04-12T17:13:01Z</cp:lastPrinted>
  <dcterms:created xsi:type="dcterms:W3CDTF">2011-11-30T05:08:16Z</dcterms:created>
  <dcterms:modified xsi:type="dcterms:W3CDTF">2012-04-12T17:15:01Z</dcterms:modified>
  <cp:category/>
</cp:coreProperties>
</file>