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8" r:id="rId3"/>
    <p:sldId id="260" r:id="rId4"/>
    <p:sldId id="283" r:id="rId5"/>
    <p:sldId id="272" r:id="rId6"/>
    <p:sldId id="259" r:id="rId7"/>
    <p:sldId id="261" r:id="rId8"/>
    <p:sldId id="262" r:id="rId9"/>
    <p:sldId id="263" r:id="rId10"/>
    <p:sldId id="287" r:id="rId11"/>
    <p:sldId id="324" r:id="rId12"/>
    <p:sldId id="264" r:id="rId13"/>
    <p:sldId id="305" r:id="rId14"/>
    <p:sldId id="302" r:id="rId15"/>
    <p:sldId id="303" r:id="rId16"/>
    <p:sldId id="304" r:id="rId17"/>
    <p:sldId id="320" r:id="rId18"/>
    <p:sldId id="284" r:id="rId19"/>
    <p:sldId id="285" r:id="rId20"/>
    <p:sldId id="290" r:id="rId21"/>
    <p:sldId id="288" r:id="rId22"/>
    <p:sldId id="289" r:id="rId23"/>
    <p:sldId id="323" r:id="rId24"/>
    <p:sldId id="322" r:id="rId25"/>
    <p:sldId id="286" r:id="rId26"/>
    <p:sldId id="321" r:id="rId27"/>
    <p:sldId id="293" r:id="rId28"/>
    <p:sldId id="306" r:id="rId29"/>
    <p:sldId id="292" r:id="rId30"/>
    <p:sldId id="307" r:id="rId31"/>
    <p:sldId id="308" r:id="rId32"/>
    <p:sldId id="314" r:id="rId33"/>
    <p:sldId id="266" r:id="rId34"/>
    <p:sldId id="301" r:id="rId35"/>
    <p:sldId id="310" r:id="rId36"/>
    <p:sldId id="311" r:id="rId37"/>
    <p:sldId id="265" r:id="rId38"/>
    <p:sldId id="300" r:id="rId39"/>
    <p:sldId id="316" r:id="rId40"/>
    <p:sldId id="313" r:id="rId41"/>
    <p:sldId id="312" r:id="rId42"/>
    <p:sldId id="317" r:id="rId43"/>
    <p:sldId id="268" r:id="rId44"/>
    <p:sldId id="269" r:id="rId45"/>
    <p:sldId id="270" r:id="rId46"/>
    <p:sldId id="291" r:id="rId47"/>
    <p:sldId id="315" r:id="rId48"/>
    <p:sldId id="297" r:id="rId49"/>
    <p:sldId id="271" r:id="rId50"/>
    <p:sldId id="275" r:id="rId51"/>
    <p:sldId id="277" r:id="rId52"/>
    <p:sldId id="278" r:id="rId53"/>
    <p:sldId id="279" r:id="rId54"/>
    <p:sldId id="280" r:id="rId55"/>
    <p:sldId id="281" r:id="rId56"/>
    <p:sldId id="282" r:id="rId57"/>
    <p:sldId id="276" r:id="rId58"/>
    <p:sldId id="296" r:id="rId59"/>
    <p:sldId id="298" r:id="rId60"/>
    <p:sldId id="309" r:id="rId61"/>
    <p:sldId id="295" r:id="rId62"/>
    <p:sldId id="299" r:id="rId63"/>
    <p:sldId id="318" r:id="rId64"/>
    <p:sldId id="31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49" autoAdjust="0"/>
  </p:normalViewPr>
  <p:slideViewPr>
    <p:cSldViewPr snapToGrid="0" snapToObjects="1">
      <p:cViewPr varScale="1">
        <p:scale>
          <a:sx n="77" d="100"/>
          <a:sy n="77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454D-FA26-9747-B243-8AC811431B21}" type="datetimeFigureOut">
              <a:rPr lang="en-US" smtClean="0"/>
              <a:t>7/22/15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38D8-8D97-C946-9CA4-CCC9B876D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5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B14E-F5A7-47B2-9C51-04CFA968D8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microsoft.com/office/2007/relationships/hdphoto" Target="../media/hdphoto1.wdp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esai@aos.wisc.edu" TargetMode="External"/><Relationship Id="rId3" Type="http://schemas.openxmlformats.org/officeDocument/2006/relationships/hyperlink" Target="http://flux.aos.wisc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have NEE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3492" y="5611056"/>
            <a:ext cx="376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Ankur Desai, U Wisconsin-Madison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1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4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3" y="1983101"/>
            <a:ext cx="8287119" cy="4499230"/>
          </a:xfrm>
          <a:prstGeom prst="rect">
            <a:avLst/>
          </a:prstGeom>
        </p:spPr>
      </p:pic>
      <p:pic>
        <p:nvPicPr>
          <p:cNvPr id="5" name="Picture 4" descr="Screen Shot 2015-07-22 at 8.11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8" y="0"/>
            <a:ext cx="4395958" cy="1965672"/>
          </a:xfrm>
          <a:prstGeom prst="rect">
            <a:avLst/>
          </a:prstGeom>
        </p:spPr>
      </p:pic>
      <p:pic>
        <p:nvPicPr>
          <p:cNvPr id="6" name="Picture 5" descr="Screen Shot 2015-07-22 at 8.12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52" y="2248651"/>
            <a:ext cx="4453899" cy="3877512"/>
          </a:xfrm>
          <a:prstGeom prst="rect">
            <a:avLst/>
          </a:prstGeom>
        </p:spPr>
      </p:pic>
      <p:pic>
        <p:nvPicPr>
          <p:cNvPr id="7" name="Picture 6" descr="Screen Shot 2015-07-22 at 8.13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7415"/>
            <a:ext cx="7570817" cy="60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2 at 8.31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73"/>
            <a:ext cx="9144000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4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0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5" y="0"/>
            <a:ext cx="8049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2707" name="Picture 3" descr="Ecosys-concept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9919"/>
          <a:stretch>
            <a:fillRect/>
          </a:stretch>
        </p:blipFill>
        <p:spPr bwMode="auto">
          <a:xfrm>
            <a:off x="3352800" y="152400"/>
            <a:ext cx="579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IMAG0975_20130411202148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525843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67000"/>
            <a:ext cx="2590800" cy="1943324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0"/>
            <a:ext cx="2133600" cy="2124709"/>
          </a:xfrm>
          <a:prstGeom prst="rect">
            <a:avLst/>
          </a:prstGeom>
        </p:spPr>
      </p:pic>
      <p:pic>
        <p:nvPicPr>
          <p:cNvPr id="8" name="Picture 7" descr="Screen Shot 2014-04-29 at 3.43.3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4374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data…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4-30 at 10.3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223"/>
            <a:ext cx="9144000" cy="54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4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73768" y="1151890"/>
            <a:ext cx="6793831" cy="98659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Tests on high-frequency data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diagnostic flags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(e.g. CSAT3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0-63, LI7500 240-251)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Instrumental/plausibility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limits (site-specific)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Spike-detection with MAD-test,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73768" y="2343505"/>
            <a:ext cx="6793832" cy="2304695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Tests on statistics, flux calculation + corrections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number of missing values: &lt;=10%: flags = 0, &gt;10%: flags = 2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Stationarity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test covariances (FW96,MF04, &lt;30%: flag = 0, &lt;75%: flag = 1)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well-developed turbulence (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ITC test: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FW96,MF04, &lt;30%: flag = 0, &lt;100%: flag = 1)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[w] after planar fit &gt; 0.10 m s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former flags +1, &gt;0.15 ms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flags = 2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Interdependence of flags due to corrections/conversions: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flag</a:t>
            </a:r>
            <a:r>
              <a:rPr kumimoji="0" lang="el-GR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==2 then former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flagH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+1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else if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flagH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==2 then former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flag</a:t>
            </a:r>
            <a:r>
              <a:rPr kumimoji="0" lang="el-GR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+1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else if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flag</a:t>
            </a:r>
            <a:r>
              <a:rPr kumimoji="0" lang="el-GR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==2 or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flagH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==2 then former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flagNEE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+1</a:t>
            </a:r>
          </a:p>
        </p:txBody>
      </p:sp>
      <p:sp>
        <p:nvSpPr>
          <p:cNvPr id="6" name="Rechteck 5"/>
          <p:cNvSpPr/>
          <p:nvPr/>
        </p:nvSpPr>
        <p:spPr>
          <a:xfrm>
            <a:off x="673768" y="4815543"/>
            <a:ext cx="6793830" cy="1565630"/>
          </a:xfrm>
          <a:prstGeom prst="rect">
            <a:avLst/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Quantification of errors/uncertainty estimates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Stochastic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error: use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Finkelstein&amp;Sims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(2001) on high-pass filtered time series.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Instrumental noise error after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Lenschow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(2000)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Systematic error: flux underestimation and lack of energy balance closure, only applicable for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daytime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sum (</a:t>
            </a:r>
            <a:r>
              <a:rPr kumimoji="0" lang="el-GR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)/Sum(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400" b="0" i="1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for one day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Footprint: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Kormann&amp;Meixner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(2001); calculate percentage of flux contribution from several targets of interest</a:t>
            </a:r>
          </a:p>
        </p:txBody>
      </p:sp>
      <p:sp>
        <p:nvSpPr>
          <p:cNvPr id="7" name="Pfeil nach unten 6"/>
          <p:cNvSpPr/>
          <p:nvPr/>
        </p:nvSpPr>
        <p:spPr>
          <a:xfrm>
            <a:off x="3869499" y="2168984"/>
            <a:ext cx="214872" cy="14401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3963246" y="4671527"/>
            <a:ext cx="214872" cy="14401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5563" y="368968"/>
            <a:ext cx="8055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QA/QC strategy for long-term EC measurements  </a:t>
            </a:r>
            <a:br>
              <a:rPr lang="en-GB" sz="2400" b="1" dirty="0" smtClean="0"/>
            </a:br>
            <a:r>
              <a:rPr lang="en-GB" dirty="0" smtClean="0"/>
              <a:t>(</a:t>
            </a:r>
            <a:r>
              <a:rPr lang="en-GB" dirty="0" err="1" smtClean="0"/>
              <a:t>Mauder</a:t>
            </a:r>
            <a:r>
              <a:rPr lang="en-GB" dirty="0" smtClean="0"/>
              <a:t> et al., AFM, 2013)</a:t>
            </a:r>
            <a:endParaRPr lang="en-GB" dirty="0"/>
          </a:p>
        </p:txBody>
      </p:sp>
      <p:pic>
        <p:nvPicPr>
          <p:cNvPr id="9" name="Picture 8" descr="Screen Shot 2015-07-20 at 2.09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39" y="6425808"/>
            <a:ext cx="3386516" cy="4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2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4-30 at 10.3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223"/>
            <a:ext cx="9144000" cy="5404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30 at 10.35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783"/>
            <a:ext cx="8971011" cy="53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9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out for simple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1 at 6.3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pic>
        <p:nvPicPr>
          <p:cNvPr id="6" name="Picture 5" descr="Screen Shot 2015-07-21 at 6.35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720"/>
            <a:ext cx="9144000" cy="54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7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Calibrate, calibrate, calibrate, report/correct drifts</a:t>
            </a:r>
          </a:p>
          <a:p>
            <a:r>
              <a:rPr lang="en-US" dirty="0" smtClean="0"/>
              <a:t>Flag your data using one of standard methods (</a:t>
            </a:r>
            <a:r>
              <a:rPr lang="en-US" dirty="0" err="1" smtClean="0"/>
              <a:t>Foken</a:t>
            </a:r>
            <a:r>
              <a:rPr lang="en-US" dirty="0" smtClean="0"/>
              <a:t>/</a:t>
            </a:r>
            <a:r>
              <a:rPr lang="en-US" dirty="0" err="1" smtClean="0"/>
              <a:t>Mauder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Don’t remove flagged data, just report flags, let user decide what to do</a:t>
            </a:r>
          </a:p>
          <a:p>
            <a:endParaRPr lang="en-US" dirty="0"/>
          </a:p>
        </p:txBody>
      </p:sp>
      <p:pic>
        <p:nvPicPr>
          <p:cNvPr id="4" name="Picture 3" descr="mothergoos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60" y="0"/>
            <a:ext cx="1524339" cy="20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certaint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6" y="1697415"/>
            <a:ext cx="7180064" cy="47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you know you have a good measurement  at all?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QA/QC flags (in situ, post-processing)</a:t>
            </a:r>
          </a:p>
          <a:p>
            <a:r>
              <a:rPr lang="en-US" dirty="0" smtClean="0"/>
              <a:t>How confident are you in that good measurement?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Uncertainty estimation</a:t>
            </a:r>
          </a:p>
          <a:p>
            <a:r>
              <a:rPr lang="en-US" dirty="0" smtClean="0"/>
              <a:t>What do we do when we don’t have a good measurement?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ap-filling</a:t>
            </a:r>
          </a:p>
          <a:p>
            <a:r>
              <a:rPr lang="en-US" dirty="0" smtClean="0"/>
              <a:t>How do we infer ecologically useful properties from this measurement?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	Flux partitioning (GPP/RE)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9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Systematic</a:t>
            </a:r>
          </a:p>
          <a:p>
            <a:pPr lvl="1"/>
            <a:r>
              <a:rPr lang="en-US" dirty="0" smtClean="0"/>
              <a:t>Filtering (low-turbulence)</a:t>
            </a:r>
          </a:p>
          <a:p>
            <a:pPr lvl="1"/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Correctable by flagging and filtering data – but adds gaps</a:t>
            </a:r>
          </a:p>
          <a:p>
            <a:pPr lvl="1"/>
            <a:r>
              <a:rPr lang="en-US" dirty="0" smtClean="0"/>
              <a:t>Does not get better by averaging</a:t>
            </a:r>
          </a:p>
          <a:p>
            <a:pPr lvl="1"/>
            <a:r>
              <a:rPr lang="en-US" dirty="0" smtClean="0"/>
              <a:t>Is notorious at night</a:t>
            </a:r>
          </a:p>
          <a:p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Cannot be corrected</a:t>
            </a:r>
          </a:p>
          <a:p>
            <a:pPr lvl="1"/>
            <a:r>
              <a:rPr lang="en-US" dirty="0" smtClean="0"/>
              <a:t>But it can be estimated</a:t>
            </a:r>
          </a:p>
          <a:p>
            <a:pPr lvl="1"/>
            <a:r>
              <a:rPr lang="en-US" dirty="0" smtClean="0"/>
              <a:t>And it reduces with averaging</a:t>
            </a:r>
          </a:p>
          <a:p>
            <a:pPr lvl="1"/>
            <a:r>
              <a:rPr lang="en-US" dirty="0" smtClean="0"/>
              <a:t>Scales with absolute magnitude of flux, so worst in mid-day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Instrumental noise</a:t>
            </a:r>
          </a:p>
          <a:p>
            <a:r>
              <a:rPr lang="en-US" dirty="0" smtClean="0"/>
              <a:t>Turbulent sampling (how long is long enough?)</a:t>
            </a:r>
          </a:p>
          <a:p>
            <a:pPr lvl="1"/>
            <a:r>
              <a:rPr lang="en-US" dirty="0" smtClean="0"/>
              <a:t>Time or space average is only an approximation of ensemble average that requires </a:t>
            </a:r>
            <a:r>
              <a:rPr lang="en-US" dirty="0" err="1" smtClean="0"/>
              <a:t>stationarity</a:t>
            </a:r>
            <a:r>
              <a:rPr lang="en-US" dirty="0" smtClean="0"/>
              <a:t> and homogeneity</a:t>
            </a:r>
          </a:p>
          <a:p>
            <a:r>
              <a:rPr lang="en-US" dirty="0" smtClean="0"/>
              <a:t>Non-homogenous surface flux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Random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Lenschow</a:t>
            </a:r>
            <a:endParaRPr lang="en-US" dirty="0" smtClean="0"/>
          </a:p>
          <a:p>
            <a:pPr lvl="1"/>
            <a:r>
              <a:rPr lang="en-US" dirty="0" smtClean="0"/>
              <a:t>Based on turbulence sample theory (only accounts for sampling error) – get around 10-20% on a single 30-minute flux</a:t>
            </a:r>
          </a:p>
          <a:p>
            <a:r>
              <a:rPr lang="en-US" dirty="0" smtClean="0"/>
              <a:t>Hollinger/Schmidt-Hanson</a:t>
            </a:r>
          </a:p>
          <a:p>
            <a:pPr lvl="1"/>
            <a:r>
              <a:rPr lang="en-US" dirty="0" smtClean="0"/>
              <a:t>Run multiple flux towers</a:t>
            </a:r>
          </a:p>
          <a:p>
            <a:r>
              <a:rPr lang="en-US" dirty="0" smtClean="0"/>
              <a:t>Richardson </a:t>
            </a:r>
          </a:p>
          <a:p>
            <a:pPr lvl="1"/>
            <a:r>
              <a:rPr lang="en-US" dirty="0" smtClean="0"/>
              <a:t>Paired flux samples or model-observation error</a:t>
            </a:r>
          </a:p>
          <a:p>
            <a:r>
              <a:rPr lang="en-US" dirty="0" err="1" smtClean="0"/>
              <a:t>Billesbach</a:t>
            </a:r>
            <a:r>
              <a:rPr lang="en-US" dirty="0" smtClean="0"/>
              <a:t>/Finkelstein-Sims/</a:t>
            </a:r>
            <a:r>
              <a:rPr lang="en-US" dirty="0" err="1" smtClean="0"/>
              <a:t>Salesky</a:t>
            </a:r>
            <a:endParaRPr lang="en-US" dirty="0" smtClean="0"/>
          </a:p>
          <a:p>
            <a:pPr lvl="1"/>
            <a:r>
              <a:rPr lang="en-US" dirty="0" smtClean="0"/>
              <a:t>Semi-random shuffling of raw data</a:t>
            </a:r>
          </a:p>
          <a:p>
            <a:pPr lvl="1"/>
            <a:r>
              <a:rPr lang="en-US" dirty="0" smtClean="0"/>
              <a:t>Much covariance or variance noise can be removed by lagging by one data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5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1 at 6.4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7" y="121023"/>
            <a:ext cx="87757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4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1 at 6.4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9" y="1095049"/>
            <a:ext cx="8411930" cy="48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4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8" y="-113961"/>
            <a:ext cx="395744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348" y="2490858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Hollinger &amp;</a:t>
            </a:r>
          </a:p>
          <a:p>
            <a:r>
              <a:rPr lang="en-US" dirty="0" smtClean="0"/>
              <a:t>Richardson</a:t>
            </a:r>
          </a:p>
          <a:p>
            <a:r>
              <a:rPr lang="en-US" dirty="0" smtClean="0"/>
              <a:t>Tree </a:t>
            </a:r>
            <a:r>
              <a:rPr lang="en-US" dirty="0" err="1" smtClean="0"/>
              <a:t>Phys</a:t>
            </a:r>
            <a:endParaRPr lang="en-US" dirty="0" smtClean="0"/>
          </a:p>
          <a:p>
            <a:r>
              <a:rPr lang="en-US" dirty="0" smtClean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5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1 at 6.4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73102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7984" y="6488668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et al., </a:t>
            </a:r>
            <a:r>
              <a:rPr lang="en-US" dirty="0" err="1" smtClean="0"/>
              <a:t>Biogeosci</a:t>
            </a:r>
            <a:r>
              <a:rPr lang="en-US" dirty="0" smtClean="0"/>
              <a:t>.,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1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5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1" y="1393204"/>
            <a:ext cx="7688859" cy="4732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596" y="6305517"/>
            <a:ext cx="254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Desai et al., 2015, AFM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4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lake…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83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flux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footprint.kljun.net</a:t>
            </a:r>
            <a:r>
              <a:rPr lang="en-US" dirty="0"/>
              <a:t>/</a:t>
            </a:r>
            <a:r>
              <a:rPr lang="en-US" dirty="0" err="1"/>
              <a:t>varinput.php</a:t>
            </a:r>
            <a:endParaRPr lang="en-US" dirty="0"/>
          </a:p>
        </p:txBody>
      </p:sp>
      <p:pic>
        <p:nvPicPr>
          <p:cNvPr id="4" name="Picture 3" descr="Screen Shot 2015-07-21 at 2.5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54" y="2409457"/>
            <a:ext cx="3919220" cy="41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3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0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6" y="867128"/>
            <a:ext cx="7791247" cy="4814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3913" y="4314231"/>
            <a:ext cx="1449038" cy="50468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from noise?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30 at 10.3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5" y="1274396"/>
            <a:ext cx="9144000" cy="55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8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458200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Noise characteristics are improved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30 at 11.59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133"/>
            <a:ext cx="9144000" cy="56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2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Uncertainty in NEE is inherent, </a:t>
            </a:r>
            <a:r>
              <a:rPr lang="en-US" dirty="0" err="1" smtClean="0"/>
              <a:t>heteroskedastic</a:t>
            </a:r>
            <a:r>
              <a:rPr lang="en-US" dirty="0" smtClean="0"/>
              <a:t>, and non-Gaussian, on the order of 10-20% of the flux magnitude. It decreases with averaging time, but doesn’t go away, especially as noise is auto-correlated</a:t>
            </a:r>
          </a:p>
          <a:p>
            <a:r>
              <a:rPr lang="en-US" dirty="0" smtClean="0"/>
              <a:t>Reporting uncertainty is essential for data assimilation and statistical comparison</a:t>
            </a:r>
          </a:p>
          <a:p>
            <a:r>
              <a:rPr lang="en-US" dirty="0" smtClean="0"/>
              <a:t>Random uncertainty is only one component. Systematic uncertainty from low turbulence or footprint bias requires additional flagging</a:t>
            </a:r>
            <a:endParaRPr lang="en-US" dirty="0"/>
          </a:p>
        </p:txBody>
      </p:sp>
      <p:pic>
        <p:nvPicPr>
          <p:cNvPr id="4" name="Picture 3" descr="mothergoos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60" y="0"/>
            <a:ext cx="1524339" cy="20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nd_the_gap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sites have gaps!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Instrument/power failure, spikes, oddities, maintenance – 10-20%</a:t>
            </a:r>
          </a:p>
          <a:p>
            <a:r>
              <a:rPr lang="en-US" dirty="0" smtClean="0"/>
              <a:t>Precipitation (esp. for open-path) - ??%</a:t>
            </a:r>
          </a:p>
          <a:p>
            <a:r>
              <a:rPr lang="en-US" dirty="0" smtClean="0"/>
              <a:t>Flagged – 20-30%</a:t>
            </a:r>
          </a:p>
          <a:p>
            <a:r>
              <a:rPr lang="en-US" dirty="0" smtClean="0"/>
              <a:t>Systematic error - Low-turbulence at night – 10-25%</a:t>
            </a:r>
          </a:p>
          <a:p>
            <a:endParaRPr lang="en-US" dirty="0"/>
          </a:p>
          <a:p>
            <a:r>
              <a:rPr lang="en-US" dirty="0" smtClean="0"/>
              <a:t>Net: 30-60% missing data is quite common!</a:t>
            </a:r>
          </a:p>
        </p:txBody>
      </p:sp>
    </p:spTree>
    <p:extLst>
      <p:ext uri="{BB962C8B-B14F-4D97-AF65-F5344CB8AC3E}">
        <p14:creationId xmlns:p14="http://schemas.microsoft.com/office/powerpoint/2010/main" val="407944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3.2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9" y="1253569"/>
            <a:ext cx="8636688" cy="5164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0178" y="1567174"/>
            <a:ext cx="879192" cy="4130867"/>
          </a:xfrm>
          <a:prstGeom prst="rect">
            <a:avLst/>
          </a:prstGeom>
          <a:noFill/>
          <a:ln w="38100">
            <a:solidFill>
              <a:srgbClr val="1D8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1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it’s not bad as it looks…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7-21 at 6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069"/>
            <a:ext cx="9144000" cy="55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Gap-Filling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 methods rely on finding analogs in observation record and identifying relationships among those with drivers</a:t>
            </a:r>
          </a:p>
          <a:p>
            <a:r>
              <a:rPr lang="en-US" dirty="0" smtClean="0"/>
              <a:t>MDV</a:t>
            </a:r>
          </a:p>
          <a:p>
            <a:pPr lvl="1"/>
            <a:r>
              <a:rPr lang="en-US" dirty="0" smtClean="0"/>
              <a:t>Mean Diurnal Variation (interpolation)</a:t>
            </a:r>
          </a:p>
          <a:p>
            <a:r>
              <a:rPr lang="en-US" dirty="0" smtClean="0"/>
              <a:t>LUT/</a:t>
            </a:r>
            <a:r>
              <a:rPr lang="en-US" b="1" dirty="0" smtClean="0"/>
              <a:t>MDS</a:t>
            </a:r>
          </a:p>
          <a:p>
            <a:pPr lvl="1"/>
            <a:r>
              <a:rPr lang="en-US" dirty="0" smtClean="0"/>
              <a:t>Look-Up Table, Marginal Distribution Sampling (pattern matching)</a:t>
            </a:r>
          </a:p>
          <a:p>
            <a:r>
              <a:rPr lang="en-US" dirty="0" smtClean="0"/>
              <a:t>NLR</a:t>
            </a:r>
          </a:p>
          <a:p>
            <a:pPr lvl="1"/>
            <a:r>
              <a:rPr lang="en-US" dirty="0" smtClean="0"/>
              <a:t>Non-linear regression to drivers (nighttime/daytime separate)</a:t>
            </a:r>
          </a:p>
          <a:p>
            <a:r>
              <a:rPr lang="en-US" b="1" dirty="0" smtClean="0"/>
              <a:t>ANN</a:t>
            </a:r>
          </a:p>
          <a:p>
            <a:pPr lvl="1"/>
            <a:r>
              <a:rPr lang="en-US" dirty="0" smtClean="0"/>
              <a:t>Artificial neural networks (very non-linear regression or machine learning)</a:t>
            </a:r>
          </a:p>
          <a:p>
            <a:r>
              <a:rPr lang="en-US" dirty="0" smtClean="0"/>
              <a:t>Process Models</a:t>
            </a:r>
          </a:p>
          <a:p>
            <a:pPr lvl="1"/>
            <a:r>
              <a:rPr lang="en-US" dirty="0" smtClean="0"/>
              <a:t>Data assimilation and parameter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2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Gap-Filling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driver data</a:t>
            </a:r>
          </a:p>
          <a:p>
            <a:pPr lvl="1"/>
            <a:r>
              <a:rPr lang="en-US" dirty="0" smtClean="0"/>
              <a:t>Which ones? Air Temp, Soil Temp, PAR, etc…</a:t>
            </a:r>
          </a:p>
          <a:p>
            <a:pPr lvl="1"/>
            <a:r>
              <a:rPr lang="en-US" dirty="0" smtClean="0"/>
              <a:t>Do they need to be filled too?</a:t>
            </a:r>
          </a:p>
          <a:p>
            <a:r>
              <a:rPr lang="en-US" dirty="0" smtClean="0"/>
              <a:t>Moving windows? How big?</a:t>
            </a:r>
          </a:p>
          <a:p>
            <a:r>
              <a:rPr lang="en-US" dirty="0" smtClean="0"/>
              <a:t>Filling before and after major changes in flux conditions (e.g., disturbance, management, phenology)</a:t>
            </a:r>
          </a:p>
          <a:p>
            <a:r>
              <a:rPr lang="en-US" dirty="0" smtClean="0"/>
              <a:t>Sensitivity to nighttime turbulence filtering</a:t>
            </a:r>
          </a:p>
          <a:p>
            <a:r>
              <a:rPr lang="en-US" dirty="0"/>
              <a:t>Accepted </a:t>
            </a:r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1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my site…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7-21 at 6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069"/>
            <a:ext cx="9144000" cy="55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QA/QC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71" y="1550893"/>
            <a:ext cx="7047830" cy="52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Daytime is easy, maybe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3.3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52145"/>
            <a:ext cx="9144000" cy="5508702"/>
          </a:xfrm>
          <a:prstGeom prst="rect">
            <a:avLst/>
          </a:prstGeom>
        </p:spPr>
      </p:pic>
      <p:pic>
        <p:nvPicPr>
          <p:cNvPr id="5" name="Picture 4" descr="Screen Shot 2015-07-20 at 2.2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37" y="1752306"/>
            <a:ext cx="3003456" cy="866543"/>
          </a:xfrm>
          <a:prstGeom prst="rect">
            <a:avLst/>
          </a:prstGeom>
        </p:spPr>
      </p:pic>
      <p:pic>
        <p:nvPicPr>
          <p:cNvPr id="6" name="Picture 5" descr="Screen Shot 2015-07-20 at 2.29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19" y="4564894"/>
            <a:ext cx="5144899" cy="120026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790946" y="1530331"/>
            <a:ext cx="6952126" cy="2116416"/>
          </a:xfrm>
          <a:custGeom>
            <a:avLst/>
            <a:gdLst>
              <a:gd name="connsiteX0" fmla="*/ 6952126 w 6952126"/>
              <a:gd name="connsiteY0" fmla="*/ 2116416 h 2116416"/>
              <a:gd name="connsiteX1" fmla="*/ 6626500 w 6952126"/>
              <a:gd name="connsiteY1" fmla="*/ 2083855 h 2116416"/>
              <a:gd name="connsiteX2" fmla="*/ 6479968 w 6952126"/>
              <a:gd name="connsiteY2" fmla="*/ 2051295 h 2116416"/>
              <a:gd name="connsiteX3" fmla="*/ 6382280 w 6952126"/>
              <a:gd name="connsiteY3" fmla="*/ 2018735 h 2116416"/>
              <a:gd name="connsiteX4" fmla="*/ 3809830 w 6952126"/>
              <a:gd name="connsiteY4" fmla="*/ 1969895 h 2116416"/>
              <a:gd name="connsiteX5" fmla="*/ 3126015 w 6952126"/>
              <a:gd name="connsiteY5" fmla="*/ 1937334 h 2116416"/>
              <a:gd name="connsiteX6" fmla="*/ 2865513 w 6952126"/>
              <a:gd name="connsiteY6" fmla="*/ 1921054 h 2116416"/>
              <a:gd name="connsiteX7" fmla="*/ 2800388 w 6952126"/>
              <a:gd name="connsiteY7" fmla="*/ 1888494 h 2116416"/>
              <a:gd name="connsiteX8" fmla="*/ 2751544 w 6952126"/>
              <a:gd name="connsiteY8" fmla="*/ 1855934 h 2116416"/>
              <a:gd name="connsiteX9" fmla="*/ 2637575 w 6952126"/>
              <a:gd name="connsiteY9" fmla="*/ 1807093 h 2116416"/>
              <a:gd name="connsiteX10" fmla="*/ 2588731 w 6952126"/>
              <a:gd name="connsiteY10" fmla="*/ 1774533 h 2116416"/>
              <a:gd name="connsiteX11" fmla="*/ 2539887 w 6952126"/>
              <a:gd name="connsiteY11" fmla="*/ 1758253 h 2116416"/>
              <a:gd name="connsiteX12" fmla="*/ 2442199 w 6952126"/>
              <a:gd name="connsiteY12" fmla="*/ 1693133 h 2116416"/>
              <a:gd name="connsiteX13" fmla="*/ 2263104 w 6952126"/>
              <a:gd name="connsiteY13" fmla="*/ 1644292 h 2116416"/>
              <a:gd name="connsiteX14" fmla="*/ 2116572 w 6952126"/>
              <a:gd name="connsiteY14" fmla="*/ 1546611 h 2116416"/>
              <a:gd name="connsiteX15" fmla="*/ 2067728 w 6952126"/>
              <a:gd name="connsiteY15" fmla="*/ 1514051 h 2116416"/>
              <a:gd name="connsiteX16" fmla="*/ 1790946 w 6952126"/>
              <a:gd name="connsiteY16" fmla="*/ 1383810 h 2116416"/>
              <a:gd name="connsiteX17" fmla="*/ 1725821 w 6952126"/>
              <a:gd name="connsiteY17" fmla="*/ 1351250 h 2116416"/>
              <a:gd name="connsiteX18" fmla="*/ 1676977 w 6952126"/>
              <a:gd name="connsiteY18" fmla="*/ 1318690 h 2116416"/>
              <a:gd name="connsiteX19" fmla="*/ 1595570 w 6952126"/>
              <a:gd name="connsiteY19" fmla="*/ 1286130 h 2116416"/>
              <a:gd name="connsiteX20" fmla="*/ 1546726 w 6952126"/>
              <a:gd name="connsiteY20" fmla="*/ 1253569 h 2116416"/>
              <a:gd name="connsiteX21" fmla="*/ 1497882 w 6952126"/>
              <a:gd name="connsiteY21" fmla="*/ 1237289 h 2116416"/>
              <a:gd name="connsiteX22" fmla="*/ 1400194 w 6952126"/>
              <a:gd name="connsiteY22" fmla="*/ 1172169 h 2116416"/>
              <a:gd name="connsiteX23" fmla="*/ 1383913 w 6952126"/>
              <a:gd name="connsiteY23" fmla="*/ 1123328 h 2116416"/>
              <a:gd name="connsiteX24" fmla="*/ 1188537 w 6952126"/>
              <a:gd name="connsiteY24" fmla="*/ 1074488 h 2116416"/>
              <a:gd name="connsiteX25" fmla="*/ 1123411 w 6952126"/>
              <a:gd name="connsiteY25" fmla="*/ 1041928 h 2116416"/>
              <a:gd name="connsiteX26" fmla="*/ 1090849 w 6952126"/>
              <a:gd name="connsiteY26" fmla="*/ 993087 h 2116416"/>
              <a:gd name="connsiteX27" fmla="*/ 993161 w 6952126"/>
              <a:gd name="connsiteY27" fmla="*/ 944247 h 2116416"/>
              <a:gd name="connsiteX28" fmla="*/ 928036 w 6952126"/>
              <a:gd name="connsiteY28" fmla="*/ 862846 h 2116416"/>
              <a:gd name="connsiteX29" fmla="*/ 879192 w 6952126"/>
              <a:gd name="connsiteY29" fmla="*/ 830286 h 2116416"/>
              <a:gd name="connsiteX30" fmla="*/ 846629 w 6952126"/>
              <a:gd name="connsiteY30" fmla="*/ 781446 h 2116416"/>
              <a:gd name="connsiteX31" fmla="*/ 748941 w 6952126"/>
              <a:gd name="connsiteY31" fmla="*/ 683765 h 2116416"/>
              <a:gd name="connsiteX32" fmla="*/ 716378 w 6952126"/>
              <a:gd name="connsiteY32" fmla="*/ 634925 h 2116416"/>
              <a:gd name="connsiteX33" fmla="*/ 667534 w 6952126"/>
              <a:gd name="connsiteY33" fmla="*/ 602365 h 2116416"/>
              <a:gd name="connsiteX34" fmla="*/ 602409 w 6952126"/>
              <a:gd name="connsiteY34" fmla="*/ 553524 h 2116416"/>
              <a:gd name="connsiteX35" fmla="*/ 553565 w 6952126"/>
              <a:gd name="connsiteY35" fmla="*/ 520964 h 2116416"/>
              <a:gd name="connsiteX36" fmla="*/ 504721 w 6952126"/>
              <a:gd name="connsiteY36" fmla="*/ 472124 h 2116416"/>
              <a:gd name="connsiteX37" fmla="*/ 407033 w 6952126"/>
              <a:gd name="connsiteY37" fmla="*/ 423283 h 2116416"/>
              <a:gd name="connsiteX38" fmla="*/ 341908 w 6952126"/>
              <a:gd name="connsiteY38" fmla="*/ 358163 h 2116416"/>
              <a:gd name="connsiteX39" fmla="*/ 227938 w 6952126"/>
              <a:gd name="connsiteY39" fmla="*/ 276762 h 2116416"/>
              <a:gd name="connsiteX40" fmla="*/ 146532 w 6952126"/>
              <a:gd name="connsiteY40" fmla="*/ 179081 h 2116416"/>
              <a:gd name="connsiteX41" fmla="*/ 97688 w 6952126"/>
              <a:gd name="connsiteY41" fmla="*/ 146521 h 2116416"/>
              <a:gd name="connsiteX42" fmla="*/ 81407 w 6952126"/>
              <a:gd name="connsiteY42" fmla="*/ 97681 h 2116416"/>
              <a:gd name="connsiteX43" fmla="*/ 48844 w 6952126"/>
              <a:gd name="connsiteY43" fmla="*/ 48841 h 2116416"/>
              <a:gd name="connsiteX44" fmla="*/ 0 w 6952126"/>
              <a:gd name="connsiteY44" fmla="*/ 0 h 211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952126" h="2116416">
                <a:moveTo>
                  <a:pt x="6952126" y="2116416"/>
                </a:moveTo>
                <a:cubicBezTo>
                  <a:pt x="6794652" y="2105168"/>
                  <a:pt x="6754517" y="2109456"/>
                  <a:pt x="6626500" y="2083855"/>
                </a:cubicBezTo>
                <a:cubicBezTo>
                  <a:pt x="6577436" y="2074043"/>
                  <a:pt x="6528314" y="2064186"/>
                  <a:pt x="6479968" y="2051295"/>
                </a:cubicBezTo>
                <a:cubicBezTo>
                  <a:pt x="6446803" y="2042452"/>
                  <a:pt x="6416549" y="2020666"/>
                  <a:pt x="6382280" y="2018735"/>
                </a:cubicBezTo>
                <a:cubicBezTo>
                  <a:pt x="5696055" y="1980078"/>
                  <a:pt x="4423250" y="1976490"/>
                  <a:pt x="3809830" y="1969895"/>
                </a:cubicBezTo>
                <a:cubicBezTo>
                  <a:pt x="3420295" y="1934483"/>
                  <a:pt x="3810846" y="1966473"/>
                  <a:pt x="3126015" y="1937334"/>
                </a:cubicBezTo>
                <a:cubicBezTo>
                  <a:pt x="3039090" y="1933635"/>
                  <a:pt x="2952347" y="1926481"/>
                  <a:pt x="2865513" y="1921054"/>
                </a:cubicBezTo>
                <a:cubicBezTo>
                  <a:pt x="2843805" y="1910201"/>
                  <a:pt x="2821461" y="1900535"/>
                  <a:pt x="2800388" y="1888494"/>
                </a:cubicBezTo>
                <a:cubicBezTo>
                  <a:pt x="2783399" y="1878787"/>
                  <a:pt x="2769046" y="1864684"/>
                  <a:pt x="2751544" y="1855934"/>
                </a:cubicBezTo>
                <a:cubicBezTo>
                  <a:pt x="2714576" y="1837451"/>
                  <a:pt x="2674543" y="1825576"/>
                  <a:pt x="2637575" y="1807093"/>
                </a:cubicBezTo>
                <a:cubicBezTo>
                  <a:pt x="2620073" y="1798343"/>
                  <a:pt x="2606233" y="1783283"/>
                  <a:pt x="2588731" y="1774533"/>
                </a:cubicBezTo>
                <a:cubicBezTo>
                  <a:pt x="2573381" y="1766858"/>
                  <a:pt x="2554889" y="1766587"/>
                  <a:pt x="2539887" y="1758253"/>
                </a:cubicBezTo>
                <a:cubicBezTo>
                  <a:pt x="2505677" y="1739249"/>
                  <a:pt x="2479325" y="1705508"/>
                  <a:pt x="2442199" y="1693133"/>
                </a:cubicBezTo>
                <a:cubicBezTo>
                  <a:pt x="2318258" y="1651821"/>
                  <a:pt x="2378168" y="1667303"/>
                  <a:pt x="2263104" y="1644292"/>
                </a:cubicBezTo>
                <a:cubicBezTo>
                  <a:pt x="2154714" y="1563005"/>
                  <a:pt x="2242179" y="1625110"/>
                  <a:pt x="2116572" y="1546611"/>
                </a:cubicBezTo>
                <a:cubicBezTo>
                  <a:pt x="2099979" y="1536241"/>
                  <a:pt x="2084993" y="1523259"/>
                  <a:pt x="2067728" y="1514051"/>
                </a:cubicBezTo>
                <a:cubicBezTo>
                  <a:pt x="1743660" y="1341227"/>
                  <a:pt x="1981119" y="1468325"/>
                  <a:pt x="1790946" y="1383810"/>
                </a:cubicBezTo>
                <a:cubicBezTo>
                  <a:pt x="1768767" y="1373954"/>
                  <a:pt x="1746894" y="1363291"/>
                  <a:pt x="1725821" y="1351250"/>
                </a:cubicBezTo>
                <a:cubicBezTo>
                  <a:pt x="1708832" y="1341543"/>
                  <a:pt x="1694479" y="1327440"/>
                  <a:pt x="1676977" y="1318690"/>
                </a:cubicBezTo>
                <a:cubicBezTo>
                  <a:pt x="1650836" y="1305621"/>
                  <a:pt x="1621711" y="1299199"/>
                  <a:pt x="1595570" y="1286130"/>
                </a:cubicBezTo>
                <a:cubicBezTo>
                  <a:pt x="1578068" y="1277380"/>
                  <a:pt x="1564228" y="1262319"/>
                  <a:pt x="1546726" y="1253569"/>
                </a:cubicBezTo>
                <a:cubicBezTo>
                  <a:pt x="1531376" y="1245894"/>
                  <a:pt x="1512884" y="1245623"/>
                  <a:pt x="1497882" y="1237289"/>
                </a:cubicBezTo>
                <a:cubicBezTo>
                  <a:pt x="1463672" y="1218285"/>
                  <a:pt x="1400194" y="1172169"/>
                  <a:pt x="1400194" y="1172169"/>
                </a:cubicBezTo>
                <a:cubicBezTo>
                  <a:pt x="1394767" y="1155889"/>
                  <a:pt x="1397878" y="1133302"/>
                  <a:pt x="1383913" y="1123328"/>
                </a:cubicBezTo>
                <a:cubicBezTo>
                  <a:pt x="1344651" y="1095286"/>
                  <a:pt x="1233768" y="1082026"/>
                  <a:pt x="1188537" y="1074488"/>
                </a:cubicBezTo>
                <a:cubicBezTo>
                  <a:pt x="1166828" y="1063635"/>
                  <a:pt x="1142057" y="1057465"/>
                  <a:pt x="1123411" y="1041928"/>
                </a:cubicBezTo>
                <a:cubicBezTo>
                  <a:pt x="1108379" y="1029402"/>
                  <a:pt x="1104685" y="1006922"/>
                  <a:pt x="1090849" y="993087"/>
                </a:cubicBezTo>
                <a:cubicBezTo>
                  <a:pt x="1059288" y="961528"/>
                  <a:pt x="1032885" y="957487"/>
                  <a:pt x="993161" y="944247"/>
                </a:cubicBezTo>
                <a:cubicBezTo>
                  <a:pt x="971453" y="917113"/>
                  <a:pt x="952608" y="887416"/>
                  <a:pt x="928036" y="862846"/>
                </a:cubicBezTo>
                <a:cubicBezTo>
                  <a:pt x="914199" y="849010"/>
                  <a:pt x="893029" y="844122"/>
                  <a:pt x="879192" y="830286"/>
                </a:cubicBezTo>
                <a:cubicBezTo>
                  <a:pt x="865356" y="816451"/>
                  <a:pt x="859629" y="796070"/>
                  <a:pt x="846629" y="781446"/>
                </a:cubicBezTo>
                <a:cubicBezTo>
                  <a:pt x="816034" y="747030"/>
                  <a:pt x="774486" y="722079"/>
                  <a:pt x="748941" y="683765"/>
                </a:cubicBezTo>
                <a:cubicBezTo>
                  <a:pt x="738087" y="667485"/>
                  <a:pt x="730214" y="648760"/>
                  <a:pt x="716378" y="634925"/>
                </a:cubicBezTo>
                <a:cubicBezTo>
                  <a:pt x="702541" y="621089"/>
                  <a:pt x="683457" y="613738"/>
                  <a:pt x="667534" y="602365"/>
                </a:cubicBezTo>
                <a:cubicBezTo>
                  <a:pt x="645453" y="586594"/>
                  <a:pt x="624490" y="569295"/>
                  <a:pt x="602409" y="553524"/>
                </a:cubicBezTo>
                <a:cubicBezTo>
                  <a:pt x="586486" y="542151"/>
                  <a:pt x="568597" y="533490"/>
                  <a:pt x="553565" y="520964"/>
                </a:cubicBezTo>
                <a:cubicBezTo>
                  <a:pt x="535877" y="506225"/>
                  <a:pt x="523879" y="484895"/>
                  <a:pt x="504721" y="472124"/>
                </a:cubicBezTo>
                <a:cubicBezTo>
                  <a:pt x="374718" y="385461"/>
                  <a:pt x="541526" y="538553"/>
                  <a:pt x="407033" y="423283"/>
                </a:cubicBezTo>
                <a:cubicBezTo>
                  <a:pt x="383724" y="403305"/>
                  <a:pt x="365012" y="378378"/>
                  <a:pt x="341908" y="358163"/>
                </a:cubicBezTo>
                <a:cubicBezTo>
                  <a:pt x="107249" y="152852"/>
                  <a:pt x="410323" y="428739"/>
                  <a:pt x="227938" y="276762"/>
                </a:cubicBezTo>
                <a:cubicBezTo>
                  <a:pt x="67905" y="143411"/>
                  <a:pt x="274603" y="307142"/>
                  <a:pt x="146532" y="179081"/>
                </a:cubicBezTo>
                <a:cubicBezTo>
                  <a:pt x="132695" y="165245"/>
                  <a:pt x="113969" y="157374"/>
                  <a:pt x="97688" y="146521"/>
                </a:cubicBezTo>
                <a:cubicBezTo>
                  <a:pt x="92261" y="130241"/>
                  <a:pt x="89082" y="113030"/>
                  <a:pt x="81407" y="97681"/>
                </a:cubicBezTo>
                <a:cubicBezTo>
                  <a:pt x="72656" y="80180"/>
                  <a:pt x="61068" y="64120"/>
                  <a:pt x="48844" y="48841"/>
                </a:cubicBezTo>
                <a:lnTo>
                  <a:pt x="0" y="0"/>
                </a:lnTo>
              </a:path>
            </a:pathLst>
          </a:custGeom>
          <a:ln w="38100" cmpd="sng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Nighttime looks 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3.3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" y="1205688"/>
            <a:ext cx="9144000" cy="5522839"/>
          </a:xfrm>
          <a:prstGeom prst="rect">
            <a:avLst/>
          </a:prstGeom>
        </p:spPr>
      </p:pic>
      <p:pic>
        <p:nvPicPr>
          <p:cNvPr id="5" name="Picture 4" descr="Screen Shot 2015-07-20 at 2.2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71" y="1550894"/>
            <a:ext cx="3149600" cy="977900"/>
          </a:xfrm>
          <a:prstGeom prst="rect">
            <a:avLst/>
          </a:prstGeom>
        </p:spPr>
      </p:pic>
      <p:pic>
        <p:nvPicPr>
          <p:cNvPr id="6" name="Picture 5" descr="Screen Shot 2015-07-20 at 2.28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15" y="2555667"/>
            <a:ext cx="4664229" cy="91507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735263" y="3653946"/>
            <a:ext cx="5177491" cy="1848734"/>
          </a:xfrm>
          <a:custGeom>
            <a:avLst/>
            <a:gdLst>
              <a:gd name="connsiteX0" fmla="*/ 0 w 5177491"/>
              <a:gd name="connsiteY0" fmla="*/ 1848734 h 1848734"/>
              <a:gd name="connsiteX1" fmla="*/ 423314 w 5177491"/>
              <a:gd name="connsiteY1" fmla="*/ 1832454 h 1848734"/>
              <a:gd name="connsiteX2" fmla="*/ 521002 w 5177491"/>
              <a:gd name="connsiteY2" fmla="*/ 1816174 h 1848734"/>
              <a:gd name="connsiteX3" fmla="*/ 634972 w 5177491"/>
              <a:gd name="connsiteY3" fmla="*/ 1799894 h 1848734"/>
              <a:gd name="connsiteX4" fmla="*/ 716378 w 5177491"/>
              <a:gd name="connsiteY4" fmla="*/ 1767334 h 1848734"/>
              <a:gd name="connsiteX5" fmla="*/ 781504 w 5177491"/>
              <a:gd name="connsiteY5" fmla="*/ 1751053 h 1848734"/>
              <a:gd name="connsiteX6" fmla="*/ 830348 w 5177491"/>
              <a:gd name="connsiteY6" fmla="*/ 1734773 h 1848734"/>
              <a:gd name="connsiteX7" fmla="*/ 895473 w 5177491"/>
              <a:gd name="connsiteY7" fmla="*/ 1718493 h 1848734"/>
              <a:gd name="connsiteX8" fmla="*/ 1074567 w 5177491"/>
              <a:gd name="connsiteY8" fmla="*/ 1669653 h 1848734"/>
              <a:gd name="connsiteX9" fmla="*/ 1269943 w 5177491"/>
              <a:gd name="connsiteY9" fmla="*/ 1620812 h 1848734"/>
              <a:gd name="connsiteX10" fmla="*/ 1367631 w 5177491"/>
              <a:gd name="connsiteY10" fmla="*/ 1588252 h 1848734"/>
              <a:gd name="connsiteX11" fmla="*/ 1449038 w 5177491"/>
              <a:gd name="connsiteY11" fmla="*/ 1571972 h 1848734"/>
              <a:gd name="connsiteX12" fmla="*/ 1497882 w 5177491"/>
              <a:gd name="connsiteY12" fmla="*/ 1555692 h 1848734"/>
              <a:gd name="connsiteX13" fmla="*/ 1563007 w 5177491"/>
              <a:gd name="connsiteY13" fmla="*/ 1539412 h 1848734"/>
              <a:gd name="connsiteX14" fmla="*/ 1742102 w 5177491"/>
              <a:gd name="connsiteY14" fmla="*/ 1490572 h 1848734"/>
              <a:gd name="connsiteX15" fmla="*/ 2132854 w 5177491"/>
              <a:gd name="connsiteY15" fmla="*/ 1458011 h 1848734"/>
              <a:gd name="connsiteX16" fmla="*/ 2279386 w 5177491"/>
              <a:gd name="connsiteY16" fmla="*/ 1409171 h 1848734"/>
              <a:gd name="connsiteX17" fmla="*/ 2344511 w 5177491"/>
              <a:gd name="connsiteY17" fmla="*/ 1392891 h 1848734"/>
              <a:gd name="connsiteX18" fmla="*/ 2409636 w 5177491"/>
              <a:gd name="connsiteY18" fmla="*/ 1360331 h 1848734"/>
              <a:gd name="connsiteX19" fmla="*/ 2507324 w 5177491"/>
              <a:gd name="connsiteY19" fmla="*/ 1327770 h 1848734"/>
              <a:gd name="connsiteX20" fmla="*/ 2588731 w 5177491"/>
              <a:gd name="connsiteY20" fmla="*/ 1295210 h 1848734"/>
              <a:gd name="connsiteX21" fmla="*/ 2637575 w 5177491"/>
              <a:gd name="connsiteY21" fmla="*/ 1278930 h 1848734"/>
              <a:gd name="connsiteX22" fmla="*/ 2718981 w 5177491"/>
              <a:gd name="connsiteY22" fmla="*/ 1230090 h 1848734"/>
              <a:gd name="connsiteX23" fmla="*/ 2816669 w 5177491"/>
              <a:gd name="connsiteY23" fmla="*/ 1197529 h 1848734"/>
              <a:gd name="connsiteX24" fmla="*/ 3093452 w 5177491"/>
              <a:gd name="connsiteY24" fmla="*/ 1067288 h 1848734"/>
              <a:gd name="connsiteX25" fmla="*/ 3158577 w 5177491"/>
              <a:gd name="connsiteY25" fmla="*/ 1034728 h 1848734"/>
              <a:gd name="connsiteX26" fmla="*/ 3223703 w 5177491"/>
              <a:gd name="connsiteY26" fmla="*/ 1018448 h 1848734"/>
              <a:gd name="connsiteX27" fmla="*/ 3337672 w 5177491"/>
              <a:gd name="connsiteY27" fmla="*/ 969608 h 1848734"/>
              <a:gd name="connsiteX28" fmla="*/ 3402797 w 5177491"/>
              <a:gd name="connsiteY28" fmla="*/ 937047 h 1848734"/>
              <a:gd name="connsiteX29" fmla="*/ 3500485 w 5177491"/>
              <a:gd name="connsiteY29" fmla="*/ 904487 h 1848734"/>
              <a:gd name="connsiteX30" fmla="*/ 3581892 w 5177491"/>
              <a:gd name="connsiteY30" fmla="*/ 855647 h 1848734"/>
              <a:gd name="connsiteX31" fmla="*/ 3630736 w 5177491"/>
              <a:gd name="connsiteY31" fmla="*/ 839367 h 1848734"/>
              <a:gd name="connsiteX32" fmla="*/ 3744705 w 5177491"/>
              <a:gd name="connsiteY32" fmla="*/ 806807 h 1848734"/>
              <a:gd name="connsiteX33" fmla="*/ 3809830 w 5177491"/>
              <a:gd name="connsiteY33" fmla="*/ 774246 h 1848734"/>
              <a:gd name="connsiteX34" fmla="*/ 3858674 w 5177491"/>
              <a:gd name="connsiteY34" fmla="*/ 757966 h 1848734"/>
              <a:gd name="connsiteX35" fmla="*/ 4021488 w 5177491"/>
              <a:gd name="connsiteY35" fmla="*/ 660285 h 1848734"/>
              <a:gd name="connsiteX36" fmla="*/ 4086613 w 5177491"/>
              <a:gd name="connsiteY36" fmla="*/ 644005 h 1848734"/>
              <a:gd name="connsiteX37" fmla="*/ 4200582 w 5177491"/>
              <a:gd name="connsiteY37" fmla="*/ 578885 h 1848734"/>
              <a:gd name="connsiteX38" fmla="*/ 4249426 w 5177491"/>
              <a:gd name="connsiteY38" fmla="*/ 546325 h 1848734"/>
              <a:gd name="connsiteX39" fmla="*/ 4330833 w 5177491"/>
              <a:gd name="connsiteY39" fmla="*/ 513764 h 1848734"/>
              <a:gd name="connsiteX40" fmla="*/ 4379677 w 5177491"/>
              <a:gd name="connsiteY40" fmla="*/ 464924 h 1848734"/>
              <a:gd name="connsiteX41" fmla="*/ 4444802 w 5177491"/>
              <a:gd name="connsiteY41" fmla="*/ 416084 h 1848734"/>
              <a:gd name="connsiteX42" fmla="*/ 4493646 w 5177491"/>
              <a:gd name="connsiteY42" fmla="*/ 383523 h 1848734"/>
              <a:gd name="connsiteX43" fmla="*/ 4542490 w 5177491"/>
              <a:gd name="connsiteY43" fmla="*/ 334683 h 1848734"/>
              <a:gd name="connsiteX44" fmla="*/ 4591334 w 5177491"/>
              <a:gd name="connsiteY44" fmla="*/ 318403 h 1848734"/>
              <a:gd name="connsiteX45" fmla="*/ 4656459 w 5177491"/>
              <a:gd name="connsiteY45" fmla="*/ 285843 h 1848734"/>
              <a:gd name="connsiteX46" fmla="*/ 4689022 w 5177491"/>
              <a:gd name="connsiteY46" fmla="*/ 253282 h 1848734"/>
              <a:gd name="connsiteX47" fmla="*/ 4802991 w 5177491"/>
              <a:gd name="connsiteY47" fmla="*/ 204442 h 1848734"/>
              <a:gd name="connsiteX48" fmla="*/ 4884398 w 5177491"/>
              <a:gd name="connsiteY48" fmla="*/ 171882 h 1848734"/>
              <a:gd name="connsiteX49" fmla="*/ 4982086 w 5177491"/>
              <a:gd name="connsiteY49" fmla="*/ 123042 h 1848734"/>
              <a:gd name="connsiteX50" fmla="*/ 5030930 w 5177491"/>
              <a:gd name="connsiteY50" fmla="*/ 90481 h 1848734"/>
              <a:gd name="connsiteX51" fmla="*/ 5079774 w 5177491"/>
              <a:gd name="connsiteY51" fmla="*/ 74201 h 1848734"/>
              <a:gd name="connsiteX52" fmla="*/ 5177462 w 5177491"/>
              <a:gd name="connsiteY52" fmla="*/ 25361 h 184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77491" h="1848734">
                <a:moveTo>
                  <a:pt x="0" y="1848734"/>
                </a:moveTo>
                <a:cubicBezTo>
                  <a:pt x="141105" y="1843307"/>
                  <a:pt x="282380" y="1841262"/>
                  <a:pt x="423314" y="1832454"/>
                </a:cubicBezTo>
                <a:cubicBezTo>
                  <a:pt x="456261" y="1830395"/>
                  <a:pt x="488374" y="1821193"/>
                  <a:pt x="521002" y="1816174"/>
                </a:cubicBezTo>
                <a:cubicBezTo>
                  <a:pt x="558931" y="1810339"/>
                  <a:pt x="596982" y="1805321"/>
                  <a:pt x="634972" y="1799894"/>
                </a:cubicBezTo>
                <a:cubicBezTo>
                  <a:pt x="662107" y="1789041"/>
                  <a:pt x="688652" y="1776575"/>
                  <a:pt x="716378" y="1767334"/>
                </a:cubicBezTo>
                <a:cubicBezTo>
                  <a:pt x="737607" y="1760258"/>
                  <a:pt x="759988" y="1757200"/>
                  <a:pt x="781504" y="1751053"/>
                </a:cubicBezTo>
                <a:cubicBezTo>
                  <a:pt x="798006" y="1746339"/>
                  <a:pt x="813846" y="1739487"/>
                  <a:pt x="830348" y="1734773"/>
                </a:cubicBezTo>
                <a:cubicBezTo>
                  <a:pt x="851864" y="1728626"/>
                  <a:pt x="874040" y="1724922"/>
                  <a:pt x="895473" y="1718493"/>
                </a:cubicBezTo>
                <a:cubicBezTo>
                  <a:pt x="1060727" y="1668921"/>
                  <a:pt x="926196" y="1699325"/>
                  <a:pt x="1074567" y="1669653"/>
                </a:cubicBezTo>
                <a:cubicBezTo>
                  <a:pt x="1205582" y="1604152"/>
                  <a:pt x="1067381" y="1664216"/>
                  <a:pt x="1269943" y="1620812"/>
                </a:cubicBezTo>
                <a:cubicBezTo>
                  <a:pt x="1303505" y="1613621"/>
                  <a:pt x="1333974" y="1594983"/>
                  <a:pt x="1367631" y="1588252"/>
                </a:cubicBezTo>
                <a:cubicBezTo>
                  <a:pt x="1394767" y="1582825"/>
                  <a:pt x="1422191" y="1578683"/>
                  <a:pt x="1449038" y="1571972"/>
                </a:cubicBezTo>
                <a:cubicBezTo>
                  <a:pt x="1465688" y="1567810"/>
                  <a:pt x="1481380" y="1560406"/>
                  <a:pt x="1497882" y="1555692"/>
                </a:cubicBezTo>
                <a:cubicBezTo>
                  <a:pt x="1519398" y="1549545"/>
                  <a:pt x="1541491" y="1545559"/>
                  <a:pt x="1563007" y="1539412"/>
                </a:cubicBezTo>
                <a:cubicBezTo>
                  <a:pt x="1642494" y="1516703"/>
                  <a:pt x="1626008" y="1507157"/>
                  <a:pt x="1742102" y="1490572"/>
                </a:cubicBezTo>
                <a:cubicBezTo>
                  <a:pt x="1947563" y="1461221"/>
                  <a:pt x="1817762" y="1476544"/>
                  <a:pt x="2132854" y="1458011"/>
                </a:cubicBezTo>
                <a:cubicBezTo>
                  <a:pt x="2311255" y="1422333"/>
                  <a:pt x="2125311" y="1466944"/>
                  <a:pt x="2279386" y="1409171"/>
                </a:cubicBezTo>
                <a:cubicBezTo>
                  <a:pt x="2300338" y="1401315"/>
                  <a:pt x="2323559" y="1400747"/>
                  <a:pt x="2344511" y="1392891"/>
                </a:cubicBezTo>
                <a:cubicBezTo>
                  <a:pt x="2367236" y="1384370"/>
                  <a:pt x="2387101" y="1369344"/>
                  <a:pt x="2409636" y="1360331"/>
                </a:cubicBezTo>
                <a:cubicBezTo>
                  <a:pt x="2441505" y="1347584"/>
                  <a:pt x="2475455" y="1340517"/>
                  <a:pt x="2507324" y="1327770"/>
                </a:cubicBezTo>
                <a:cubicBezTo>
                  <a:pt x="2534460" y="1316917"/>
                  <a:pt x="2561366" y="1305471"/>
                  <a:pt x="2588731" y="1295210"/>
                </a:cubicBezTo>
                <a:cubicBezTo>
                  <a:pt x="2604800" y="1289185"/>
                  <a:pt x="2622225" y="1286605"/>
                  <a:pt x="2637575" y="1278930"/>
                </a:cubicBezTo>
                <a:cubicBezTo>
                  <a:pt x="2665879" y="1264779"/>
                  <a:pt x="2690173" y="1243184"/>
                  <a:pt x="2718981" y="1230090"/>
                </a:cubicBezTo>
                <a:cubicBezTo>
                  <a:pt x="2750229" y="1215887"/>
                  <a:pt x="2785968" y="1212878"/>
                  <a:pt x="2816669" y="1197529"/>
                </a:cubicBezTo>
                <a:cubicBezTo>
                  <a:pt x="3071783" y="1069983"/>
                  <a:pt x="2817714" y="1194543"/>
                  <a:pt x="3093452" y="1067288"/>
                </a:cubicBezTo>
                <a:cubicBezTo>
                  <a:pt x="3115489" y="1057118"/>
                  <a:pt x="3135852" y="1043249"/>
                  <a:pt x="3158577" y="1034728"/>
                </a:cubicBezTo>
                <a:cubicBezTo>
                  <a:pt x="3179529" y="1026872"/>
                  <a:pt x="3202673" y="1026095"/>
                  <a:pt x="3223703" y="1018448"/>
                </a:cubicBezTo>
                <a:cubicBezTo>
                  <a:pt x="3262546" y="1004324"/>
                  <a:pt x="3300045" y="986710"/>
                  <a:pt x="3337672" y="969608"/>
                </a:cubicBezTo>
                <a:cubicBezTo>
                  <a:pt x="3359767" y="959565"/>
                  <a:pt x="3380262" y="946060"/>
                  <a:pt x="3402797" y="937047"/>
                </a:cubicBezTo>
                <a:cubicBezTo>
                  <a:pt x="3434666" y="924300"/>
                  <a:pt x="3469237" y="918689"/>
                  <a:pt x="3500485" y="904487"/>
                </a:cubicBezTo>
                <a:cubicBezTo>
                  <a:pt x="3529294" y="891393"/>
                  <a:pt x="3553588" y="869798"/>
                  <a:pt x="3581892" y="855647"/>
                </a:cubicBezTo>
                <a:cubicBezTo>
                  <a:pt x="3597242" y="847972"/>
                  <a:pt x="3614234" y="844081"/>
                  <a:pt x="3630736" y="839367"/>
                </a:cubicBezTo>
                <a:cubicBezTo>
                  <a:pt x="3672042" y="827566"/>
                  <a:pt x="3705671" y="823535"/>
                  <a:pt x="3744705" y="806807"/>
                </a:cubicBezTo>
                <a:cubicBezTo>
                  <a:pt x="3767013" y="797247"/>
                  <a:pt x="3787522" y="783806"/>
                  <a:pt x="3809830" y="774246"/>
                </a:cubicBezTo>
                <a:cubicBezTo>
                  <a:pt x="3825604" y="767486"/>
                  <a:pt x="3843672" y="766300"/>
                  <a:pt x="3858674" y="757966"/>
                </a:cubicBezTo>
                <a:cubicBezTo>
                  <a:pt x="3937323" y="714276"/>
                  <a:pt x="3945691" y="688707"/>
                  <a:pt x="4021488" y="660285"/>
                </a:cubicBezTo>
                <a:cubicBezTo>
                  <a:pt x="4042440" y="652429"/>
                  <a:pt x="4064905" y="649432"/>
                  <a:pt x="4086613" y="644005"/>
                </a:cubicBezTo>
                <a:cubicBezTo>
                  <a:pt x="4244086" y="525910"/>
                  <a:pt x="4076272" y="641035"/>
                  <a:pt x="4200582" y="578885"/>
                </a:cubicBezTo>
                <a:cubicBezTo>
                  <a:pt x="4218084" y="570135"/>
                  <a:pt x="4231924" y="555075"/>
                  <a:pt x="4249426" y="546325"/>
                </a:cubicBezTo>
                <a:cubicBezTo>
                  <a:pt x="4275567" y="533256"/>
                  <a:pt x="4303697" y="524618"/>
                  <a:pt x="4330833" y="513764"/>
                </a:cubicBezTo>
                <a:cubicBezTo>
                  <a:pt x="4347114" y="497484"/>
                  <a:pt x="4362195" y="479907"/>
                  <a:pt x="4379677" y="464924"/>
                </a:cubicBezTo>
                <a:cubicBezTo>
                  <a:pt x="4400280" y="447266"/>
                  <a:pt x="4422721" y="431855"/>
                  <a:pt x="4444802" y="416084"/>
                </a:cubicBezTo>
                <a:cubicBezTo>
                  <a:pt x="4460725" y="404711"/>
                  <a:pt x="4478613" y="396049"/>
                  <a:pt x="4493646" y="383523"/>
                </a:cubicBezTo>
                <a:cubicBezTo>
                  <a:pt x="4511334" y="368784"/>
                  <a:pt x="4523332" y="347454"/>
                  <a:pt x="4542490" y="334683"/>
                </a:cubicBezTo>
                <a:cubicBezTo>
                  <a:pt x="4556770" y="325164"/>
                  <a:pt x="4575560" y="325163"/>
                  <a:pt x="4591334" y="318403"/>
                </a:cubicBezTo>
                <a:cubicBezTo>
                  <a:pt x="4613642" y="308843"/>
                  <a:pt x="4634751" y="296696"/>
                  <a:pt x="4656459" y="285843"/>
                </a:cubicBezTo>
                <a:cubicBezTo>
                  <a:pt x="4667313" y="274989"/>
                  <a:pt x="4676250" y="261796"/>
                  <a:pt x="4689022" y="253282"/>
                </a:cubicBezTo>
                <a:cubicBezTo>
                  <a:pt x="4738030" y="220612"/>
                  <a:pt x="4753373" y="223047"/>
                  <a:pt x="4802991" y="204442"/>
                </a:cubicBezTo>
                <a:cubicBezTo>
                  <a:pt x="4830356" y="194181"/>
                  <a:pt x="4858257" y="184951"/>
                  <a:pt x="4884398" y="171882"/>
                </a:cubicBezTo>
                <a:cubicBezTo>
                  <a:pt x="5010647" y="108763"/>
                  <a:pt x="4859314" y="163963"/>
                  <a:pt x="4982086" y="123042"/>
                </a:cubicBezTo>
                <a:cubicBezTo>
                  <a:pt x="4998367" y="112188"/>
                  <a:pt x="5013428" y="99231"/>
                  <a:pt x="5030930" y="90481"/>
                </a:cubicBezTo>
                <a:cubicBezTo>
                  <a:pt x="5046280" y="82806"/>
                  <a:pt x="5064772" y="82535"/>
                  <a:pt x="5079774" y="74201"/>
                </a:cubicBezTo>
                <a:cubicBezTo>
                  <a:pt x="5181977" y="17426"/>
                  <a:pt x="5177462" y="-31628"/>
                  <a:pt x="5177462" y="25361"/>
                </a:cubicBezTo>
              </a:path>
            </a:pathLst>
          </a:custGeom>
          <a:ln w="57150" cmpd="sng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21 at 6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349"/>
            <a:ext cx="9144000" cy="5517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7-21 at 6.16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962"/>
            <a:ext cx="9144000" cy="53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5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1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3" y="417079"/>
            <a:ext cx="8432800" cy="61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1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36" y="0"/>
            <a:ext cx="6577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9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1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67" y="121023"/>
            <a:ext cx="6457581" cy="64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0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and R-Based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REddyProc</a:t>
            </a:r>
            <a:endParaRPr lang="en-US" dirty="0" smtClean="0"/>
          </a:p>
          <a:p>
            <a:r>
              <a:rPr lang="en-US" dirty="0"/>
              <a:t>  http://</a:t>
            </a:r>
            <a:r>
              <a:rPr lang="en-US" dirty="0" err="1"/>
              <a:t>www.bgc-jena.mpg.de</a:t>
            </a:r>
            <a:r>
              <a:rPr lang="en-US" dirty="0"/>
              <a:t>/~</a:t>
            </a:r>
            <a:r>
              <a:rPr lang="en-US" dirty="0" err="1"/>
              <a:t>MDIwork</a:t>
            </a:r>
            <a:r>
              <a:rPr lang="en-US" dirty="0"/>
              <a:t>/</a:t>
            </a:r>
            <a:r>
              <a:rPr lang="en-US" dirty="0" err="1"/>
              <a:t>eddyproc</a:t>
            </a:r>
            <a:r>
              <a:rPr lang="en-US" dirty="0"/>
              <a:t>/</a:t>
            </a:r>
          </a:p>
        </p:txBody>
      </p:sp>
      <p:pic>
        <p:nvPicPr>
          <p:cNvPr id="4" name="Picture 3" descr="Screen Shot 2015-07-21 at 3.1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78" y="3081632"/>
            <a:ext cx="5008543" cy="35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8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 oh?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STW3_2013_Carbon_Fl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970"/>
            <a:ext cx="8936406" cy="55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6821"/>
            <a:ext cx="7770813" cy="42570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Gap-filling is not magic. It works best on interpolating small, random gaps and poorly on big ones, across big shifts, or into the future</a:t>
            </a:r>
          </a:p>
          <a:p>
            <a:r>
              <a:rPr lang="en-US" dirty="0" smtClean="0"/>
              <a:t>All gap-filling methods rely on analogy of earlier conditions with NEE and/or environmental drivers. Have a sufficiently long data set and know what drives NEE at your site!</a:t>
            </a:r>
          </a:p>
          <a:p>
            <a:r>
              <a:rPr lang="en-US" dirty="0" smtClean="0"/>
              <a:t>Driver data may also need to be gap-filled first, adding another source of uncertainty</a:t>
            </a:r>
          </a:p>
          <a:p>
            <a:r>
              <a:rPr lang="en-US" dirty="0" smtClean="0"/>
              <a:t>Filter data before gap-filling!</a:t>
            </a:r>
          </a:p>
          <a:p>
            <a:r>
              <a:rPr lang="en-US" dirty="0" smtClean="0"/>
              <a:t>There is no single accepted method, but </a:t>
            </a:r>
            <a:r>
              <a:rPr lang="en-US" dirty="0" err="1" smtClean="0"/>
              <a:t>Fluxnet</a:t>
            </a:r>
            <a:r>
              <a:rPr lang="en-US" dirty="0" smtClean="0"/>
              <a:t> uses MDS and ANN. Uncertainty by methods is in the single digit percent range for annual sums, larger at shorter time scales.</a:t>
            </a:r>
            <a:endParaRPr lang="en-US" dirty="0"/>
          </a:p>
        </p:txBody>
      </p:sp>
      <p:pic>
        <p:nvPicPr>
          <p:cNvPr id="4" name="Picture 3" descr="mothergoos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60" y="0"/>
            <a:ext cx="1524339" cy="20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9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arting-of-the-red-sea-from-the-ten-commandm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727"/>
            <a:ext cx="9144000" cy="4768607"/>
          </a:xfrm>
          <a:prstGeom prst="rect">
            <a:avLst/>
          </a:prstGeom>
        </p:spPr>
      </p:pic>
      <p:pic>
        <p:nvPicPr>
          <p:cNvPr id="4" name="Picture 3" descr="Screen Shot 2015-07-20 at 2.2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73" y="3500226"/>
            <a:ext cx="3454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QA/QC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your measurement violate EC or theoretical assumptions?</a:t>
            </a:r>
          </a:p>
          <a:p>
            <a:pPr lvl="1"/>
            <a:r>
              <a:rPr lang="en-US" dirty="0" smtClean="0"/>
              <a:t>Stationary, homogeneity, vertical turbulent flux dominance, energy balance closure, storage flux accounting, well-defined continuous turbulence</a:t>
            </a:r>
          </a:p>
          <a:p>
            <a:r>
              <a:rPr lang="en-US" dirty="0" smtClean="0"/>
              <a:t>Is your measurement noisy?</a:t>
            </a:r>
          </a:p>
          <a:p>
            <a:pPr lvl="1"/>
            <a:r>
              <a:rPr lang="en-US" dirty="0" smtClean="0"/>
              <a:t>Sensor high-frequency performance, large lag times, sensor separation issues, data logger resolution</a:t>
            </a:r>
          </a:p>
          <a:p>
            <a:r>
              <a:rPr lang="en-US" dirty="0" smtClean="0"/>
              <a:t>Is your measurement biased?</a:t>
            </a:r>
          </a:p>
          <a:p>
            <a:pPr lvl="1"/>
            <a:r>
              <a:rPr lang="en-US" dirty="0" smtClean="0"/>
              <a:t>Sensor drift, calibration offset, heterogeneous footprint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1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2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8900"/>
            <a:ext cx="8636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4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3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763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4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3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85" y="169862"/>
            <a:ext cx="6384094" cy="6451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7923" y="3217879"/>
            <a:ext cx="247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Desai et al, AFM, 2008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3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42" y="121023"/>
            <a:ext cx="5655249" cy="63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3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94" y="218703"/>
            <a:ext cx="6293506" cy="634409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30835" y="2143391"/>
            <a:ext cx="67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Reco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8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GPP</a:t>
            </a:r>
            <a:endParaRPr lang="en-US" dirty="0"/>
          </a:p>
        </p:txBody>
      </p:sp>
      <p:pic>
        <p:nvPicPr>
          <p:cNvPr id="4" name="Picture 3" descr="Screen Shot 2015-07-20 at 2.3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1" y="125304"/>
            <a:ext cx="6233432" cy="6516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0835" y="2110831"/>
            <a:ext cx="65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GPP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3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" y="407002"/>
            <a:ext cx="4461004" cy="5189535"/>
          </a:xfrm>
          <a:prstGeom prst="rect">
            <a:avLst/>
          </a:prstGeom>
        </p:spPr>
      </p:pic>
      <p:pic>
        <p:nvPicPr>
          <p:cNvPr id="5" name="Picture 4" descr="Screen Shot 2015-07-20 at 2.33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21" y="407003"/>
            <a:ext cx="4666635" cy="518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Under-constrained problem. So: Use another variable!</a:t>
            </a:r>
          </a:p>
          <a:p>
            <a:pPr lvl="1"/>
            <a:r>
              <a:rPr lang="en-US" dirty="0"/>
              <a:t>Soil Respiration</a:t>
            </a:r>
          </a:p>
          <a:p>
            <a:pPr lvl="1"/>
            <a:r>
              <a:rPr lang="en-US" dirty="0" smtClean="0"/>
              <a:t>NPP</a:t>
            </a:r>
          </a:p>
          <a:p>
            <a:pPr lvl="1"/>
            <a:r>
              <a:rPr lang="en-US" dirty="0" smtClean="0"/>
              <a:t>Carbon or oxygen isotopes</a:t>
            </a:r>
          </a:p>
          <a:p>
            <a:pPr lvl="1"/>
            <a:r>
              <a:rPr lang="en-US" dirty="0" smtClean="0"/>
              <a:t>COS</a:t>
            </a:r>
          </a:p>
          <a:p>
            <a:pPr lvl="1"/>
            <a:r>
              <a:rPr lang="en-US" dirty="0" smtClean="0"/>
              <a:t>High-frequency partitioning (Scanlon) based on water vapor</a:t>
            </a:r>
          </a:p>
        </p:txBody>
      </p:sp>
    </p:spTree>
    <p:extLst>
      <p:ext uri="{BB962C8B-B14F-4D97-AF65-F5344CB8AC3E}">
        <p14:creationId xmlns:p14="http://schemas.microsoft.com/office/powerpoint/2010/main" val="29993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single accepted GPP/RE method</a:t>
            </a:r>
          </a:p>
          <a:p>
            <a:r>
              <a:rPr lang="en-US" dirty="0" err="1" smtClean="0"/>
              <a:t>Fluxnet</a:t>
            </a:r>
            <a:r>
              <a:rPr lang="en-US" dirty="0" smtClean="0"/>
              <a:t> has settled on an MDS-based method with NLR</a:t>
            </a:r>
          </a:p>
          <a:p>
            <a:r>
              <a:rPr lang="en-US" dirty="0" smtClean="0"/>
              <a:t>When comparing across time or sites, use the same flux partitioning algorithm</a:t>
            </a:r>
          </a:p>
          <a:p>
            <a:r>
              <a:rPr lang="en-US" dirty="0" smtClean="0"/>
              <a:t>Uncertainty is an order of magnitude greater (20-30%) than for typical gap-filling (2-3%)</a:t>
            </a:r>
            <a:endParaRPr lang="en-US" dirty="0"/>
          </a:p>
        </p:txBody>
      </p:sp>
      <p:pic>
        <p:nvPicPr>
          <p:cNvPr id="4" name="Picture 3" descr="mothergoos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60" y="0"/>
            <a:ext cx="1524339" cy="20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3781"/>
            <a:ext cx="7770813" cy="4257022"/>
          </a:xfrm>
        </p:spPr>
        <p:txBody>
          <a:bodyPr/>
          <a:lstStyle/>
          <a:p>
            <a:r>
              <a:rPr lang="en-US" dirty="0" smtClean="0"/>
              <a:t>You are NOT done when you just collect data and run it through </a:t>
            </a:r>
            <a:r>
              <a:rPr lang="en-US" dirty="0" err="1" smtClean="0"/>
              <a:t>EddyPro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Your data is useless for science if it</a:t>
            </a:r>
          </a:p>
          <a:p>
            <a:pPr lvl="1"/>
            <a:r>
              <a:rPr lang="en-US" dirty="0" smtClean="0"/>
              <a:t>Lacks flagging for poor quality data</a:t>
            </a:r>
          </a:p>
          <a:p>
            <a:pPr lvl="1"/>
            <a:r>
              <a:rPr lang="en-US" dirty="0" smtClean="0"/>
              <a:t>Does not account for systematic biases such as low-turbulence, sensor drifts, footprint differences</a:t>
            </a:r>
          </a:p>
          <a:p>
            <a:pPr lvl="1"/>
            <a:r>
              <a:rPr lang="en-US" dirty="0" smtClean="0"/>
              <a:t>Does not provide some estimate of uncertainty (even if crudely)</a:t>
            </a:r>
          </a:p>
          <a:p>
            <a:pPr lvl="1"/>
            <a:r>
              <a:rPr lang="en-US" dirty="0" smtClean="0"/>
              <a:t>Gap-fills with incorrect drivers or over very long gaps</a:t>
            </a:r>
          </a:p>
          <a:p>
            <a:pPr lvl="1"/>
            <a:r>
              <a:rPr lang="en-US" dirty="0" smtClean="0"/>
              <a:t>Calls flux tower GPP and </a:t>
            </a:r>
            <a:r>
              <a:rPr lang="en-US" dirty="0" err="1" smtClean="0"/>
              <a:t>Reco</a:t>
            </a:r>
            <a:r>
              <a:rPr lang="en-US" dirty="0" smtClean="0"/>
              <a:t> as “observations” and doesn’t address the underlying model and its uncertainty in this 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0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6" y="397785"/>
            <a:ext cx="7694447" cy="60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29 at 3.2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797890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690" y="2474324"/>
            <a:ext cx="7158505" cy="36518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7-21 at 6.1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52" y="0"/>
            <a:ext cx="522572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60971"/>
            <a:ext cx="134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Desai et al., </a:t>
            </a:r>
            <a:br>
              <a:rPr lang="en-US" dirty="0" smtClean="0"/>
            </a:br>
            <a:r>
              <a:rPr lang="en-US" dirty="0" smtClean="0"/>
              <a:t>2005, AFM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3.0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771"/>
            <a:ext cx="9144000" cy="486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7297" y="6317773"/>
            <a:ext cx="254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Desai et al., 2015, AFM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8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687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13980"/>
            <a:ext cx="7770813" cy="4708027"/>
          </a:xfrm>
        </p:spPr>
        <p:txBody>
          <a:bodyPr>
            <a:noAutofit/>
          </a:bodyPr>
          <a:lstStyle/>
          <a:p>
            <a:r>
              <a:rPr lang="en-US" dirty="0" smtClean="0"/>
              <a:t>You are NOT done when you just collect data and run it through </a:t>
            </a:r>
            <a:r>
              <a:rPr lang="en-US" dirty="0" err="1" smtClean="0"/>
              <a:t>EddyPro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Your data is useless for science if it</a:t>
            </a:r>
          </a:p>
          <a:p>
            <a:pPr lvl="1"/>
            <a:r>
              <a:rPr lang="en-US" dirty="0" smtClean="0"/>
              <a:t>Lacks flagging for poor quality data</a:t>
            </a:r>
          </a:p>
          <a:p>
            <a:pPr lvl="1"/>
            <a:r>
              <a:rPr lang="en-US" dirty="0" smtClean="0"/>
              <a:t>Does not account for systematic biases such as low-turbulence, sensor drifts, footprint differences</a:t>
            </a:r>
          </a:p>
          <a:p>
            <a:pPr lvl="1"/>
            <a:r>
              <a:rPr lang="en-US" dirty="0" smtClean="0"/>
              <a:t>Does not provide some estimate of uncertainty (even if crudely)</a:t>
            </a:r>
          </a:p>
          <a:p>
            <a:pPr lvl="1"/>
            <a:r>
              <a:rPr lang="en-US" dirty="0" smtClean="0"/>
              <a:t>Gap-fills with incorrect drivers or over very long gaps</a:t>
            </a:r>
          </a:p>
          <a:p>
            <a:pPr lvl="1"/>
            <a:r>
              <a:rPr lang="en-US" dirty="0" smtClean="0"/>
              <a:t>Calls flux tower GPP and </a:t>
            </a:r>
            <a:r>
              <a:rPr lang="en-US" dirty="0" err="1" smtClean="0"/>
              <a:t>Reco</a:t>
            </a:r>
            <a:r>
              <a:rPr lang="en-US" dirty="0" smtClean="0"/>
              <a:t> as “observations” and doesn’t address the underlying model and its uncertainty in this inference</a:t>
            </a:r>
          </a:p>
          <a:p>
            <a:r>
              <a:rPr lang="en-US" dirty="0" smtClean="0"/>
              <a:t>Doing good science requires careful consideration of flux data quality and assumptions. Less is often more</a:t>
            </a:r>
            <a:r>
              <a:rPr lang="en-US" dirty="0" smtClean="0"/>
              <a:t>! Always ask site PIs (or their students!) about flags, special considerations, and filling/partition methods before conducting syntheses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Ankur Desai</a:t>
            </a:r>
          </a:p>
          <a:p>
            <a:r>
              <a:rPr lang="en-US" dirty="0" smtClean="0"/>
              <a:t>University of Wisconsin-Madison</a:t>
            </a:r>
          </a:p>
          <a:p>
            <a:r>
              <a:rPr lang="en-US" dirty="0" smtClean="0">
                <a:hlinkClick r:id="rId2"/>
              </a:rPr>
              <a:t>desai@aos.wisc.edu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http://flux.aos.wisc.edu</a:t>
            </a:r>
            <a:endParaRPr lang="en-US" dirty="0" smtClean="0"/>
          </a:p>
          <a:p>
            <a:r>
              <a:rPr lang="en-US" dirty="0" smtClean="0"/>
              <a:t>+1-608-520-0305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5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0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7"/>
            <a:ext cx="9144000" cy="68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3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5-07-20 at 2.0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37"/>
            <a:ext cx="9144000" cy="66083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0196" y="4574713"/>
            <a:ext cx="6691625" cy="1551450"/>
          </a:xfrm>
          <a:prstGeom prst="roundRect">
            <a:avLst/>
          </a:prstGeom>
          <a:solidFill>
            <a:srgbClr val="008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0 at 2.0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84" y="332665"/>
            <a:ext cx="6205246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355</TotalTime>
  <Words>1444</Words>
  <Application>Microsoft Macintosh PowerPoint</Application>
  <PresentationFormat>On-screen Show (4:3)</PresentationFormat>
  <Paragraphs>171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Story</vt:lpstr>
      <vt:lpstr>You have NEE</vt:lpstr>
      <vt:lpstr>PowerPoint Presentation</vt:lpstr>
      <vt:lpstr>PowerPoint Presentation</vt:lpstr>
      <vt:lpstr>QA/QC</vt:lpstr>
      <vt:lpstr>QA/QC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data…</vt:lpstr>
      <vt:lpstr>PowerPoint Presentation</vt:lpstr>
      <vt:lpstr>Flagging data</vt:lpstr>
      <vt:lpstr>Watch out for simple things</vt:lpstr>
      <vt:lpstr>MORALS</vt:lpstr>
      <vt:lpstr>Uncertainty</vt:lpstr>
      <vt:lpstr>Types</vt:lpstr>
      <vt:lpstr>Sources of Uncertainty</vt:lpstr>
      <vt:lpstr>Estimating Random 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the lake…</vt:lpstr>
      <vt:lpstr>Online flux footprint</vt:lpstr>
      <vt:lpstr>Signal from noise?</vt:lpstr>
      <vt:lpstr>Noise characteristics are improved</vt:lpstr>
      <vt:lpstr>MORALS</vt:lpstr>
      <vt:lpstr>PowerPoint Presentation</vt:lpstr>
      <vt:lpstr>All sites have gaps!</vt:lpstr>
      <vt:lpstr>Fill this!</vt:lpstr>
      <vt:lpstr>But it’s not bad as it looks…</vt:lpstr>
      <vt:lpstr>Gap-Filling</vt:lpstr>
      <vt:lpstr>Gap-Filling Considerations</vt:lpstr>
      <vt:lpstr>Back to my site…</vt:lpstr>
      <vt:lpstr>Daytime is easy, maybe</vt:lpstr>
      <vt:lpstr>Nighttime looks ok</vt:lpstr>
      <vt:lpstr>Magic!</vt:lpstr>
      <vt:lpstr>PowerPoint Presentation</vt:lpstr>
      <vt:lpstr>PowerPoint Presentation</vt:lpstr>
      <vt:lpstr>PowerPoint Presentation</vt:lpstr>
      <vt:lpstr>Online and R-Based Tool</vt:lpstr>
      <vt:lpstr>Uh oh?</vt:lpstr>
      <vt:lpstr>MORALS</vt:lpstr>
      <vt:lpstr>Flux Partitioning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techniques</vt:lpstr>
      <vt:lpstr>MORALS</vt:lpstr>
      <vt:lpstr>Putting it all together</vt:lpstr>
      <vt:lpstr>PowerPoint Presentation</vt:lpstr>
      <vt:lpstr>PowerPoint Presentation</vt:lpstr>
      <vt:lpstr>PowerPoint Presentation</vt:lpstr>
      <vt:lpstr>Putting it all together</vt:lpstr>
      <vt:lpstr>THANK YOU!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have NEE</dc:title>
  <dc:creator>Ankur Desai</dc:creator>
  <cp:lastModifiedBy>Ankur Desai</cp:lastModifiedBy>
  <cp:revision>22</cp:revision>
  <dcterms:created xsi:type="dcterms:W3CDTF">2015-07-20T18:54:34Z</dcterms:created>
  <dcterms:modified xsi:type="dcterms:W3CDTF">2015-07-22T14:57:25Z</dcterms:modified>
</cp:coreProperties>
</file>