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16" r:id="rId3"/>
    <p:sldId id="317" r:id="rId4"/>
    <p:sldId id="319" r:id="rId5"/>
    <p:sldId id="320" r:id="rId6"/>
    <p:sldId id="294" r:id="rId7"/>
    <p:sldId id="334" r:id="rId8"/>
    <p:sldId id="326" r:id="rId9"/>
    <p:sldId id="323" r:id="rId10"/>
    <p:sldId id="325" r:id="rId11"/>
    <p:sldId id="321" r:id="rId12"/>
    <p:sldId id="343" r:id="rId13"/>
    <p:sldId id="342" r:id="rId14"/>
    <p:sldId id="347" r:id="rId15"/>
    <p:sldId id="346" r:id="rId16"/>
    <p:sldId id="341" r:id="rId17"/>
    <p:sldId id="336" r:id="rId18"/>
    <p:sldId id="333" r:id="rId19"/>
    <p:sldId id="337" r:id="rId20"/>
    <p:sldId id="335" r:id="rId21"/>
    <p:sldId id="340" r:id="rId22"/>
    <p:sldId id="345" r:id="rId23"/>
    <p:sldId id="344" r:id="rId24"/>
    <p:sldId id="338" r:id="rId25"/>
    <p:sldId id="339" r:id="rId26"/>
    <p:sldId id="348" r:id="rId27"/>
    <p:sldId id="351" r:id="rId28"/>
    <p:sldId id="350" r:id="rId29"/>
    <p:sldId id="353" r:id="rId30"/>
    <p:sldId id="352" r:id="rId31"/>
    <p:sldId id="354" r:id="rId32"/>
    <p:sldId id="355" r:id="rId33"/>
    <p:sldId id="356" r:id="rId34"/>
    <p:sldId id="357" r:id="rId35"/>
    <p:sldId id="297" r:id="rId36"/>
    <p:sldId id="298" r:id="rId37"/>
    <p:sldId id="286" r:id="rId38"/>
    <p:sldId id="295" r:id="rId39"/>
    <p:sldId id="313" r:id="rId40"/>
    <p:sldId id="314" r:id="rId41"/>
    <p:sldId id="315" r:id="rId42"/>
    <p:sldId id="322" r:id="rId43"/>
    <p:sldId id="324" r:id="rId44"/>
    <p:sldId id="30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DB833"/>
    <a:srgbClr val="7B9765"/>
    <a:srgbClr val="578539"/>
    <a:srgbClr val="90CF6D"/>
    <a:srgbClr val="1A421B"/>
    <a:srgbClr val="950B2A"/>
    <a:srgbClr val="E1E1E1"/>
    <a:srgbClr val="828282"/>
    <a:srgbClr val="E7E5CF"/>
    <a:srgbClr val="ECE9D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048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3352" y="-10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864EC-90BC-6148-AE10-98865E8029E1}" type="datetimeFigureOut">
              <a:rPr lang="en-US" smtClean="0"/>
              <a:pPr/>
              <a:t>6/26/12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83F2C-D219-164C-9242-0E2302F8A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A60C9-EF47-3142-95C0-DD4235DD9C25}" type="datetimeFigureOut">
              <a:rPr lang="en-US" smtClean="0"/>
              <a:pPr/>
              <a:t>6/26/12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26BF1-7AE8-B940-B5BB-9730BE404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FC22D1-6B3A-AF4C-B62F-8464F7C82868}" type="slidenum">
              <a:rPr lang="en-US"/>
              <a:pPr/>
              <a:t>6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ED53E-FC77-294D-B4F3-93981B994FE9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9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E28869-EE4F-B544-A60D-61B86553645D}" type="slidenum">
              <a:rPr lang="en-US"/>
              <a:pPr/>
              <a:t>38</a:t>
            </a:fld>
            <a:endParaRPr lang="en-US"/>
          </a:p>
        </p:txBody>
      </p:sp>
      <p:sp>
        <p:nvSpPr>
          <p:cNvPr id="67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48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 defTabSz="455613">
              <a:buFont typeface="Calibri" charset="0"/>
              <a:buAutoNum type="arabicPeriod"/>
            </a:pPr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defTabSz="4571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1A93D80-654E-9547-B24F-103832B05371}" type="slidenum">
              <a:rPr lang="en-US" sz="1200">
                <a:latin typeface="+mn-lt"/>
                <a:ea typeface="+mn-ea"/>
                <a:cs typeface="+mn-cs"/>
              </a:rPr>
              <a:pPr algn="r" defTabSz="4571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24C0E-F70C-3141-BE2A-8A2980C2966C}" type="slidenum">
              <a:rPr lang="en-US"/>
              <a:pPr/>
              <a:t>39</a:t>
            </a:fld>
            <a:endParaRPr lang="en-US"/>
          </a:p>
        </p:txBody>
      </p:sp>
      <p:sp>
        <p:nvSpPr>
          <p:cNvPr id="352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EC6EEB4-54D3-3441-B804-E1C2C77D6056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2CD18-1828-F148-B277-74D4CC75F0B0}" type="slidenum">
              <a:rPr lang="en-US"/>
              <a:pPr/>
              <a:t>40</a:t>
            </a:fld>
            <a:endParaRPr lang="en-US"/>
          </a:p>
        </p:txBody>
      </p:sp>
      <p:sp>
        <p:nvSpPr>
          <p:cNvPr id="603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04C7A-2EA8-D047-BC58-13B6B8CCC133}" type="slidenum">
              <a:rPr lang="en-US"/>
              <a:pPr/>
              <a:t>41</a:t>
            </a:fld>
            <a:endParaRPr lang="en-US"/>
          </a:p>
        </p:txBody>
      </p:sp>
      <p:sp>
        <p:nvSpPr>
          <p:cNvPr id="605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EF61D5-C076-5E49-888B-DB1AE9B14F87}" type="slidenum">
              <a:rPr lang="en-US"/>
              <a:pPr/>
              <a:t>44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125F-7A64-9B48-8A59-09065D21C1DC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C8A7-09DA-5343-A3B3-490B12F215B3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BE75-DB08-F543-96D6-6590D48916E5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56392-B239-FD49-A01B-BB3B2FD1A3CA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0FB0-7829-634E-8AE4-AF9A24E6EBD2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6FE-E9BB-D042-A058-18B5691C3AEF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4EEA-CC20-CE45-BC37-C143E7786F97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C4DFC-4937-8344-A2B7-FF1C589FEF6F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9AE26-E7DA-0549-A995-779684763854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575A-2ABD-A24C-9D39-5D096DB24CE0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944A-EDAF-6142-97B8-426332D5F46C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82000">
              <a:schemeClr val="accent3">
                <a:lumMod val="60000"/>
                <a:lumOff val="40000"/>
              </a:schemeClr>
            </a:gs>
            <a:gs pos="100000">
              <a:srgbClr val="000000"/>
            </a:gs>
          </a:gsLst>
          <a:lin ang="21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eas_landscape.png"/>
          <p:cNvPicPr>
            <a:picLocks noChangeAspect="1"/>
          </p:cNvPicPr>
          <p:nvPr userDrawn="1"/>
        </p:nvPicPr>
        <p:blipFill>
          <a:blip r:embed="rId13">
            <a:lum bright="20000" contrast="7000"/>
            <a:alphaModFix amt="64000"/>
          </a:blip>
          <a:stretch>
            <a:fillRect/>
          </a:stretch>
        </p:blipFill>
        <p:spPr>
          <a:xfrm>
            <a:off x="0" y="1588"/>
            <a:ext cx="9144000" cy="12612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884"/>
            <a:ext cx="8229600" cy="68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DA210-B875-F043-916D-DD7B810CFAA3}" type="datetime1">
              <a:rPr lang="en-US" smtClean="0"/>
              <a:pPr/>
              <a:t>6/26/12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59100" y="6356350"/>
            <a:ext cx="322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ChEAS II June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F6228"/>
                </a:solidFill>
              </a:defRPr>
            </a:lvl1pPr>
          </a:lstStyle>
          <a:p>
            <a:fld id="{4B763F97-42B4-7348-A582-0A1A4FF54CF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62854"/>
            <a:ext cx="9144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1.pdf"/><Relationship Id="rId7" Type="http://schemas.openxmlformats.org/officeDocument/2006/relationships/image" Target="../media/image22.png"/><Relationship Id="rId8" Type="http://schemas.openxmlformats.org/officeDocument/2006/relationships/image" Target="../media/image23.pdf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df"/><Relationship Id="rId5" Type="http://schemas.openxmlformats.org/officeDocument/2006/relationships/image" Target="../media/image22.png"/><Relationship Id="rId6" Type="http://schemas.openxmlformats.org/officeDocument/2006/relationships/image" Target="../media/image23.pdf"/><Relationship Id="rId7" Type="http://schemas.openxmlformats.org/officeDocument/2006/relationships/image" Target="../media/image24.png"/><Relationship Id="rId8" Type="http://schemas.openxmlformats.org/officeDocument/2006/relationships/image" Target="../media/image25.tiff"/><Relationship Id="rId9" Type="http://schemas.openxmlformats.org/officeDocument/2006/relationships/image" Target="../media/image5.png"/><Relationship Id="rId10" Type="http://schemas.openxmlformats.org/officeDocument/2006/relationships/image" Target="../media/image26.tiff"/><Relationship Id="rId11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7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2130425"/>
            <a:ext cx="78486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Remote sensing of land management, disturbance, and ecosystem properties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4714" y="5367735"/>
            <a:ext cx="8454572" cy="979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CHEAS II Workshop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Wednesday Afternoon Discussion Section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Process-based analysis of the </a:t>
            </a:r>
            <a:r>
              <a:rPr lang="en-US" dirty="0" err="1" smtClean="0"/>
              <a:t>Landsat</a:t>
            </a:r>
            <a:r>
              <a:rPr lang="en-US" dirty="0" smtClean="0"/>
              <a:t> archive</a:t>
            </a:r>
          </a:p>
        </p:txBody>
      </p:sp>
      <p:pic>
        <p:nvPicPr>
          <p:cNvPr id="25603" name="Content Placeholder 5" descr="NWFP_LT_fig1_v1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6140" r="-6140" b="16667"/>
          <a:stretch>
            <a:fillRect/>
          </a:stretch>
        </p:blipFill>
        <p:spPr>
          <a:xfrm>
            <a:off x="457200" y="1447800"/>
            <a:ext cx="3200400" cy="3521075"/>
          </a:xfrm>
        </p:spPr>
      </p:pic>
      <p:sp>
        <p:nvSpPr>
          <p:cNvPr id="25604" name="Content Placeholder 6"/>
          <p:cNvSpPr>
            <a:spLocks noGrp="1"/>
          </p:cNvSpPr>
          <p:nvPr>
            <p:ph sz="half" idx="2"/>
          </p:nvPr>
        </p:nvSpPr>
        <p:spPr>
          <a:xfrm>
            <a:off x="4191000" y="1447800"/>
            <a:ext cx="4495800" cy="4267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LandTrendr</a:t>
            </a:r>
            <a:r>
              <a:rPr lang="en-US" dirty="0" smtClean="0"/>
              <a:t>* strategy</a:t>
            </a:r>
          </a:p>
          <a:p>
            <a:pPr lvl="1" eaLnBrk="1" hangingPunct="1"/>
            <a:r>
              <a:rPr lang="en-US" dirty="0" smtClean="0"/>
              <a:t>Look for TRENDS and EVENTS in the same algorithm</a:t>
            </a:r>
          </a:p>
          <a:p>
            <a:pPr eaLnBrk="1" hangingPunct="1"/>
            <a:r>
              <a:rPr lang="en-US" dirty="0" smtClean="0"/>
              <a:t>Segmentation</a:t>
            </a:r>
          </a:p>
          <a:p>
            <a:pPr lvl="1" eaLnBrk="1" hangingPunct="1"/>
            <a:r>
              <a:rPr lang="en-US" dirty="0" smtClean="0"/>
              <a:t>Simplify temporal trajectory into periods of consistent process:  SEGMENTS</a:t>
            </a:r>
          </a:p>
          <a:p>
            <a:pPr lvl="1" eaLnBrk="1" hangingPunct="1"/>
            <a:r>
              <a:rPr lang="en-US" dirty="0" smtClean="0"/>
              <a:t>Separated by VERTICES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22673-95E0-2945-8121-27E96CEC5087}" type="slidenum">
              <a:rPr lang="en-US"/>
              <a:pPr>
                <a:defRPr/>
              </a:pPr>
              <a:t>10</a:t>
            </a:fld>
            <a:endParaRPr lang="en-US" sz="1400"/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762000" y="5895975"/>
            <a:ext cx="769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* “Landsat based detection of trends in disturbance and recovery”; See Kennedy et al. 2010 RSE 2897-2910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University March 5, 2012</a:t>
            </a:r>
            <a:endParaRPr sz="1400" i="0">
              <a:latin typeface="Arial" charset="0"/>
            </a:endParaRP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057400" y="6172200"/>
            <a:ext cx="541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Landtrendr.forestry.oregonstate.edu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315884"/>
            <a:ext cx="8712200" cy="6825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Timing, magnitude of disturbance: </a:t>
            </a:r>
            <a:r>
              <a:rPr lang="en-US" dirty="0" err="1" smtClean="0"/>
              <a:t>ChEAS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band5_trajectory_clearc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03300" y="2080506"/>
            <a:ext cx="3708400" cy="35281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yod_clearcut_exam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00" y="1473200"/>
            <a:ext cx="2556050" cy="2387600"/>
          </a:xfrm>
          <a:prstGeom prst="rect">
            <a:avLst/>
          </a:prstGeom>
        </p:spPr>
      </p:pic>
      <p:pic>
        <p:nvPicPr>
          <p:cNvPr id="10" name="Picture 9" descr="mag_band5_clearcutexam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00" y="3999114"/>
            <a:ext cx="2616200" cy="239216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2901156" y="3042444"/>
            <a:ext cx="319088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60700" y="2692400"/>
            <a:ext cx="3492500" cy="191294"/>
          </a:xfrm>
          <a:prstGeom prst="line">
            <a:avLst/>
          </a:prstGeom>
          <a:ln>
            <a:solidFill>
              <a:srgbClr val="000000"/>
            </a:solidFill>
          </a:ln>
          <a:effectLst>
            <a:outerShdw blurRad="40000" dist="32639" dir="5400000" rotWithShape="0">
              <a:schemeClr val="bg1">
                <a:lumMod val="9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083300" y="1473200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83300" y="3789564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Magnitude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3112294" y="3383164"/>
            <a:ext cx="380206" cy="83820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>
          <a:xfrm rot="10800000" flipH="1" flipV="1">
            <a:off x="3492500" y="3802264"/>
            <a:ext cx="3213100" cy="1303136"/>
          </a:xfrm>
          <a:prstGeom prst="line">
            <a:avLst/>
          </a:prstGeom>
          <a:ln>
            <a:solidFill>
              <a:srgbClr val="000000"/>
            </a:solidFill>
          </a:ln>
          <a:effectLst>
            <a:outerShdw blurRad="40000" dist="32639" dir="5400000" rotWithShape="0">
              <a:schemeClr val="bg1">
                <a:lumMod val="9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Uncertainty in detection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dist_CHEAS_2528_with_LINDAs_info_june2012_5_NBR_BAND5.png"/>
          <p:cNvPicPr>
            <a:picLocks noChangeAspect="1"/>
          </p:cNvPicPr>
          <p:nvPr/>
        </p:nvPicPr>
        <p:blipFill>
          <a:blip r:embed="rId2"/>
          <a:srcRect t="2402" r="3925"/>
          <a:stretch>
            <a:fillRect/>
          </a:stretch>
        </p:blipFill>
        <p:spPr>
          <a:xfrm>
            <a:off x="177515" y="1461455"/>
            <a:ext cx="3733800" cy="49085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191000" y="1816056"/>
            <a:ext cx="4495800" cy="42672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1069070" y="1355991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Band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9070" y="6302375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NBR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half" idx="4294967295"/>
          </p:nvPr>
        </p:nvSpPr>
        <p:spPr>
          <a:xfrm>
            <a:off x="4191000" y="2089150"/>
            <a:ext cx="4495800" cy="4267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/>
              <a:t>Disturbance signal varies by spectral index</a:t>
            </a:r>
          </a:p>
          <a:p>
            <a:pPr eaLnBrk="1" hangingPunct="1"/>
            <a:r>
              <a:rPr lang="en-US" dirty="0" smtClean="0"/>
              <a:t>Eventually, a voting/scoring approach may be useful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Longer-term processes:  Disease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band5_trajectory_disease_only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4091" y="1427957"/>
            <a:ext cx="3657600" cy="3479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band5_longdi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895" y="2397622"/>
            <a:ext cx="4113770" cy="3958728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743726" y="3249787"/>
            <a:ext cx="380206" cy="409634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123932" y="3454602"/>
            <a:ext cx="2662804" cy="942165"/>
          </a:xfrm>
          <a:prstGeom prst="line">
            <a:avLst/>
          </a:prstGeom>
          <a:ln>
            <a:solidFill>
              <a:srgbClr val="000000"/>
            </a:solidFill>
          </a:ln>
          <a:effectLst>
            <a:outerShdw blurRad="40000" dist="32639" dir="5400000" rotWithShape="0">
              <a:schemeClr val="bg1">
                <a:lumMod val="9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977111" y="2004787"/>
            <a:ext cx="1757900" cy="10569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Magnitude of long-term increase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9070" y="1355991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Band 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richer view of change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dist_yod_SF_RC_blowdown_filtered.png"/>
          <p:cNvPicPr>
            <a:picLocks noChangeAspect="1"/>
          </p:cNvPicPr>
          <p:nvPr/>
        </p:nvPicPr>
        <p:blipFill>
          <a:blip r:embed="rId2"/>
          <a:srcRect b="43424"/>
          <a:stretch>
            <a:fillRect/>
          </a:stretch>
        </p:blipFill>
        <p:spPr>
          <a:xfrm>
            <a:off x="457200" y="1492302"/>
            <a:ext cx="3863864" cy="2829100"/>
          </a:xfrm>
          <a:prstGeom prst="rect">
            <a:avLst/>
          </a:prstGeom>
        </p:spPr>
      </p:pic>
      <p:pic>
        <p:nvPicPr>
          <p:cNvPr id="8" name="Picture 7" descr="dist_yod_plusslow_SF_RC_blowdown_filtered.png"/>
          <p:cNvPicPr>
            <a:picLocks noChangeAspect="1"/>
          </p:cNvPicPr>
          <p:nvPr/>
        </p:nvPicPr>
        <p:blipFill>
          <a:blip r:embed="rId3"/>
          <a:srcRect t="57796" r="71294" b="1509"/>
          <a:stretch>
            <a:fillRect/>
          </a:stretch>
        </p:blipFill>
        <p:spPr>
          <a:xfrm>
            <a:off x="762000" y="4321402"/>
            <a:ext cx="1109147" cy="203494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57200" y="6146800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Year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1492301"/>
            <a:ext cx="3867150" cy="5073599"/>
            <a:chOff x="457200" y="1492301"/>
            <a:chExt cx="3867150" cy="5073599"/>
          </a:xfrm>
        </p:grpSpPr>
        <p:pic>
          <p:nvPicPr>
            <p:cNvPr id="7" name="Picture 6" descr="dist_yod_plusslow_SF_RC_blowdown_filtered.png"/>
            <p:cNvPicPr>
              <a:picLocks noChangeAspect="1"/>
            </p:cNvPicPr>
            <p:nvPr/>
          </p:nvPicPr>
          <p:blipFill>
            <a:blip r:embed="rId3"/>
            <a:srcRect b="42204"/>
            <a:stretch>
              <a:fillRect/>
            </a:stretch>
          </p:blipFill>
          <p:spPr>
            <a:xfrm>
              <a:off x="457200" y="1492301"/>
              <a:ext cx="3863864" cy="289010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2454274" y="5378450"/>
              <a:ext cx="1866789" cy="11874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Magnitude of long-term </a:t>
              </a:r>
              <a:r>
                <a:rPr lang="en-US" sz="2000" dirty="0" smtClean="0">
                  <a:solidFill>
                    <a:schemeClr val="tx1"/>
                  </a:solidFill>
                </a:rPr>
                <a:t>increase</a:t>
              </a:r>
              <a:endParaRPr lang="en-US" sz="20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203450" y="4743720"/>
              <a:ext cx="2120900" cy="519420"/>
              <a:chOff x="2349500" y="4642120"/>
              <a:chExt cx="2120900" cy="519420"/>
            </a:xfrm>
          </p:grpSpPr>
          <p:pic>
            <p:nvPicPr>
              <p:cNvPr id="9" name="Picture 8" descr="dist_yod_plusslow_SF_RC_blowdown_filtered.png"/>
              <p:cNvPicPr>
                <a:picLocks noChangeAspect="1"/>
              </p:cNvPicPr>
              <p:nvPr/>
            </p:nvPicPr>
            <p:blipFill>
              <a:blip r:embed="rId3"/>
              <a:srcRect l="30629" t="67513" r="62580" b="24276"/>
              <a:stretch>
                <a:fillRect/>
              </a:stretch>
            </p:blipFill>
            <p:spPr>
              <a:xfrm rot="5400000">
                <a:off x="3105790" y="4495430"/>
                <a:ext cx="519420" cy="8128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349500" y="4728708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Low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56000" y="4709142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High</a:t>
                </a:r>
                <a:endParaRPr lang="en-US" dirty="0"/>
              </a:p>
            </p:txBody>
          </p:sp>
        </p:grpSp>
      </p:grpSp>
      <p:sp>
        <p:nvSpPr>
          <p:cNvPr id="18" name="Rounded Rectangle 17"/>
          <p:cNvSpPr/>
          <p:nvPr/>
        </p:nvSpPr>
        <p:spPr>
          <a:xfrm>
            <a:off x="1498600" y="1282752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Band 5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half" idx="4294967295"/>
          </p:nvPr>
        </p:nvSpPr>
        <p:spPr>
          <a:xfrm>
            <a:off x="4522256" y="1879600"/>
            <a:ext cx="4495800" cy="4267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/>
              <a:t>Combination of slow and abrupt change (disturbance) </a:t>
            </a:r>
          </a:p>
          <a:p>
            <a:pPr eaLnBrk="1" hangingPunct="1"/>
            <a:r>
              <a:rPr lang="en-US" dirty="0" smtClean="0"/>
              <a:t>Longer-duration processes critical for describing landscape dynamics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st_yod_WC_filtered.png"/>
          <p:cNvPicPr>
            <a:picLocks noChangeAspect="1"/>
          </p:cNvPicPr>
          <p:nvPr/>
        </p:nvPicPr>
        <p:blipFill>
          <a:blip r:embed="rId2"/>
          <a:srcRect t="2108" r="2007" b="43333"/>
          <a:stretch>
            <a:fillRect/>
          </a:stretch>
        </p:blipFill>
        <p:spPr>
          <a:xfrm>
            <a:off x="1414657" y="1443948"/>
            <a:ext cx="4459339" cy="3213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Bringing in “recovery”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dist_yod_plusslow_SF_RC_blowdown_filtered.png"/>
          <p:cNvPicPr>
            <a:picLocks noChangeAspect="1"/>
          </p:cNvPicPr>
          <p:nvPr/>
        </p:nvPicPr>
        <p:blipFill>
          <a:blip r:embed="rId3"/>
          <a:srcRect t="57796" r="71294" b="1509"/>
          <a:stretch>
            <a:fillRect/>
          </a:stretch>
        </p:blipFill>
        <p:spPr>
          <a:xfrm>
            <a:off x="1867095" y="4375451"/>
            <a:ext cx="1109147" cy="20349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62295" y="6200849"/>
            <a:ext cx="1619250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Year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14657" y="1443948"/>
            <a:ext cx="4560241" cy="5176001"/>
            <a:chOff x="309562" y="1389899"/>
            <a:chExt cx="4560241" cy="5176001"/>
          </a:xfrm>
        </p:grpSpPr>
        <p:pic>
          <p:nvPicPr>
            <p:cNvPr id="7" name="Picture 6" descr="dist_distslice2002_areax.png"/>
            <p:cNvPicPr>
              <a:picLocks noChangeAspect="1"/>
            </p:cNvPicPr>
            <p:nvPr/>
          </p:nvPicPr>
          <p:blipFill>
            <a:blip r:embed="rId4"/>
            <a:srcRect l="30728" t="86138" r="62082" b="5146"/>
            <a:stretch>
              <a:fillRect/>
            </a:stretch>
          </p:blipFill>
          <p:spPr>
            <a:xfrm rot="5400000">
              <a:off x="3067459" y="4814700"/>
              <a:ext cx="381000" cy="59771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203450" y="5378450"/>
              <a:ext cx="2120900" cy="11874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Magnitude o</a:t>
              </a:r>
              <a:r>
                <a:rPr lang="en-US" sz="2000" dirty="0" smtClean="0">
                  <a:solidFill>
                    <a:schemeClr val="tx1"/>
                  </a:solidFill>
                </a:rPr>
                <a:t>f long-duration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increase</a:t>
              </a:r>
              <a:endParaRPr lang="en-US" sz="2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50" y="483030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9950" y="481074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</a:t>
              </a:r>
              <a:endParaRPr lang="en-US" dirty="0"/>
            </a:p>
          </p:txBody>
        </p:sp>
        <p:pic>
          <p:nvPicPr>
            <p:cNvPr id="6" name="Picture 5" descr="dist_yod_WC_filtered_withslowdist.png"/>
            <p:cNvPicPr>
              <a:picLocks noChangeAspect="1"/>
            </p:cNvPicPr>
            <p:nvPr/>
          </p:nvPicPr>
          <p:blipFill>
            <a:blip r:embed="rId5"/>
            <a:srcRect t="2108" b="43448"/>
            <a:stretch>
              <a:fillRect/>
            </a:stretch>
          </p:blipFill>
          <p:spPr>
            <a:xfrm>
              <a:off x="309562" y="1389899"/>
              <a:ext cx="4560241" cy="321320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421007" y="1413332"/>
            <a:ext cx="6764584" cy="5206617"/>
            <a:chOff x="315912" y="1359283"/>
            <a:chExt cx="6764584" cy="5206617"/>
          </a:xfrm>
        </p:grpSpPr>
        <p:pic>
          <p:nvPicPr>
            <p:cNvPr id="15" name="Picture 14" descr="dist_yod_WC_filtered_withslowdist_and2004_recoveryslice.png"/>
            <p:cNvPicPr>
              <a:picLocks noChangeAspect="1"/>
            </p:cNvPicPr>
            <p:nvPr/>
          </p:nvPicPr>
          <p:blipFill>
            <a:blip r:embed="rId6"/>
            <a:srcRect t="1654" r="1348" b="43901"/>
            <a:stretch>
              <a:fillRect/>
            </a:stretch>
          </p:blipFill>
          <p:spPr>
            <a:xfrm>
              <a:off x="315912" y="1359283"/>
              <a:ext cx="4524052" cy="3231123"/>
            </a:xfrm>
            <a:prstGeom prst="rect">
              <a:avLst/>
            </a:prstGeom>
          </p:spPr>
        </p:pic>
        <p:pic>
          <p:nvPicPr>
            <p:cNvPr id="16" name="Picture 15" descr="dist_yod_WC_filtered_withslowdist_and2004_recoveryslice.png"/>
            <p:cNvPicPr>
              <a:picLocks noChangeAspect="1"/>
            </p:cNvPicPr>
            <p:nvPr/>
          </p:nvPicPr>
          <p:blipFill>
            <a:blip r:embed="rId6"/>
            <a:srcRect l="33036" t="84319" r="60035" b="7335"/>
            <a:stretch>
              <a:fillRect/>
            </a:stretch>
          </p:blipFill>
          <p:spPr>
            <a:xfrm rot="5400000">
              <a:off x="5861173" y="4834282"/>
              <a:ext cx="317746" cy="49530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4959596" y="5378450"/>
              <a:ext cx="2120900" cy="118745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Magnitude o</a:t>
              </a:r>
              <a:r>
                <a:rPr lang="en-US" sz="2000" dirty="0" smtClean="0">
                  <a:solidFill>
                    <a:schemeClr val="tx1"/>
                  </a:solidFill>
                </a:rPr>
                <a:t>f instantaneous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de</a:t>
              </a:r>
              <a:r>
                <a:rPr lang="en-US" sz="2000" dirty="0" smtClean="0">
                  <a:solidFill>
                    <a:schemeClr val="tx1"/>
                  </a:solidFill>
                </a:rPr>
                <a:t>crease</a:t>
              </a:r>
              <a:endParaRPr lang="en-US" sz="2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9596" y="490297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66096" y="488341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High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 of change is informative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band5_traj_salvag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756876"/>
            <a:ext cx="3657600" cy="3479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ounded Rectangle 9"/>
          <p:cNvSpPr/>
          <p:nvPr/>
        </p:nvSpPr>
        <p:spPr>
          <a:xfrm>
            <a:off x="1033854" y="1756876"/>
            <a:ext cx="2816969" cy="4191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Disease then salvage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half" idx="4294967295"/>
          </p:nvPr>
        </p:nvSpPr>
        <p:spPr>
          <a:xfrm>
            <a:off x="4191000" y="2089150"/>
            <a:ext cx="4495800" cy="4267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smtClean="0"/>
              <a:t>Sequence of change likely has consequences for</a:t>
            </a:r>
          </a:p>
          <a:p>
            <a:pPr lvl="1"/>
            <a:r>
              <a:rPr lang="en-US" dirty="0" smtClean="0"/>
              <a:t>Yearly carbon accounting</a:t>
            </a:r>
          </a:p>
          <a:p>
            <a:pPr lvl="1"/>
            <a:r>
              <a:rPr lang="en-US" dirty="0" smtClean="0"/>
              <a:t>Constraining models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and temporal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4400"/>
            <a:ext cx="8229600" cy="3941763"/>
          </a:xfrm>
        </p:spPr>
        <p:txBody>
          <a:bodyPr/>
          <a:lstStyle/>
          <a:p>
            <a:r>
              <a:rPr lang="en-US" dirty="0" smtClean="0"/>
              <a:t>What happens before and after a change can help describe it</a:t>
            </a:r>
          </a:p>
          <a:p>
            <a:r>
              <a:rPr lang="en-US" dirty="0" smtClean="0"/>
              <a:t>How a change alters multispectral space can also improve description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Expanding spectral scope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band5_trajectory_clearc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32506" y="1495425"/>
            <a:ext cx="2190394" cy="20839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brightness_trajectory_clearc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68706" y="4114174"/>
            <a:ext cx="2190394" cy="20725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greenness_trajectory_clearc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959100" y="4114174"/>
            <a:ext cx="2209800" cy="20748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wetness_trajectory_clearc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168900" y="4114175"/>
            <a:ext cx="2291080" cy="207250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Straight Arrow Connector 15"/>
          <p:cNvCxnSpPr/>
          <p:nvPr/>
        </p:nvCxnSpPr>
        <p:spPr>
          <a:xfrm rot="10800000" flipV="1">
            <a:off x="2959100" y="3746501"/>
            <a:ext cx="774700" cy="3676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H="1" flipV="1">
            <a:off x="4971694" y="3746500"/>
            <a:ext cx="774700" cy="3676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060625" y="4003831"/>
            <a:ext cx="577537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84900" y="1676399"/>
            <a:ext cx="2825392" cy="207010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Force other spectral indices to alter course at same time as master index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Describing change more fully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788006" y="1345576"/>
            <a:ext cx="3396894" cy="1194425"/>
            <a:chOff x="768706" y="4114174"/>
            <a:chExt cx="6691274" cy="2074871"/>
          </a:xfrm>
        </p:grpSpPr>
        <p:pic>
          <p:nvPicPr>
            <p:cNvPr id="6" name="Picture 5" descr="brightness_trajectory_clearcut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768706" y="4114174"/>
              <a:ext cx="2190394" cy="207250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greenness_trajectory_clearcut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2959100" y="4114174"/>
              <a:ext cx="2209800" cy="207487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wetness_trajectory_clearcut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168900" y="4114175"/>
              <a:ext cx="2291080" cy="2072508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" name="Picture 9" descr="tcdelta_clearcutexampl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09" y="3289300"/>
            <a:ext cx="2885991" cy="2603500"/>
          </a:xfrm>
          <a:prstGeom prst="rect">
            <a:avLst/>
          </a:prstGeom>
        </p:spPr>
      </p:pic>
      <p:pic>
        <p:nvPicPr>
          <p:cNvPr id="11" name="Picture 10" descr="yod_clearcut_exampl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46201"/>
            <a:ext cx="1631520" cy="152399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1000" y="1333500"/>
            <a:ext cx="876300" cy="2285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Year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13" name="Picture 12" descr="post_dist_recov_tc_clearcut_example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4900" y="3289300"/>
            <a:ext cx="2800276" cy="2603500"/>
          </a:xfrm>
          <a:prstGeom prst="rect">
            <a:avLst/>
          </a:prstGeom>
        </p:spPr>
      </p:pic>
      <p:pic>
        <p:nvPicPr>
          <p:cNvPr id="14" name="Picture 13" descr="predist_tc_clearcut_example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014" y="3289300"/>
            <a:ext cx="2729086" cy="2603500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>
            <a:off x="3467098" y="1735668"/>
            <a:ext cx="139700" cy="198966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 flipH="1">
            <a:off x="4383616" y="1636183"/>
            <a:ext cx="139700" cy="198966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 flipH="1">
            <a:off x="5462076" y="1706037"/>
            <a:ext cx="139700" cy="397932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2727324" y="2714623"/>
            <a:ext cx="2758017" cy="999069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6" idx="1"/>
          </p:cNvCxnSpPr>
          <p:nvPr/>
        </p:nvCxnSpPr>
        <p:spPr>
          <a:xfrm>
            <a:off x="4383616" y="1735666"/>
            <a:ext cx="222251" cy="2764367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7" idx="1"/>
          </p:cNvCxnSpPr>
          <p:nvPr/>
        </p:nvCxnSpPr>
        <p:spPr>
          <a:xfrm flipH="1">
            <a:off x="4660900" y="1905003"/>
            <a:ext cx="801176" cy="268816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33400" y="5738848"/>
            <a:ext cx="2254606" cy="6981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Spectral condition before disturbance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67098" y="5696103"/>
            <a:ext cx="2254606" cy="6981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Spectral change during disturbance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553200" y="5738848"/>
            <a:ext cx="2254606" cy="6981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Direction of spectral change after disturbance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key challenges in using remote sensing to better understand carbon cycle consequences of forest management and ecosystem heterogeneity in </a:t>
            </a:r>
            <a:r>
              <a:rPr lang="en-US" dirty="0" err="1" smtClean="0"/>
              <a:t>ChEAS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needs / gaps / issues are we encountering?</a:t>
            </a:r>
          </a:p>
          <a:p>
            <a:r>
              <a:rPr lang="en-US" dirty="0" smtClean="0"/>
              <a:t>What can this group do to help address challenges?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34925" y="3448050"/>
            <a:ext cx="8929688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0899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Attribution:  Natural vs. anthropogenic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60475" y="2317750"/>
            <a:ext cx="1492250" cy="55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Map: Pixels of change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7600" y="4005263"/>
            <a:ext cx="1779588" cy="55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Map: Polygons of change</a:t>
            </a:r>
          </a:p>
        </p:txBody>
      </p:sp>
      <p:sp>
        <p:nvSpPr>
          <p:cNvPr id="80903" name="TextBox 9"/>
          <p:cNvSpPr txBox="1">
            <a:spLocks noChangeArrowheads="1"/>
          </p:cNvSpPr>
          <p:nvPr/>
        </p:nvSpPr>
        <p:spPr bwMode="auto">
          <a:xfrm>
            <a:off x="0" y="2667000"/>
            <a:ext cx="1084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Pixel </a:t>
            </a:r>
          </a:p>
        </p:txBody>
      </p:sp>
      <p:sp>
        <p:nvSpPr>
          <p:cNvPr id="80904" name="TextBox 10"/>
          <p:cNvSpPr txBox="1">
            <a:spLocks noChangeArrowheads="1"/>
          </p:cNvSpPr>
          <p:nvPr/>
        </p:nvSpPr>
        <p:spPr bwMode="auto">
          <a:xfrm>
            <a:off x="0" y="3625850"/>
            <a:ext cx="1084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Patch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763" y="3081338"/>
            <a:ext cx="2725737" cy="6032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Filter to minimum mapping unit, make polygons</a:t>
            </a:r>
          </a:p>
        </p:txBody>
      </p:sp>
      <p:cxnSp>
        <p:nvCxnSpPr>
          <p:cNvPr id="16" name="Straight Arrow Connector 15"/>
          <p:cNvCxnSpPr>
            <a:stCxn id="7" idx="2"/>
            <a:endCxn id="12" idx="0"/>
          </p:cNvCxnSpPr>
          <p:nvPr/>
        </p:nvCxnSpPr>
        <p:spPr>
          <a:xfrm rot="5400000">
            <a:off x="1902619" y="2977356"/>
            <a:ext cx="204788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8" idx="0"/>
          </p:cNvCxnSpPr>
          <p:nvPr/>
        </p:nvCxnSpPr>
        <p:spPr>
          <a:xfrm rot="16200000" flipH="1">
            <a:off x="1844675" y="3843338"/>
            <a:ext cx="32067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20763" y="4756150"/>
            <a:ext cx="1955800" cy="84772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Human: Assign Label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108075" y="5867400"/>
            <a:ext cx="1770063" cy="3952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Training set</a:t>
            </a:r>
          </a:p>
        </p:txBody>
      </p:sp>
      <p:sp>
        <p:nvSpPr>
          <p:cNvPr id="33" name="Oval 32"/>
          <p:cNvSpPr/>
          <p:nvPr/>
        </p:nvSpPr>
        <p:spPr>
          <a:xfrm>
            <a:off x="3457575" y="4648200"/>
            <a:ext cx="2363788" cy="8985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Random forest: Assign Label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167313" y="5892800"/>
            <a:ext cx="2085975" cy="3698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Labeled polygons</a:t>
            </a:r>
          </a:p>
        </p:txBody>
      </p:sp>
      <p:sp>
        <p:nvSpPr>
          <p:cNvPr id="37" name="Snip Diagonal Corner Rectangle 36"/>
          <p:cNvSpPr/>
          <p:nvPr/>
        </p:nvSpPr>
        <p:spPr>
          <a:xfrm>
            <a:off x="3195638" y="3810000"/>
            <a:ext cx="1125537" cy="754063"/>
          </a:xfrm>
          <a:prstGeom prst="snip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rgbClr val="003366"/>
                </a:solidFill>
              </a:rPr>
              <a:t>DEMs</a:t>
            </a:r>
            <a:r>
              <a:rPr lang="en-US" sz="1400" dirty="0">
                <a:solidFill>
                  <a:srgbClr val="003366"/>
                </a:solidFill>
              </a:rPr>
              <a:t>, LT data*</a:t>
            </a:r>
          </a:p>
        </p:txBody>
      </p:sp>
      <p:sp>
        <p:nvSpPr>
          <p:cNvPr id="39" name="Oval 38"/>
          <p:cNvSpPr/>
          <p:nvPr/>
        </p:nvSpPr>
        <p:spPr>
          <a:xfrm>
            <a:off x="6467475" y="4648200"/>
            <a:ext cx="1955800" cy="84772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Human: Check Label </a:t>
            </a:r>
          </a:p>
        </p:txBody>
      </p:sp>
      <p:cxnSp>
        <p:nvCxnSpPr>
          <p:cNvPr id="41" name="Shape 40"/>
          <p:cNvCxnSpPr>
            <a:stCxn id="33" idx="4"/>
            <a:endCxn id="34" idx="1"/>
          </p:cNvCxnSpPr>
          <p:nvPr/>
        </p:nvCxnSpPr>
        <p:spPr>
          <a:xfrm rot="16200000" flipH="1">
            <a:off x="4638675" y="5548313"/>
            <a:ext cx="530225" cy="52705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stCxn id="34" idx="3"/>
            <a:endCxn id="39" idx="4"/>
          </p:cNvCxnSpPr>
          <p:nvPr/>
        </p:nvCxnSpPr>
        <p:spPr>
          <a:xfrm flipV="1">
            <a:off x="7253288" y="5495925"/>
            <a:ext cx="192087" cy="58102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407025" y="4027488"/>
            <a:ext cx="1604963" cy="396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Improved set </a:t>
            </a:r>
          </a:p>
        </p:txBody>
      </p:sp>
      <p:cxnSp>
        <p:nvCxnSpPr>
          <p:cNvPr id="54" name="Straight Arrow Connector 53"/>
          <p:cNvCxnSpPr>
            <a:stCxn id="23" idx="4"/>
            <a:endCxn id="24" idx="0"/>
          </p:cNvCxnSpPr>
          <p:nvPr/>
        </p:nvCxnSpPr>
        <p:spPr>
          <a:xfrm rot="5400000">
            <a:off x="1863725" y="5732463"/>
            <a:ext cx="263525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4" idx="3"/>
            <a:endCxn id="33" idx="3"/>
          </p:cNvCxnSpPr>
          <p:nvPr/>
        </p:nvCxnSpPr>
        <p:spPr>
          <a:xfrm flipV="1">
            <a:off x="2878138" y="5416550"/>
            <a:ext cx="925512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37" idx="1"/>
            <a:endCxn id="33" idx="1"/>
          </p:cNvCxnSpPr>
          <p:nvPr/>
        </p:nvCxnSpPr>
        <p:spPr>
          <a:xfrm rot="16200000" flipH="1">
            <a:off x="3672682" y="4648994"/>
            <a:ext cx="215900" cy="46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hape 63"/>
          <p:cNvCxnSpPr>
            <a:stCxn id="39" idx="0"/>
            <a:endCxn id="47" idx="3"/>
          </p:cNvCxnSpPr>
          <p:nvPr/>
        </p:nvCxnSpPr>
        <p:spPr>
          <a:xfrm rot="16200000" flipV="1">
            <a:off x="7017544" y="4220369"/>
            <a:ext cx="422275" cy="43338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hape 66"/>
          <p:cNvCxnSpPr>
            <a:stCxn id="47" idx="1"/>
            <a:endCxn id="33" idx="0"/>
          </p:cNvCxnSpPr>
          <p:nvPr/>
        </p:nvCxnSpPr>
        <p:spPr>
          <a:xfrm rot="10800000" flipV="1">
            <a:off x="4640263" y="4225925"/>
            <a:ext cx="766762" cy="42227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7651750" y="3625850"/>
            <a:ext cx="1492250" cy="55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3366"/>
                </a:solidFill>
              </a:rPr>
              <a:t>Label accuracy</a:t>
            </a:r>
          </a:p>
        </p:txBody>
      </p:sp>
      <p:cxnSp>
        <p:nvCxnSpPr>
          <p:cNvPr id="73" name="Straight Arrow Connector 72"/>
          <p:cNvCxnSpPr>
            <a:stCxn id="8" idx="2"/>
            <a:endCxn id="23" idx="0"/>
          </p:cNvCxnSpPr>
          <p:nvPr/>
        </p:nvCxnSpPr>
        <p:spPr>
          <a:xfrm rot="5400000">
            <a:off x="1906588" y="4656138"/>
            <a:ext cx="192087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AB8C3-9DF6-9F44-B0F8-D0CC42932E65}" type="slidenum">
              <a:rPr lang="en-US" sz="1200"/>
              <a:pPr>
                <a:defRPr/>
              </a:pPr>
              <a:t>20</a:t>
            </a:fld>
            <a:endParaRPr lang="en-US" sz="1000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600" smtClean="0"/>
              <a:t>Boston University March 5, 2012</a:t>
            </a:r>
            <a:endParaRPr i="0" dirty="0">
              <a:latin typeface="Arial" charset="0"/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3581400" y="3886200"/>
            <a:ext cx="5410200" cy="2286000"/>
            <a:chOff x="3581400" y="3886200"/>
            <a:chExt cx="5410200" cy="2286000"/>
          </a:xfrm>
        </p:grpSpPr>
        <p:grpSp>
          <p:nvGrpSpPr>
            <p:cNvPr id="3" name="Group 43"/>
            <p:cNvGrpSpPr/>
            <p:nvPr/>
          </p:nvGrpSpPr>
          <p:grpSpPr>
            <a:xfrm>
              <a:off x="3581400" y="3886200"/>
              <a:ext cx="5410200" cy="2286000"/>
              <a:chOff x="3581400" y="3886200"/>
              <a:chExt cx="5410200" cy="2286000"/>
            </a:xfrm>
          </p:grpSpPr>
          <p:sp>
            <p:nvSpPr>
              <p:cNvPr id="36" name="Curved Right Arrow 35"/>
              <p:cNvSpPr/>
              <p:nvPr/>
            </p:nvSpPr>
            <p:spPr bwMode="auto">
              <a:xfrm>
                <a:off x="3581400" y="4191000"/>
                <a:ext cx="1828800" cy="1981200"/>
              </a:xfrm>
              <a:prstGeom prst="curved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" name="Curved Left Arrow 41"/>
              <p:cNvSpPr/>
              <p:nvPr/>
            </p:nvSpPr>
            <p:spPr bwMode="auto">
              <a:xfrm rot="10800000" flipH="1">
                <a:off x="6934200" y="3886200"/>
                <a:ext cx="2057400" cy="2133600"/>
              </a:xfrm>
              <a:prstGeom prst="curvedLef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3" name="Rounded Rectangle 62"/>
            <p:cNvSpPr/>
            <p:nvPr/>
          </p:nvSpPr>
          <p:spPr bwMode="auto">
            <a:xfrm>
              <a:off x="4724400" y="4648200"/>
              <a:ext cx="2819400" cy="685800"/>
            </a:xfrm>
            <a:prstGeom prst="roundRect">
              <a:avLst/>
            </a:prstGeom>
            <a:solidFill>
              <a:srgbClr val="0084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Iterative modeling cycle</a:t>
              </a:r>
              <a:endParaRPr lang="en-US" sz="1800" baseline="300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truth?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Sources of truth:</a:t>
            </a:r>
          </a:p>
          <a:p>
            <a:pPr lvl="1"/>
            <a:r>
              <a:rPr lang="en-US" dirty="0" smtClean="0"/>
              <a:t>Ancillary databases (e.g. FS Activities Database)</a:t>
            </a:r>
          </a:p>
          <a:p>
            <a:pPr lvl="1"/>
            <a:r>
              <a:rPr lang="en-US" dirty="0" err="1" smtClean="0"/>
              <a:t>Airphotos</a:t>
            </a:r>
            <a:endParaRPr lang="en-US" dirty="0" smtClean="0"/>
          </a:p>
          <a:p>
            <a:pPr lvl="1"/>
            <a:r>
              <a:rPr lang="en-US" dirty="0" smtClean="0"/>
              <a:t>Satellite imagery itself</a:t>
            </a:r>
          </a:p>
          <a:p>
            <a:r>
              <a:rPr lang="en-US" dirty="0" smtClean="0"/>
              <a:t>Challenge:  Validation or corroboration when maps/information is claimed yearly over large areas, across many change types</a:t>
            </a:r>
          </a:p>
          <a:p>
            <a:pPr lvl="1"/>
            <a:r>
              <a:rPr lang="en-US" dirty="0" smtClean="0"/>
              <a:t>No other single reference dataset exists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 offers richness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plot3_salvage_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87" y="1425575"/>
            <a:ext cx="6400800" cy="49307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4955" y="1425575"/>
            <a:ext cx="2298064" cy="1275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Database provides full description of change, including intent and cover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45936" y="1577975"/>
            <a:ext cx="2298064" cy="1275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Satellite imagery can corroborate timing and location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7093873" y="2990794"/>
            <a:ext cx="778281" cy="503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6309378" y="3775288"/>
            <a:ext cx="2499673" cy="655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Databases often need corroboration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plot375_wrong_detection_ye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362710"/>
            <a:ext cx="6604000" cy="49936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2635329"/>
            <a:ext cx="2298064" cy="1275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Database places disturbance in 2009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84900" y="5446022"/>
            <a:ext cx="2298064" cy="1275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Actual clearing took place in 2011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3932756" y="5898769"/>
            <a:ext cx="2252144" cy="177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26250" y="3910782"/>
            <a:ext cx="725926" cy="540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Database uses: Improve automatic detection algorithms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dist_CHEAS_2528_with_LINDAs_info_june2012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6328" y="642937"/>
            <a:ext cx="5299075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7093873" y="2990794"/>
            <a:ext cx="778281" cy="503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585756" y="1422399"/>
            <a:ext cx="2298064" cy="1275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Reference databases tell us where to look!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LEF_highintensity_1178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0"/>
            <a:ext cx="9042401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74309"/>
            <a:ext cx="1313013" cy="9911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WLEF Area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13596" y="161428"/>
            <a:ext cx="1364752" cy="7953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High intensity cut in 1996</a:t>
            </a:r>
            <a:endParaRPr lang="en-US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867301" y="3508369"/>
            <a:ext cx="973069" cy="527331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2006 photo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07C7E-76D9-4E48-841F-6ED54E22F60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Feeding the machine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tc_2003_original_clearcut_exampl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4" y="1608321"/>
            <a:ext cx="2064550" cy="1935516"/>
          </a:xfrm>
          <a:prstGeom prst="rect">
            <a:avLst/>
          </a:prstGeom>
        </p:spPr>
      </p:pic>
      <p:pic>
        <p:nvPicPr>
          <p:cNvPr id="5" name="Picture 4" descr="mag_band5_clearcutexam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94" y="4144887"/>
            <a:ext cx="2097158" cy="1917567"/>
          </a:xfrm>
          <a:prstGeom prst="rect">
            <a:avLst/>
          </a:prstGeom>
        </p:spPr>
      </p:pic>
      <p:pic>
        <p:nvPicPr>
          <p:cNvPr id="6" name="Picture 5" descr="predist_tc_clearcut_exampl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276" y="1608322"/>
            <a:ext cx="2209499" cy="1974446"/>
          </a:xfrm>
          <a:prstGeom prst="rect">
            <a:avLst/>
          </a:prstGeom>
        </p:spPr>
      </p:pic>
      <p:pic>
        <p:nvPicPr>
          <p:cNvPr id="7" name="Picture 6" descr="tcdelta_clearcutexampl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276" y="4144887"/>
            <a:ext cx="2209499" cy="1993225"/>
          </a:xfrm>
          <a:prstGeom prst="rect">
            <a:avLst/>
          </a:prstGeom>
        </p:spPr>
      </p:pic>
      <p:pic>
        <p:nvPicPr>
          <p:cNvPr id="8" name="Picture 7" descr="post_dist_recov_tc_clearcut_exampl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902" y="1608321"/>
            <a:ext cx="2128203" cy="19786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96902" y="4144887"/>
            <a:ext cx="3300412" cy="1272162"/>
            <a:chOff x="300038" y="2422525"/>
            <a:chExt cx="7402512" cy="2452688"/>
          </a:xfrm>
        </p:grpSpPr>
        <p:sp>
          <p:nvSpPr>
            <p:cNvPr id="10" name="Rounded Rectangle 9"/>
            <p:cNvSpPr/>
            <p:nvPr/>
          </p:nvSpPr>
          <p:spPr>
            <a:xfrm>
              <a:off x="396875" y="2617788"/>
              <a:ext cx="1779588" cy="558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rgbClr val="003366"/>
                  </a:solidFill>
                </a:rPr>
                <a:t>Map: Polygons of change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00038" y="3368675"/>
              <a:ext cx="1955800" cy="847725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Human: Assign Label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87350" y="4479925"/>
              <a:ext cx="1770063" cy="3952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rgbClr val="003366"/>
                  </a:solidFill>
                </a:rPr>
                <a:t>Training set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736850" y="3260725"/>
              <a:ext cx="2363788" cy="89852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rgbClr val="003366"/>
                  </a:solidFill>
                </a:rPr>
                <a:t>Random forest: Assign Label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446588" y="4505325"/>
              <a:ext cx="2085975" cy="369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rgbClr val="003366"/>
                  </a:solidFill>
                </a:rPr>
                <a:t>Labeled polygons</a:t>
              </a:r>
            </a:p>
          </p:txBody>
        </p:sp>
        <p:sp>
          <p:nvSpPr>
            <p:cNvPr id="15" name="Snip Diagonal Corner Rectangle 14"/>
            <p:cNvSpPr/>
            <p:nvPr/>
          </p:nvSpPr>
          <p:spPr>
            <a:xfrm>
              <a:off x="2474913" y="2422525"/>
              <a:ext cx="1125537" cy="754063"/>
            </a:xfrm>
            <a:prstGeom prst="snip2Diag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 err="1">
                  <a:solidFill>
                    <a:srgbClr val="003366"/>
                  </a:solidFill>
                </a:rPr>
                <a:t>DEMs</a:t>
              </a:r>
              <a:r>
                <a:rPr lang="en-US" sz="800" dirty="0">
                  <a:solidFill>
                    <a:srgbClr val="003366"/>
                  </a:solidFill>
                </a:rPr>
                <a:t>, LT data*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746750" y="3260725"/>
              <a:ext cx="1955800" cy="847725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Human: Check Label </a:t>
              </a:r>
            </a:p>
          </p:txBody>
        </p:sp>
        <p:cxnSp>
          <p:nvCxnSpPr>
            <p:cNvPr id="17" name="Shape 16"/>
            <p:cNvCxnSpPr>
              <a:stCxn id="13" idx="4"/>
              <a:endCxn id="14" idx="1"/>
            </p:cNvCxnSpPr>
            <p:nvPr/>
          </p:nvCxnSpPr>
          <p:spPr>
            <a:xfrm rot="16200000" flipH="1">
              <a:off x="3917950" y="4160838"/>
              <a:ext cx="530225" cy="527050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hape 17"/>
            <p:cNvCxnSpPr>
              <a:stCxn id="14" idx="3"/>
              <a:endCxn id="16" idx="4"/>
            </p:cNvCxnSpPr>
            <p:nvPr/>
          </p:nvCxnSpPr>
          <p:spPr>
            <a:xfrm flipV="1">
              <a:off x="6532563" y="4108450"/>
              <a:ext cx="192087" cy="58102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4686300" y="2640013"/>
              <a:ext cx="1604963" cy="39687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rgbClr val="003366"/>
                  </a:solidFill>
                </a:rPr>
                <a:t>Improved set </a:t>
              </a:r>
            </a:p>
          </p:txBody>
        </p:sp>
        <p:cxnSp>
          <p:nvCxnSpPr>
            <p:cNvPr id="20" name="Straight Arrow Connector 19"/>
            <p:cNvCxnSpPr>
              <a:stCxn id="11" idx="4"/>
              <a:endCxn id="12" idx="0"/>
            </p:cNvCxnSpPr>
            <p:nvPr/>
          </p:nvCxnSpPr>
          <p:spPr>
            <a:xfrm rot="5400000">
              <a:off x="1143000" y="4344988"/>
              <a:ext cx="263525" cy="6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3"/>
            </p:cNvCxnSpPr>
            <p:nvPr/>
          </p:nvCxnSpPr>
          <p:spPr>
            <a:xfrm flipV="1">
              <a:off x="2157413" y="4029075"/>
              <a:ext cx="925512" cy="647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5" idx="1"/>
              <a:endCxn id="13" idx="1"/>
            </p:cNvCxnSpPr>
            <p:nvPr/>
          </p:nvCxnSpPr>
          <p:spPr>
            <a:xfrm rot="16200000" flipH="1">
              <a:off x="2951957" y="3261519"/>
              <a:ext cx="215900" cy="460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hape 22"/>
            <p:cNvCxnSpPr>
              <a:stCxn id="16" idx="0"/>
              <a:endCxn id="19" idx="3"/>
            </p:cNvCxnSpPr>
            <p:nvPr/>
          </p:nvCxnSpPr>
          <p:spPr>
            <a:xfrm rot="16200000" flipV="1">
              <a:off x="6296819" y="2832894"/>
              <a:ext cx="422275" cy="43338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hape 23"/>
            <p:cNvCxnSpPr>
              <a:stCxn id="19" idx="1"/>
              <a:endCxn id="13" idx="0"/>
            </p:cNvCxnSpPr>
            <p:nvPr/>
          </p:nvCxnSpPr>
          <p:spPr>
            <a:xfrm rot="10800000" flipV="1">
              <a:off x="3919538" y="2838450"/>
              <a:ext cx="766762" cy="42227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0" idx="2"/>
              <a:endCxn id="11" idx="0"/>
            </p:cNvCxnSpPr>
            <p:nvPr/>
          </p:nvCxnSpPr>
          <p:spPr>
            <a:xfrm rot="5400000">
              <a:off x="1185863" y="3268663"/>
              <a:ext cx="192087" cy="79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endCxn id="15" idx="3"/>
          </p:cNvCxnSpPr>
          <p:nvPr/>
        </p:nvCxnSpPr>
        <p:spPr>
          <a:xfrm rot="16200000" flipH="1">
            <a:off x="6271462" y="3798866"/>
            <a:ext cx="557913" cy="1341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3"/>
          </p:cNvCxnSpPr>
          <p:nvPr/>
        </p:nvCxnSpPr>
        <p:spPr>
          <a:xfrm flipV="1">
            <a:off x="4932775" y="4463545"/>
            <a:ext cx="1403184" cy="6779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373052" y="4309011"/>
            <a:ext cx="3993519" cy="477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932775" y="3543837"/>
            <a:ext cx="1550580" cy="614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34925" y="3448050"/>
            <a:ext cx="8929688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0899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Our framework for attribution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93800" y="838200"/>
            <a:ext cx="6807200" cy="102235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Goal of attribution:  Maximize change information and leverage human interpretation for large-area attribution modeling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60475" y="2317750"/>
            <a:ext cx="1492250" cy="55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Map: Pixels of change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7600" y="4005263"/>
            <a:ext cx="1779588" cy="55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Map: Polygons of change</a:t>
            </a:r>
          </a:p>
        </p:txBody>
      </p:sp>
      <p:sp>
        <p:nvSpPr>
          <p:cNvPr id="80903" name="TextBox 9"/>
          <p:cNvSpPr txBox="1">
            <a:spLocks noChangeArrowheads="1"/>
          </p:cNvSpPr>
          <p:nvPr/>
        </p:nvSpPr>
        <p:spPr bwMode="auto">
          <a:xfrm>
            <a:off x="0" y="2667000"/>
            <a:ext cx="1084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Pixel </a:t>
            </a:r>
          </a:p>
        </p:txBody>
      </p:sp>
      <p:sp>
        <p:nvSpPr>
          <p:cNvPr id="80904" name="TextBox 10"/>
          <p:cNvSpPr txBox="1">
            <a:spLocks noChangeArrowheads="1"/>
          </p:cNvSpPr>
          <p:nvPr/>
        </p:nvSpPr>
        <p:spPr bwMode="auto">
          <a:xfrm>
            <a:off x="0" y="3625850"/>
            <a:ext cx="1084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Patch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763" y="3081338"/>
            <a:ext cx="2725737" cy="6032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Filter to minimum mapping unit, make polygons</a:t>
            </a:r>
          </a:p>
        </p:txBody>
      </p:sp>
      <p:cxnSp>
        <p:nvCxnSpPr>
          <p:cNvPr id="16" name="Straight Arrow Connector 15"/>
          <p:cNvCxnSpPr>
            <a:stCxn id="7" idx="2"/>
            <a:endCxn id="12" idx="0"/>
          </p:cNvCxnSpPr>
          <p:nvPr/>
        </p:nvCxnSpPr>
        <p:spPr>
          <a:xfrm rot="5400000">
            <a:off x="1902619" y="2977356"/>
            <a:ext cx="204788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2"/>
            <a:endCxn id="8" idx="0"/>
          </p:cNvCxnSpPr>
          <p:nvPr/>
        </p:nvCxnSpPr>
        <p:spPr>
          <a:xfrm rot="16200000" flipH="1">
            <a:off x="1844675" y="3843338"/>
            <a:ext cx="32067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20763" y="4756150"/>
            <a:ext cx="1955800" cy="84772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Human: Assign Label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108075" y="5867400"/>
            <a:ext cx="1770063" cy="3952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Training set</a:t>
            </a:r>
          </a:p>
        </p:txBody>
      </p:sp>
      <p:sp>
        <p:nvSpPr>
          <p:cNvPr id="33" name="Oval 32"/>
          <p:cNvSpPr/>
          <p:nvPr/>
        </p:nvSpPr>
        <p:spPr>
          <a:xfrm>
            <a:off x="3457575" y="4648200"/>
            <a:ext cx="2363788" cy="8985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Random forest: Assign Label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167313" y="5892800"/>
            <a:ext cx="2085975" cy="3698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Labeled polygons</a:t>
            </a:r>
          </a:p>
        </p:txBody>
      </p:sp>
      <p:sp>
        <p:nvSpPr>
          <p:cNvPr id="37" name="Snip Diagonal Corner Rectangle 36"/>
          <p:cNvSpPr/>
          <p:nvPr/>
        </p:nvSpPr>
        <p:spPr>
          <a:xfrm>
            <a:off x="3195638" y="3810000"/>
            <a:ext cx="1125537" cy="754063"/>
          </a:xfrm>
          <a:prstGeom prst="snip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/>
              <a:t>DEMs</a:t>
            </a:r>
            <a:r>
              <a:rPr lang="en-US" sz="1400" dirty="0"/>
              <a:t>, LT data*</a:t>
            </a:r>
          </a:p>
        </p:txBody>
      </p:sp>
      <p:sp>
        <p:nvSpPr>
          <p:cNvPr id="39" name="Oval 38"/>
          <p:cNvSpPr/>
          <p:nvPr/>
        </p:nvSpPr>
        <p:spPr>
          <a:xfrm>
            <a:off x="6467475" y="4648200"/>
            <a:ext cx="1955800" cy="847725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Human: Check Label </a:t>
            </a:r>
          </a:p>
        </p:txBody>
      </p:sp>
      <p:cxnSp>
        <p:nvCxnSpPr>
          <p:cNvPr id="41" name="Shape 40"/>
          <p:cNvCxnSpPr>
            <a:stCxn id="33" idx="4"/>
            <a:endCxn id="34" idx="1"/>
          </p:cNvCxnSpPr>
          <p:nvPr/>
        </p:nvCxnSpPr>
        <p:spPr>
          <a:xfrm rot="16200000" flipH="1">
            <a:off x="4638675" y="5548313"/>
            <a:ext cx="530225" cy="52705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hape 42"/>
          <p:cNvCxnSpPr>
            <a:stCxn id="34" idx="3"/>
            <a:endCxn id="39" idx="4"/>
          </p:cNvCxnSpPr>
          <p:nvPr/>
        </p:nvCxnSpPr>
        <p:spPr>
          <a:xfrm flipV="1">
            <a:off x="7253288" y="5495925"/>
            <a:ext cx="192087" cy="58102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407025" y="4027488"/>
            <a:ext cx="1604963" cy="396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Improved set </a:t>
            </a:r>
          </a:p>
        </p:txBody>
      </p:sp>
      <p:cxnSp>
        <p:nvCxnSpPr>
          <p:cNvPr id="54" name="Straight Arrow Connector 53"/>
          <p:cNvCxnSpPr>
            <a:stCxn id="23" idx="4"/>
            <a:endCxn id="24" idx="0"/>
          </p:cNvCxnSpPr>
          <p:nvPr/>
        </p:nvCxnSpPr>
        <p:spPr>
          <a:xfrm rot="5400000">
            <a:off x="1863725" y="5732463"/>
            <a:ext cx="263525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4" idx="3"/>
            <a:endCxn id="33" idx="3"/>
          </p:cNvCxnSpPr>
          <p:nvPr/>
        </p:nvCxnSpPr>
        <p:spPr>
          <a:xfrm flipV="1">
            <a:off x="2878138" y="5416550"/>
            <a:ext cx="925512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37" idx="1"/>
            <a:endCxn id="33" idx="1"/>
          </p:cNvCxnSpPr>
          <p:nvPr/>
        </p:nvCxnSpPr>
        <p:spPr>
          <a:xfrm rot="16200000" flipH="1">
            <a:off x="3672682" y="4648994"/>
            <a:ext cx="215900" cy="46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hape 63"/>
          <p:cNvCxnSpPr>
            <a:stCxn id="39" idx="0"/>
            <a:endCxn id="47" idx="3"/>
          </p:cNvCxnSpPr>
          <p:nvPr/>
        </p:nvCxnSpPr>
        <p:spPr>
          <a:xfrm rot="16200000" flipV="1">
            <a:off x="7017544" y="4220369"/>
            <a:ext cx="422275" cy="43338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hape 66"/>
          <p:cNvCxnSpPr>
            <a:stCxn id="47" idx="1"/>
            <a:endCxn id="33" idx="0"/>
          </p:cNvCxnSpPr>
          <p:nvPr/>
        </p:nvCxnSpPr>
        <p:spPr>
          <a:xfrm rot="10800000" flipV="1">
            <a:off x="4640263" y="4225925"/>
            <a:ext cx="766762" cy="42227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7651750" y="3625850"/>
            <a:ext cx="1492250" cy="55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Label accuracy</a:t>
            </a:r>
          </a:p>
        </p:txBody>
      </p:sp>
      <p:cxnSp>
        <p:nvCxnSpPr>
          <p:cNvPr id="73" name="Straight Arrow Connector 72"/>
          <p:cNvCxnSpPr>
            <a:stCxn id="8" idx="2"/>
            <a:endCxn id="23" idx="0"/>
          </p:cNvCxnSpPr>
          <p:nvPr/>
        </p:nvCxnSpPr>
        <p:spPr>
          <a:xfrm rot="5400000">
            <a:off x="1906588" y="4656138"/>
            <a:ext cx="192087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AB8C3-9DF6-9F44-B0F8-D0CC42932E65}" type="slidenum">
              <a:rPr lang="en-US" sz="1200"/>
              <a:pPr>
                <a:defRPr/>
              </a:pPr>
              <a:t>27</a:t>
            </a:fld>
            <a:endParaRPr lang="en-US" sz="1000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600" smtClean="0"/>
              <a:t>Boston University March 5, 2012</a:t>
            </a:r>
            <a:endParaRPr i="0" dirty="0">
              <a:latin typeface="Arial" charset="0"/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3581400" y="3886200"/>
            <a:ext cx="5410200" cy="2286000"/>
            <a:chOff x="3581400" y="3886200"/>
            <a:chExt cx="5410200" cy="2286000"/>
          </a:xfrm>
        </p:grpSpPr>
        <p:grpSp>
          <p:nvGrpSpPr>
            <p:cNvPr id="3" name="Group 43"/>
            <p:cNvGrpSpPr/>
            <p:nvPr/>
          </p:nvGrpSpPr>
          <p:grpSpPr>
            <a:xfrm>
              <a:off x="3581400" y="3886200"/>
              <a:ext cx="5410200" cy="2286000"/>
              <a:chOff x="3581400" y="3886200"/>
              <a:chExt cx="5410200" cy="2286000"/>
            </a:xfrm>
          </p:grpSpPr>
          <p:sp>
            <p:nvSpPr>
              <p:cNvPr id="36" name="Curved Right Arrow 35"/>
              <p:cNvSpPr/>
              <p:nvPr/>
            </p:nvSpPr>
            <p:spPr bwMode="auto">
              <a:xfrm>
                <a:off x="3581400" y="4191000"/>
                <a:ext cx="1828800" cy="1981200"/>
              </a:xfrm>
              <a:prstGeom prst="curved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" name="Curved Left Arrow 41"/>
              <p:cNvSpPr/>
              <p:nvPr/>
            </p:nvSpPr>
            <p:spPr bwMode="auto">
              <a:xfrm rot="10800000" flipH="1">
                <a:off x="6934200" y="3886200"/>
                <a:ext cx="2057400" cy="2133600"/>
              </a:xfrm>
              <a:prstGeom prst="curvedLef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3" name="Rounded Rectangle 62"/>
            <p:cNvSpPr/>
            <p:nvPr/>
          </p:nvSpPr>
          <p:spPr bwMode="auto">
            <a:xfrm>
              <a:off x="4724400" y="4648200"/>
              <a:ext cx="2819400" cy="685800"/>
            </a:xfrm>
            <a:prstGeom prst="roundRect">
              <a:avLst/>
            </a:prstGeom>
            <a:solidFill>
              <a:srgbClr val="0084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Iterative modeling cycle</a:t>
              </a:r>
              <a:endParaRPr lang="en-US" sz="1800" baseline="300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64"/>
          <p:cNvGrpSpPr/>
          <p:nvPr/>
        </p:nvGrpSpPr>
        <p:grpSpPr>
          <a:xfrm>
            <a:off x="990600" y="685800"/>
            <a:ext cx="7315201" cy="6172200"/>
            <a:chOff x="990600" y="685800"/>
            <a:chExt cx="7315201" cy="6172200"/>
          </a:xfrm>
        </p:grpSpPr>
        <p:sp>
          <p:nvSpPr>
            <p:cNvPr id="56" name="Rounded Rectangle 55"/>
            <p:cNvSpPr/>
            <p:nvPr/>
          </p:nvSpPr>
          <p:spPr bwMode="auto">
            <a:xfrm>
              <a:off x="1905000" y="5562600"/>
              <a:ext cx="5410200" cy="1295400"/>
            </a:xfrm>
            <a:prstGeom prst="roundRect">
              <a:avLst/>
            </a:prstGeom>
            <a:solidFill>
              <a:srgbClr val="0B5B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RandomForest</a:t>
              </a: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: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Non-parametric,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voting-score based,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internal estimate of error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62" name="Picture 61" descr="randomforest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600" y="685800"/>
              <a:ext cx="7315201" cy="4791076"/>
            </a:xfrm>
            <a:prstGeom prst="rect">
              <a:avLst/>
            </a:prstGeom>
            <a:solidFill>
              <a:schemeClr val="tx2"/>
            </a:solidFill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Attribution voting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 descr="randomfores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71" y="1565274"/>
            <a:ext cx="7315201" cy="479107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Cycling back: </a:t>
            </a:r>
            <a:r>
              <a:rPr lang="en-US" dirty="0" smtClean="0"/>
              <a:t>General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key challenges in using remote sensing to better understand carbon cycle consequences of forest management and ecosystem heterogeneity in </a:t>
            </a:r>
            <a:r>
              <a:rPr lang="en-US" dirty="0" err="1" smtClean="0"/>
              <a:t>ChEAS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needs / gaps / issues are we encountering?</a:t>
            </a:r>
          </a:p>
          <a:p>
            <a:r>
              <a:rPr lang="en-US" dirty="0" smtClean="0"/>
              <a:t>What can this group do to help address challenges?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Sensing: </a:t>
            </a:r>
            <a:br>
              <a:rPr lang="en-US" dirty="0" smtClean="0"/>
            </a:br>
            <a:r>
              <a:rPr lang="en-US" dirty="0" smtClean="0"/>
              <a:t>Opportunities &amp; Challenges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2463800"/>
            <a:ext cx="4038600" cy="3662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May be consistent across space and time</a:t>
            </a:r>
          </a:p>
          <a:p>
            <a:r>
              <a:rPr lang="en-US" dirty="0" smtClean="0"/>
              <a:t>Monitors broad spatial extents</a:t>
            </a:r>
          </a:p>
          <a:p>
            <a:r>
              <a:rPr lang="en-US" dirty="0" smtClean="0"/>
              <a:t>May monitor frequently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Provides retrospective view </a:t>
            </a:r>
          </a:p>
          <a:p>
            <a:r>
              <a:rPr lang="en-US" dirty="0" smtClean="0"/>
              <a:t>Detects signal outside of visible spectrum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2463800"/>
            <a:ext cx="4038600" cy="3662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May </a:t>
            </a:r>
            <a:r>
              <a:rPr lang="en-US" u="sng" dirty="0" smtClean="0"/>
              <a:t>not </a:t>
            </a:r>
            <a:r>
              <a:rPr lang="en-US" dirty="0" smtClean="0"/>
              <a:t>be consistent across space and time</a:t>
            </a:r>
          </a:p>
          <a:p>
            <a:r>
              <a:rPr lang="en-US" dirty="0" smtClean="0"/>
              <a:t>May be too spatially coarse</a:t>
            </a:r>
          </a:p>
          <a:p>
            <a:r>
              <a:rPr lang="en-US" dirty="0" smtClean="0"/>
              <a:t>May measure infrequently</a:t>
            </a:r>
          </a:p>
          <a:p>
            <a:r>
              <a:rPr lang="en-US" dirty="0" smtClean="0"/>
              <a:t>Restricted to recent decades</a:t>
            </a:r>
          </a:p>
          <a:p>
            <a:r>
              <a:rPr lang="en-US" dirty="0" smtClean="0"/>
              <a:t>Technically and financially challenging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7200" y="1612900"/>
            <a:ext cx="4038600" cy="6223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Pros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48200" y="1612900"/>
            <a:ext cx="4038600" cy="6223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Cons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/ gaps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 :  Clouds, data processing</a:t>
            </a:r>
          </a:p>
          <a:p>
            <a:r>
              <a:rPr lang="en-US" dirty="0" smtClean="0"/>
              <a:t>Representational :  Condensing time-series data into digestible form; characterizing uncertainty in detection and attribution</a:t>
            </a:r>
          </a:p>
          <a:p>
            <a:r>
              <a:rPr lang="en-US" dirty="0" err="1" smtClean="0"/>
              <a:t>Integration(al</a:t>
            </a:r>
            <a:r>
              <a:rPr lang="en-US" dirty="0" smtClean="0"/>
              <a:t>?):   How to bring long and slow processes into models?  How to represent in accounting?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this group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this group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this group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this group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Notes….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Analysis:  Disturbance over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ChEAS II June 2012</a:t>
            </a:r>
            <a:endParaRPr lang="en-US" sz="1400" i="0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84726-364C-154E-8678-83E028E1DC9B}" type="slidenum">
              <a:rPr lang="en-US" smtClean="0"/>
              <a:pPr>
                <a:defRPr/>
              </a:pPr>
              <a:t>35</a:t>
            </a:fld>
            <a:endParaRPr lang="en-US" sz="140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181100"/>
            <a:ext cx="4038600" cy="83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Examples from Northwest Forest Plan (NWFP) area</a:t>
            </a:r>
          </a:p>
          <a:p>
            <a:endParaRPr lang="en-US" dirty="0"/>
          </a:p>
        </p:txBody>
      </p:sp>
      <p:pic>
        <p:nvPicPr>
          <p:cNvPr id="8" name="Picture 7" descr="prop_disturbed_from_pap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4446" t="13333" r="10845" b="21111"/>
              <a:stretch>
                <a:fillRect/>
              </a:stretch>
            </p:blipFill>
          </mc:Choice>
          <mc:Fallback>
            <p:blipFill>
              <a:blip r:embed="rId3"/>
              <a:srcRect l="24446" t="13333" r="10845" b="21111"/>
              <a:stretch>
                <a:fillRect/>
              </a:stretch>
            </p:blipFill>
          </mc:Fallback>
        </mc:AlternateContent>
        <p:spPr>
          <a:xfrm>
            <a:off x="4711700" y="1087120"/>
            <a:ext cx="4343400" cy="56946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ounded Rectangle 8"/>
          <p:cNvSpPr/>
          <p:nvPr/>
        </p:nvSpPr>
        <p:spPr bwMode="auto">
          <a:xfrm>
            <a:off x="381000" y="5715000"/>
            <a:ext cx="4038600" cy="838200"/>
          </a:xfrm>
          <a:prstGeom prst="roundRect">
            <a:avLst>
              <a:gd name="adj" fmla="val 146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000" dirty="0" smtClean="0"/>
              <a:t>Kennedy, Robert E et al. (</a:t>
            </a:r>
            <a:r>
              <a:rPr lang="en-US" sz="1000" i="1" dirty="0" smtClean="0"/>
              <a:t>In press</a:t>
            </a:r>
            <a:r>
              <a:rPr lang="en-US" sz="1000" dirty="0" smtClean="0"/>
              <a:t>). Spatial and temporal patterns of forest disturbance and </a:t>
            </a:r>
            <a:r>
              <a:rPr lang="en-US" sz="1000" dirty="0" err="1" smtClean="0"/>
              <a:t>regrowth</a:t>
            </a:r>
            <a:r>
              <a:rPr lang="en-US" sz="1000" dirty="0" smtClean="0"/>
              <a:t> within the area of the Northwest Forest Plan. </a:t>
            </a:r>
            <a:r>
              <a:rPr lang="en-US" sz="1000" i="1" dirty="0" smtClean="0"/>
              <a:t>Remote Sensing of Environment</a:t>
            </a:r>
            <a:endParaRPr lang="en-US" sz="100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152900" y="3201988"/>
            <a:ext cx="1295400" cy="457200"/>
            <a:chOff x="3733800" y="2971800"/>
            <a:chExt cx="1295400" cy="457200"/>
          </a:xfrm>
        </p:grpSpPr>
        <p:sp>
          <p:nvSpPr>
            <p:cNvPr id="11" name="Oval 10"/>
            <p:cNvSpPr/>
            <p:nvPr/>
          </p:nvSpPr>
          <p:spPr bwMode="auto">
            <a:xfrm>
              <a:off x="3733800" y="2971800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When?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2" name="Straight Arrow Connector 11"/>
            <p:cNvCxnSpPr>
              <a:stCxn id="11" idx="6"/>
            </p:cNvCxnSpPr>
            <p:nvPr/>
          </p:nvCxnSpPr>
          <p:spPr bwMode="auto">
            <a:xfrm>
              <a:off x="4800600" y="32004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25400" dir="3180000">
                <a:schemeClr val="tx2">
                  <a:lumMod val="85000"/>
                </a:schemeClr>
              </a:outerShdw>
            </a:effectLst>
          </p:spPr>
        </p:cxnSp>
      </p:grpSp>
      <p:grpSp>
        <p:nvGrpSpPr>
          <p:cNvPr id="6" name="Group 14"/>
          <p:cNvGrpSpPr/>
          <p:nvPr/>
        </p:nvGrpSpPr>
        <p:grpSpPr>
          <a:xfrm>
            <a:off x="4152900" y="4191000"/>
            <a:ext cx="1295400" cy="457200"/>
            <a:chOff x="3733800" y="2971800"/>
            <a:chExt cx="1295400" cy="457200"/>
          </a:xfrm>
        </p:grpSpPr>
        <p:sp>
          <p:nvSpPr>
            <p:cNvPr id="16" name="Oval 15"/>
            <p:cNvSpPr/>
            <p:nvPr/>
          </p:nvSpPr>
          <p:spPr bwMode="auto">
            <a:xfrm>
              <a:off x="3733800" y="2971800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Who?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7" name="Straight Arrow Connector 16"/>
            <p:cNvCxnSpPr>
              <a:stCxn id="16" idx="6"/>
            </p:cNvCxnSpPr>
            <p:nvPr/>
          </p:nvCxnSpPr>
          <p:spPr bwMode="auto">
            <a:xfrm>
              <a:off x="4800600" y="32004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25400" dir="3180000">
                <a:schemeClr val="tx2">
                  <a:lumMod val="85000"/>
                </a:schemeClr>
              </a:outerShdw>
            </a:effectLst>
          </p:spPr>
        </p:cxnSp>
      </p:grpSp>
      <p:grpSp>
        <p:nvGrpSpPr>
          <p:cNvPr id="10" name="Group 18"/>
          <p:cNvGrpSpPr/>
          <p:nvPr/>
        </p:nvGrpSpPr>
        <p:grpSpPr>
          <a:xfrm rot="20028146">
            <a:off x="5323633" y="5235743"/>
            <a:ext cx="1295400" cy="457200"/>
            <a:chOff x="3975178" y="3320749"/>
            <a:chExt cx="1295400" cy="457200"/>
          </a:xfrm>
        </p:grpSpPr>
        <p:sp>
          <p:nvSpPr>
            <p:cNvPr id="20" name="Oval 19"/>
            <p:cNvSpPr/>
            <p:nvPr/>
          </p:nvSpPr>
          <p:spPr bwMode="auto">
            <a:xfrm>
              <a:off x="3975178" y="3320749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How much?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1" name="Straight Arrow Connector 20"/>
            <p:cNvCxnSpPr>
              <a:stCxn id="20" idx="6"/>
            </p:cNvCxnSpPr>
            <p:nvPr/>
          </p:nvCxnSpPr>
          <p:spPr bwMode="auto">
            <a:xfrm>
              <a:off x="5041978" y="3549349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25400" dir="3180000">
                <a:schemeClr val="tx2">
                  <a:lumMod val="85000"/>
                </a:schemeClr>
              </a:outerShdw>
            </a:effectLst>
          </p:spPr>
        </p:cxnSp>
      </p:grpSp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" y="2458007"/>
            <a:ext cx="2848015" cy="26162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2204233" y="2973388"/>
            <a:ext cx="1509733" cy="4572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Magnitude?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161616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 disturbance: How much and who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ChEAS II June 2012</a:t>
            </a:r>
            <a:endParaRPr lang="en-US" sz="1400" i="0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84726-364C-154E-8678-83E028E1DC9B}" type="slidenum">
              <a:rPr lang="en-US" smtClean="0"/>
              <a:pPr>
                <a:defRPr/>
              </a:pPr>
              <a:t>36</a:t>
            </a:fld>
            <a:endParaRPr lang="en-US" sz="1400"/>
          </a:p>
        </p:txBody>
      </p:sp>
      <p:pic>
        <p:nvPicPr>
          <p:cNvPr id="6" name="Picture 5" descr="proportion_disturbed_piechar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314" t="4444" r="5093" b="48889"/>
              <a:stretch>
                <a:fillRect/>
              </a:stretch>
            </p:blipFill>
          </mc:Choice>
          <mc:Fallback>
            <p:blipFill>
              <a:blip r:embed="rId3"/>
              <a:srcRect l="4314" t="4444" r="5093" b="48889"/>
              <a:stretch>
                <a:fillRect/>
              </a:stretch>
            </p:blipFill>
          </mc:Fallback>
        </mc:AlternateContent>
        <p:spPr>
          <a:xfrm>
            <a:off x="1371600" y="1701800"/>
            <a:ext cx="6019800" cy="40132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oup 6"/>
          <p:cNvGrpSpPr/>
          <p:nvPr/>
        </p:nvGrpSpPr>
        <p:grpSpPr>
          <a:xfrm>
            <a:off x="914400" y="2895600"/>
            <a:ext cx="1295400" cy="457200"/>
            <a:chOff x="3733800" y="2971800"/>
            <a:chExt cx="1295400" cy="457200"/>
          </a:xfrm>
        </p:grpSpPr>
        <p:sp>
          <p:nvSpPr>
            <p:cNvPr id="8" name="Oval 7"/>
            <p:cNvSpPr/>
            <p:nvPr/>
          </p:nvSpPr>
          <p:spPr bwMode="auto">
            <a:xfrm>
              <a:off x="3733800" y="2971800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How much?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9" name="Straight Arrow Connector 8"/>
            <p:cNvCxnSpPr>
              <a:stCxn id="8" idx="6"/>
            </p:cNvCxnSpPr>
            <p:nvPr/>
          </p:nvCxnSpPr>
          <p:spPr bwMode="auto">
            <a:xfrm>
              <a:off x="4800600" y="32004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25400" dir="3180000">
                <a:schemeClr val="tx2">
                  <a:lumMod val="85000"/>
                </a:schemeClr>
              </a:outerShdw>
            </a:effectLst>
          </p:spPr>
        </p:cxnSp>
      </p:grpSp>
      <p:grpSp>
        <p:nvGrpSpPr>
          <p:cNvPr id="7" name="Group 9"/>
          <p:cNvGrpSpPr/>
          <p:nvPr/>
        </p:nvGrpSpPr>
        <p:grpSpPr>
          <a:xfrm>
            <a:off x="2590800" y="3733800"/>
            <a:ext cx="1295400" cy="457200"/>
            <a:chOff x="3733800" y="2971800"/>
            <a:chExt cx="1295400" cy="457200"/>
          </a:xfrm>
        </p:grpSpPr>
        <p:sp>
          <p:nvSpPr>
            <p:cNvPr id="11" name="Oval 10"/>
            <p:cNvSpPr/>
            <p:nvPr/>
          </p:nvSpPr>
          <p:spPr bwMode="auto">
            <a:xfrm>
              <a:off x="3733800" y="2971800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rPr>
                <a:t>Who?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2" name="Straight Arrow Connector 11"/>
            <p:cNvCxnSpPr>
              <a:stCxn id="11" idx="6"/>
            </p:cNvCxnSpPr>
            <p:nvPr/>
          </p:nvCxnSpPr>
          <p:spPr bwMode="auto">
            <a:xfrm>
              <a:off x="4800600" y="32004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25400" dir="3180000">
                <a:schemeClr val="tx2">
                  <a:lumMod val="85000"/>
                </a:schemeClr>
              </a:outerShdw>
            </a:effectLst>
          </p:spPr>
        </p:cxnSp>
      </p:grpSp>
      <p:grpSp>
        <p:nvGrpSpPr>
          <p:cNvPr id="10" name="Group 14"/>
          <p:cNvGrpSpPr/>
          <p:nvPr/>
        </p:nvGrpSpPr>
        <p:grpSpPr>
          <a:xfrm>
            <a:off x="5410200" y="4419600"/>
            <a:ext cx="2987041" cy="838200"/>
            <a:chOff x="3158066" y="2847109"/>
            <a:chExt cx="1524001" cy="457200"/>
          </a:xfrm>
        </p:grpSpPr>
        <p:sp>
          <p:nvSpPr>
            <p:cNvPr id="16" name="Oval 15"/>
            <p:cNvSpPr/>
            <p:nvPr/>
          </p:nvSpPr>
          <p:spPr bwMode="auto">
            <a:xfrm>
              <a:off x="3615267" y="2847109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161616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Oregon: Greater proportion on federal lands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 bwMode="auto">
            <a:xfrm rot="10800000">
              <a:off x="3158066" y="3075709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25400" dir="3180000">
                <a:schemeClr val="tx2">
                  <a:lumMod val="85000"/>
                </a:schemeClr>
              </a:outerShdw>
            </a:effectLst>
          </p:spPr>
        </p:cxnSp>
      </p:grpSp>
      <p:grpSp>
        <p:nvGrpSpPr>
          <p:cNvPr id="13" name="Group 23"/>
          <p:cNvGrpSpPr/>
          <p:nvPr/>
        </p:nvGrpSpPr>
        <p:grpSpPr>
          <a:xfrm>
            <a:off x="1066800" y="4572000"/>
            <a:ext cx="2225040" cy="1981198"/>
            <a:chOff x="3615267" y="2306782"/>
            <a:chExt cx="1066800" cy="997527"/>
          </a:xfrm>
        </p:grpSpPr>
        <p:sp>
          <p:nvSpPr>
            <p:cNvPr id="25" name="Oval 24"/>
            <p:cNvSpPr/>
            <p:nvPr/>
          </p:nvSpPr>
          <p:spPr bwMode="auto">
            <a:xfrm>
              <a:off x="3615267" y="2847109"/>
              <a:ext cx="1066800" cy="457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161616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Washington: Greater proportion on state lands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rgbClr val="161616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 bwMode="auto">
            <a:xfrm rot="5400000" flipH="1" flipV="1">
              <a:off x="4060537" y="2394913"/>
              <a:ext cx="540327" cy="364066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25400" dist="63500" dir="3180000">
                <a:schemeClr val="tx2">
                  <a:lumMod val="85000"/>
                </a:schemeClr>
              </a:outerShdw>
            </a:effectLst>
          </p:spPr>
        </p:cxnSp>
      </p:grpSp>
      <p:grpSp>
        <p:nvGrpSpPr>
          <p:cNvPr id="14" name="Group 32"/>
          <p:cNvGrpSpPr/>
          <p:nvPr/>
        </p:nvGrpSpPr>
        <p:grpSpPr>
          <a:xfrm>
            <a:off x="381000" y="1600200"/>
            <a:ext cx="2057400" cy="1447800"/>
            <a:chOff x="381000" y="1600200"/>
            <a:chExt cx="2057400" cy="1447800"/>
          </a:xfrm>
        </p:grpSpPr>
        <p:grpSp>
          <p:nvGrpSpPr>
            <p:cNvPr id="15" name="Group 19"/>
            <p:cNvGrpSpPr/>
            <p:nvPr/>
          </p:nvGrpSpPr>
          <p:grpSpPr>
            <a:xfrm>
              <a:off x="1143000" y="1600200"/>
              <a:ext cx="1295400" cy="457200"/>
              <a:chOff x="3733800" y="2971800"/>
              <a:chExt cx="1295400" cy="457200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3733800" y="2971800"/>
                <a:ext cx="10668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161616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rPr>
                  <a:t>Where?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2" name="Straight Arrow Connector 21"/>
              <p:cNvCxnSpPr>
                <a:stCxn id="21" idx="6"/>
              </p:cNvCxnSpPr>
              <p:nvPr/>
            </p:nvCxnSpPr>
            <p:spPr bwMode="auto">
              <a:xfrm>
                <a:off x="4800600" y="3200400"/>
                <a:ext cx="228600" cy="1588"/>
              </a:xfrm>
              <a:prstGeom prst="straightConnector1">
                <a:avLst/>
              </a:prstGeom>
              <a:solidFill>
                <a:schemeClr val="accent1"/>
              </a:solidFill>
              <a:ln w="34925" cap="flat" cmpd="sng" algn="ctr">
                <a:solidFill>
                  <a:schemeClr val="accent4">
                    <a:lumMod val="1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25400" dist="25400" dir="3180000">
                  <a:schemeClr val="tx2">
                    <a:lumMod val="85000"/>
                  </a:schemeClr>
                </a:outerShdw>
              </a:effectLst>
            </p:spPr>
          </p:cxnSp>
        </p:grpSp>
        <p:grpSp>
          <p:nvGrpSpPr>
            <p:cNvPr id="18" name="Group 29"/>
            <p:cNvGrpSpPr/>
            <p:nvPr/>
          </p:nvGrpSpPr>
          <p:grpSpPr>
            <a:xfrm>
              <a:off x="381000" y="2590800"/>
              <a:ext cx="1295400" cy="457200"/>
              <a:chOff x="3733800" y="2971800"/>
              <a:chExt cx="1295400" cy="457200"/>
            </a:xfrm>
          </p:grpSpPr>
          <p:sp>
            <p:nvSpPr>
              <p:cNvPr id="31" name="Oval 30"/>
              <p:cNvSpPr/>
              <p:nvPr/>
            </p:nvSpPr>
            <p:spPr bwMode="auto">
              <a:xfrm>
                <a:off x="3733800" y="2971800"/>
                <a:ext cx="10668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161616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rPr>
                  <a:t>Where?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rgbClr val="161616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32" name="Straight Arrow Connector 31"/>
              <p:cNvCxnSpPr>
                <a:stCxn id="31" idx="6"/>
              </p:cNvCxnSpPr>
              <p:nvPr/>
            </p:nvCxnSpPr>
            <p:spPr bwMode="auto">
              <a:xfrm>
                <a:off x="4800600" y="3200400"/>
                <a:ext cx="228600" cy="1588"/>
              </a:xfrm>
              <a:prstGeom prst="straightConnector1">
                <a:avLst/>
              </a:prstGeom>
              <a:solidFill>
                <a:schemeClr val="accent1"/>
              </a:solidFill>
              <a:ln w="34925" cap="flat" cmpd="sng" algn="ctr">
                <a:solidFill>
                  <a:schemeClr val="accent4">
                    <a:lumMod val="1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25400" dist="25400" dir="3180000">
                  <a:schemeClr val="tx2">
                    <a:lumMod val="85000"/>
                  </a:schemeClr>
                </a:outerShdw>
              </a:effec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change information:  Magnitude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ChEAS II June 2012</a:t>
            </a:r>
            <a:endParaRPr lang="en-US" sz="1400" i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E51AE-A175-714F-B439-6B259B1D76BE}" type="slidenum">
              <a:rPr lang="en-US" smtClean="0"/>
              <a:pPr>
                <a:defRPr/>
              </a:pPr>
              <a:t>37</a:t>
            </a:fld>
            <a:endParaRPr lang="en-US" sz="1400"/>
          </a:p>
        </p:txBody>
      </p:sp>
      <p:pic>
        <p:nvPicPr>
          <p:cNvPr id="10" name="Picture 9" descr="nwfp_figure1_v1.tif"/>
          <p:cNvPicPr>
            <a:picLocks noChangeAspect="1"/>
          </p:cNvPicPr>
          <p:nvPr/>
        </p:nvPicPr>
        <p:blipFill>
          <a:blip r:embed="rId2"/>
          <a:srcRect r="74825" b="22052"/>
          <a:stretch>
            <a:fillRect/>
          </a:stretch>
        </p:blipFill>
        <p:spPr>
          <a:xfrm>
            <a:off x="228600" y="990600"/>
            <a:ext cx="1274618" cy="3048000"/>
          </a:xfrm>
          <a:prstGeom prst="rect">
            <a:avLst/>
          </a:prstGeom>
        </p:spPr>
      </p:pic>
      <p:pic>
        <p:nvPicPr>
          <p:cNvPr id="9" name="Content Placeholder 8" descr="disturbance_magnitude_example.png"/>
          <p:cNvPicPr>
            <a:picLocks noGrp="1" noChangeAspect="1"/>
          </p:cNvPicPr>
          <p:nvPr>
            <p:ph idx="1"/>
          </p:nvPr>
        </p:nvPicPr>
        <p:blipFill>
          <a:blip r:embed="rId3"/>
          <a:srcRect l="12557" t="4545" r="6706" b="6061"/>
          <a:stretch>
            <a:fillRect/>
          </a:stretch>
        </p:blipFill>
        <p:spPr>
          <a:xfrm>
            <a:off x="1143000" y="1676400"/>
            <a:ext cx="5257800" cy="4495800"/>
          </a:xfrm>
        </p:spPr>
      </p:pic>
      <p:sp>
        <p:nvSpPr>
          <p:cNvPr id="11" name="Rounded Rectangle 10"/>
          <p:cNvSpPr/>
          <p:nvPr/>
        </p:nvSpPr>
        <p:spPr bwMode="auto">
          <a:xfrm>
            <a:off x="1447800" y="838200"/>
            <a:ext cx="4572000" cy="8413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 smtClean="0"/>
              <a:t>Distribution of </a:t>
            </a:r>
            <a:r>
              <a:rPr lang="en-US" sz="1800" dirty="0" err="1" smtClean="0"/>
              <a:t>pixelwise</a:t>
            </a:r>
            <a:r>
              <a:rPr lang="en-US" sz="1800" dirty="0" smtClean="0"/>
              <a:t> disturbance magnitudes by ownership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324600" y="2209800"/>
            <a:ext cx="2438400" cy="1905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 smtClean="0"/>
              <a:t>Disturbance magnitude dropped on federal forests under Northwest Forest Plan (1994)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5410200" y="3352800"/>
            <a:ext cx="914400" cy="228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rot="10800000" flipV="1">
            <a:off x="5334000" y="3505200"/>
            <a:ext cx="990600" cy="762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19400" y="2971800"/>
            <a:ext cx="1600200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7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50800" dist="38100" dir="2700000">
                    <a:schemeClr val="tx2">
                      <a:alpha val="43000"/>
                    </a:schemeClr>
                  </a:outerShdw>
                </a:effectLst>
              </a:rPr>
              <a:t>NWFP</a:t>
            </a:r>
            <a:endParaRPr lang="en-US" sz="1600" dirty="0">
              <a:solidFill>
                <a:srgbClr val="FF0000"/>
              </a:solidFill>
              <a:effectLst>
                <a:outerShdw blurRad="50800" dist="38100" dir="2700000">
                  <a:schemeClr val="tx2">
                    <a:alpha val="43000"/>
                  </a:schemeClr>
                </a:outerShdw>
              </a:effectLst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3276600" y="3276600"/>
            <a:ext cx="2286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rot="5400000" flipH="1" flipV="1">
            <a:off x="2896394" y="3429000"/>
            <a:ext cx="761206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 sz="1400" i="0">
              <a:latin typeface="Arial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8573A-3729-FF45-9B91-FE4CA638D5D7}" type="slidenum">
              <a:rPr lang="en-US"/>
              <a:pPr/>
              <a:t>38</a:t>
            </a:fld>
            <a:endParaRPr lang="en-US" sz="1400"/>
          </a:p>
        </p:txBody>
      </p:sp>
      <p:pic>
        <p:nvPicPr>
          <p:cNvPr id="67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"/>
            <a:ext cx="3962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52400"/>
            <a:ext cx="48768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79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937000"/>
            <a:ext cx="31242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797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3937000"/>
            <a:ext cx="311467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3798" name="TextBox 5"/>
          <p:cNvSpPr txBox="1">
            <a:spLocks noChangeArrowheads="1"/>
          </p:cNvSpPr>
          <p:nvPr/>
        </p:nvSpPr>
        <p:spPr bwMode="auto">
          <a:xfrm>
            <a:off x="263525" y="4191000"/>
            <a:ext cx="202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5613" eaLnBrk="1" hangingPunct="1"/>
            <a:r>
              <a:rPr lang="en-US" sz="1800">
                <a:latin typeface="Calibri" charset="0"/>
              </a:rPr>
              <a:t>TimeSync example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1485900" y="2933700"/>
            <a:ext cx="27432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962400" y="1447800"/>
            <a:ext cx="3657600" cy="3200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810000" y="3048000"/>
            <a:ext cx="30480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477000" y="2819400"/>
            <a:ext cx="32766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924050" y="1939925"/>
            <a:ext cx="242888" cy="254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5613" eaLnBrk="1" hangingPunct="1">
              <a:defRPr/>
            </a:pPr>
            <a:endParaRPr lang="en-US" sz="1800"/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128588" y="4629150"/>
            <a:ext cx="2919412" cy="2000250"/>
            <a:chOff x="1447800" y="1905000"/>
            <a:chExt cx="6248399" cy="4278312"/>
          </a:xfrm>
        </p:grpSpPr>
        <p:pic>
          <p:nvPicPr>
            <p:cNvPr id="673805" name="Picture 4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7800" y="1905000"/>
              <a:ext cx="6248399" cy="427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3806" name="Picture 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82975" y="3517900"/>
              <a:ext cx="666750" cy="99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3808" name="AutoShape 16"/>
          <p:cNvSpPr>
            <a:spLocks noChangeArrowheads="1"/>
          </p:cNvSpPr>
          <p:nvPr/>
        </p:nvSpPr>
        <p:spPr bwMode="auto">
          <a:xfrm>
            <a:off x="228600" y="457200"/>
            <a:ext cx="35814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Image chips for all years</a:t>
            </a:r>
          </a:p>
        </p:txBody>
      </p:sp>
      <p:sp>
        <p:nvSpPr>
          <p:cNvPr id="673809" name="AutoShape 17"/>
          <p:cNvSpPr>
            <a:spLocks noChangeArrowheads="1"/>
          </p:cNvSpPr>
          <p:nvPr/>
        </p:nvSpPr>
        <p:spPr bwMode="auto">
          <a:xfrm>
            <a:off x="3886200" y="5867400"/>
            <a:ext cx="35814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GoogleEarth High res</a:t>
            </a:r>
          </a:p>
        </p:txBody>
      </p:sp>
      <p:sp>
        <p:nvSpPr>
          <p:cNvPr id="673810" name="AutoShape 18"/>
          <p:cNvSpPr>
            <a:spLocks noChangeArrowheads="1"/>
          </p:cNvSpPr>
          <p:nvPr/>
        </p:nvSpPr>
        <p:spPr bwMode="auto">
          <a:xfrm>
            <a:off x="4419600" y="152400"/>
            <a:ext cx="44958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Manual delineation of segments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 sz="1400" i="0">
              <a:latin typeface="Arial" pitchFamily="1" charset="0"/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4D63-6B48-C343-8E68-31C96CA9530B}" type="slidenum">
              <a:rPr lang="en-US"/>
              <a:pPr/>
              <a:t>39</a:t>
            </a:fld>
            <a:endParaRPr lang="en-US" sz="1400"/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8458200" y="6362700"/>
            <a:ext cx="6096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4B4288C-A794-554D-B7C1-89FEAE03E9E1}" type="slidenum">
              <a:rPr lang="en-US" sz="2000">
                <a:latin typeface="Century Gothic" pitchFamily="1" charset="0"/>
                <a:ea typeface="Osaka" pitchFamily="1" charset="-128"/>
                <a:cs typeface="Osaka" pitchFamily="1" charset="-128"/>
              </a:rPr>
              <a:pPr algn="ctr"/>
              <a:t>39</a:t>
            </a:fld>
            <a:endParaRPr lang="en-US" sz="1400">
              <a:latin typeface="Century Gothic" pitchFamily="1" charset="0"/>
              <a:ea typeface="Osaka" pitchFamily="1" charset="-128"/>
              <a:cs typeface="Osaka" pitchFamily="1" charset="-128"/>
            </a:endParaRPr>
          </a:p>
        </p:txBody>
      </p:sp>
      <p:pic>
        <p:nvPicPr>
          <p:cNvPr id="351235" name="Picture 71"/>
          <p:cNvPicPr>
            <a:picLocks noChangeAspect="1" noChangeArrowheads="1"/>
          </p:cNvPicPr>
          <p:nvPr/>
        </p:nvPicPr>
        <p:blipFill>
          <a:blip r:embed="rId3"/>
          <a:srcRect l="2188" t="15331" r="1736" b="1846"/>
          <a:stretch>
            <a:fillRect/>
          </a:stretch>
        </p:blipFill>
        <p:spPr bwMode="auto">
          <a:xfrm>
            <a:off x="5181600" y="685800"/>
            <a:ext cx="1905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6" name="Picture 72"/>
          <p:cNvPicPr>
            <a:picLocks noChangeAspect="1" noChangeArrowheads="1"/>
          </p:cNvPicPr>
          <p:nvPr/>
        </p:nvPicPr>
        <p:blipFill>
          <a:blip r:embed="rId4"/>
          <a:srcRect l="2113" t="14404" r="1811" b="2124"/>
          <a:stretch>
            <a:fillRect/>
          </a:stretch>
        </p:blipFill>
        <p:spPr bwMode="auto">
          <a:xfrm>
            <a:off x="5181600" y="2411413"/>
            <a:ext cx="19050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73"/>
          <p:cNvPicPr>
            <a:picLocks noChangeAspect="1" noChangeArrowheads="1"/>
          </p:cNvPicPr>
          <p:nvPr/>
        </p:nvPicPr>
        <p:blipFill>
          <a:blip r:embed="rId5"/>
          <a:srcRect l="1132" t="13850" r="1358" b="2124"/>
          <a:stretch>
            <a:fillRect/>
          </a:stretch>
        </p:blipFill>
        <p:spPr bwMode="auto">
          <a:xfrm>
            <a:off x="5165725" y="3783013"/>
            <a:ext cx="1905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8" name="Picture 74"/>
          <p:cNvPicPr>
            <a:picLocks noChangeAspect="1" noChangeArrowheads="1"/>
          </p:cNvPicPr>
          <p:nvPr/>
        </p:nvPicPr>
        <p:blipFill>
          <a:blip r:embed="rId6"/>
          <a:srcRect l="1660" t="14497" r="1950" b="1939"/>
          <a:stretch>
            <a:fillRect/>
          </a:stretch>
        </p:blipFill>
        <p:spPr bwMode="auto">
          <a:xfrm>
            <a:off x="5157788" y="5175250"/>
            <a:ext cx="1944687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11" name="AutoShape 19"/>
          <p:cNvSpPr>
            <a:spLocks/>
          </p:cNvSpPr>
          <p:nvPr/>
        </p:nvSpPr>
        <p:spPr bwMode="auto">
          <a:xfrm rot="-5400000">
            <a:off x="4673600" y="1090613"/>
            <a:ext cx="774700" cy="368300"/>
          </a:xfrm>
          <a:prstGeom prst="roundRect">
            <a:avLst>
              <a:gd name="adj" fmla="val 50000"/>
            </a:avLst>
          </a:prstGeom>
          <a:solidFill>
            <a:srgbClr val="004080"/>
          </a:solidFill>
          <a:ln w="25400">
            <a:noFill/>
            <a:round/>
            <a:headEnd/>
            <a:tailEnd/>
          </a:ln>
          <a:effectLst>
            <a:outerShdw blurRad="25400" dist="25399" dir="2700000" algn="ctr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pitchFamily="1" charset="0"/>
                <a:ea typeface="Hoefler Text" pitchFamily="1" charset="0"/>
                <a:cs typeface="Hoefler Text" pitchFamily="1" charset="0"/>
                <a:sym typeface="Hoefler Text" pitchFamily="1" charset="0"/>
              </a:rPr>
              <a:t>NBR</a:t>
            </a:r>
          </a:p>
        </p:txBody>
      </p:sp>
      <p:sp>
        <p:nvSpPr>
          <p:cNvPr id="341039" name="AutoShape 47"/>
          <p:cNvSpPr>
            <a:spLocks/>
          </p:cNvSpPr>
          <p:nvPr/>
        </p:nvSpPr>
        <p:spPr bwMode="auto">
          <a:xfrm rot="-5400000">
            <a:off x="4521200" y="2919413"/>
            <a:ext cx="1079500" cy="368300"/>
          </a:xfrm>
          <a:prstGeom prst="roundRect">
            <a:avLst>
              <a:gd name="adj" fmla="val 50000"/>
            </a:avLst>
          </a:prstGeom>
          <a:solidFill>
            <a:srgbClr val="004080"/>
          </a:solidFill>
          <a:ln w="25400">
            <a:noFill/>
            <a:round/>
            <a:headEnd/>
            <a:tailEnd/>
          </a:ln>
          <a:effectLst>
            <a:outerShdw blurRad="25400" dist="25399" dir="2700000" algn="ctr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pitchFamily="1" charset="0"/>
                <a:ea typeface="Hoefler Text" pitchFamily="1" charset="0"/>
                <a:cs typeface="Hoefler Text" pitchFamily="1" charset="0"/>
                <a:sym typeface="Hoefler Text" pitchFamily="1" charset="0"/>
              </a:rPr>
              <a:t>Brightness</a:t>
            </a:r>
          </a:p>
        </p:txBody>
      </p:sp>
      <p:sp>
        <p:nvSpPr>
          <p:cNvPr id="341040" name="AutoShape 48"/>
          <p:cNvSpPr>
            <a:spLocks/>
          </p:cNvSpPr>
          <p:nvPr/>
        </p:nvSpPr>
        <p:spPr bwMode="auto">
          <a:xfrm rot="-5400000">
            <a:off x="4533900" y="4291013"/>
            <a:ext cx="1054100" cy="368300"/>
          </a:xfrm>
          <a:prstGeom prst="roundRect">
            <a:avLst>
              <a:gd name="adj" fmla="val 50000"/>
            </a:avLst>
          </a:prstGeom>
          <a:solidFill>
            <a:srgbClr val="004080"/>
          </a:solidFill>
          <a:ln w="25400">
            <a:noFill/>
            <a:round/>
            <a:headEnd/>
            <a:tailEnd/>
          </a:ln>
          <a:effectLst>
            <a:outerShdw blurRad="25400" dist="25399" dir="2700000" algn="ctr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pitchFamily="1" charset="0"/>
                <a:ea typeface="Hoefler Text" pitchFamily="1" charset="0"/>
                <a:cs typeface="Hoefler Text" pitchFamily="1" charset="0"/>
                <a:sym typeface="Hoefler Text" pitchFamily="1" charset="0"/>
              </a:rPr>
              <a:t>Greenness</a:t>
            </a:r>
          </a:p>
        </p:txBody>
      </p:sp>
      <p:sp>
        <p:nvSpPr>
          <p:cNvPr id="341041" name="AutoShape 49"/>
          <p:cNvSpPr>
            <a:spLocks/>
          </p:cNvSpPr>
          <p:nvPr/>
        </p:nvSpPr>
        <p:spPr bwMode="auto">
          <a:xfrm rot="-5400000">
            <a:off x="4673600" y="5586413"/>
            <a:ext cx="774700" cy="368300"/>
          </a:xfrm>
          <a:prstGeom prst="roundRect">
            <a:avLst>
              <a:gd name="adj" fmla="val 50000"/>
            </a:avLst>
          </a:prstGeom>
          <a:solidFill>
            <a:srgbClr val="004080"/>
          </a:solidFill>
          <a:ln w="25400">
            <a:noFill/>
            <a:round/>
            <a:headEnd/>
            <a:tailEnd/>
          </a:ln>
          <a:effectLst>
            <a:outerShdw blurRad="25400" dist="25399" dir="2700000" algn="ctr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 pitchFamily="1" charset="0"/>
                <a:ea typeface="Hoefler Text" pitchFamily="1" charset="0"/>
                <a:cs typeface="Hoefler Text" pitchFamily="1" charset="0"/>
                <a:sym typeface="Hoefler Text" pitchFamily="1" charset="0"/>
              </a:rPr>
              <a:t>Wetness</a:t>
            </a:r>
          </a:p>
        </p:txBody>
      </p:sp>
      <p:sp>
        <p:nvSpPr>
          <p:cNvPr id="351243" name="Rectangle 50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LandTrendr: Temporal fitting</a:t>
            </a:r>
          </a:p>
        </p:txBody>
      </p:sp>
      <p:sp>
        <p:nvSpPr>
          <p:cNvPr id="351244" name="Rectangle 51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219200"/>
            <a:ext cx="4038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Use segmentation of one band to identify “vertices” in time series</a:t>
            </a:r>
          </a:p>
          <a:p>
            <a:r>
              <a:rPr lang="en-US"/>
              <a:t>Smooth between vertices in other bands</a:t>
            </a:r>
          </a:p>
          <a:p>
            <a:r>
              <a:rPr lang="en-US"/>
              <a:t>Result: “Pseudo-images” with year-to-year noise removed, but actual change retained</a:t>
            </a:r>
          </a:p>
        </p:txBody>
      </p:sp>
      <p:sp>
        <p:nvSpPr>
          <p:cNvPr id="351255" name="Line 23"/>
          <p:cNvSpPr>
            <a:spLocks noChangeShapeType="1"/>
          </p:cNvSpPr>
          <p:nvPr/>
        </p:nvSpPr>
        <p:spPr bwMode="auto">
          <a:xfrm>
            <a:off x="5988050" y="963613"/>
            <a:ext cx="0" cy="25908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6" name="Line 24"/>
          <p:cNvSpPr>
            <a:spLocks noChangeShapeType="1"/>
          </p:cNvSpPr>
          <p:nvPr/>
        </p:nvSpPr>
        <p:spPr bwMode="auto">
          <a:xfrm>
            <a:off x="6065838" y="1785938"/>
            <a:ext cx="0" cy="7429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7" name="Line 25"/>
          <p:cNvSpPr>
            <a:spLocks noChangeShapeType="1"/>
          </p:cNvSpPr>
          <p:nvPr/>
        </p:nvSpPr>
        <p:spPr bwMode="auto">
          <a:xfrm>
            <a:off x="6156325" y="1878013"/>
            <a:ext cx="0" cy="74295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8" name="Line 26"/>
          <p:cNvSpPr>
            <a:spLocks noChangeShapeType="1"/>
          </p:cNvSpPr>
          <p:nvPr/>
        </p:nvSpPr>
        <p:spPr bwMode="auto">
          <a:xfrm>
            <a:off x="6226175" y="1538288"/>
            <a:ext cx="6350" cy="11779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59" name="Line 27"/>
          <p:cNvSpPr>
            <a:spLocks noChangeShapeType="1"/>
          </p:cNvSpPr>
          <p:nvPr/>
        </p:nvSpPr>
        <p:spPr bwMode="auto">
          <a:xfrm>
            <a:off x="6519863" y="1171575"/>
            <a:ext cx="1587" cy="13335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Tradeoffs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689100" y="4076700"/>
            <a:ext cx="1320800" cy="27940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89100" y="4356100"/>
            <a:ext cx="1320800" cy="49530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1232694" y="3898106"/>
            <a:ext cx="914400" cy="1588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57250" y="2887702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Spectral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24150" y="3758168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Temporal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27300" y="4851400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4330700" y="2082800"/>
            <a:ext cx="4038600" cy="6223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 zero-sum game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87850" y="2887702"/>
            <a:ext cx="4032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 any given remotely-sensed system, there is a finite quantity of electromagnetic energy to be partitioned among spatial, temporal, and spectral (measurement sensitivity) domains.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1517650" y="3441700"/>
            <a:ext cx="5740400" cy="1485900"/>
          </a:xfrm>
          <a:prstGeom prst="roundRect">
            <a:avLst/>
          </a:prstGeom>
          <a:solidFill>
            <a:srgbClr val="1A421B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What role will remote sensing play?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 sz="1400" i="0">
              <a:latin typeface="Arial" pitchFamily="1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B9B2-1F52-424F-A229-44A685546482}" type="slidenum">
              <a:rPr lang="en-US"/>
              <a:pPr/>
              <a:t>40</a:t>
            </a:fld>
            <a:endParaRPr lang="en-US" sz="1400"/>
          </a:p>
        </p:txBody>
      </p:sp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Temporally-fit imagery</a:t>
            </a:r>
          </a:p>
        </p:txBody>
      </p:sp>
      <p:pic>
        <p:nvPicPr>
          <p:cNvPr id="591876" name="Picture 4" descr="bgw_4629_2007_sour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95400"/>
            <a:ext cx="3810000" cy="3810000"/>
          </a:xfrm>
          <a:prstGeom prst="rect">
            <a:avLst/>
          </a:prstGeom>
          <a:noFill/>
        </p:spPr>
      </p:pic>
      <p:pic>
        <p:nvPicPr>
          <p:cNvPr id="591877" name="Picture 5" descr="bgw_4629_2007_fit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95400"/>
            <a:ext cx="3810000" cy="3810000"/>
          </a:xfrm>
          <a:prstGeom prst="rect">
            <a:avLst/>
          </a:prstGeom>
          <a:noFill/>
        </p:spPr>
      </p:pic>
      <p:sp>
        <p:nvSpPr>
          <p:cNvPr id="591879" name="Text Box 7"/>
          <p:cNvSpPr txBox="1">
            <a:spLocks noChangeArrowheads="1"/>
          </p:cNvSpPr>
          <p:nvPr/>
        </p:nvSpPr>
        <p:spPr bwMode="auto">
          <a:xfrm>
            <a:off x="1524000" y="4953000"/>
            <a:ext cx="220980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2"/>
                </a:solidFill>
              </a:rPr>
              <a:t>“Standard mosaic” of images within one year </a:t>
            </a:r>
          </a:p>
        </p:txBody>
      </p:sp>
      <p:sp>
        <p:nvSpPr>
          <p:cNvPr id="591884" name="Text Box 12"/>
          <p:cNvSpPr txBox="1">
            <a:spLocks noChangeArrowheads="1"/>
          </p:cNvSpPr>
          <p:nvPr/>
        </p:nvSpPr>
        <p:spPr bwMode="auto">
          <a:xfrm>
            <a:off x="5562600" y="5029200"/>
            <a:ext cx="22098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2"/>
                </a:solidFill>
              </a:rPr>
              <a:t>After temporal fitting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9" grpId="0" animBg="1"/>
      <p:bldP spid="591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 sz="1400" i="0">
              <a:latin typeface="Arial" pitchFamily="1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CF84-2033-1E41-8E00-E9722B6B3396}" type="slidenum">
              <a:rPr lang="en-US"/>
              <a:pPr/>
              <a:t>41</a:t>
            </a:fld>
            <a:endParaRPr lang="en-US" sz="1400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Temporal fitting</a:t>
            </a:r>
          </a:p>
        </p:txBody>
      </p:sp>
      <p:pic>
        <p:nvPicPr>
          <p:cNvPr id="593924" name="Picture 4" descr="bgw_4629_2006_source_co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95400"/>
            <a:ext cx="3810000" cy="3810000"/>
          </a:xfrm>
          <a:prstGeom prst="rect">
            <a:avLst/>
          </a:prstGeom>
          <a:noFill/>
        </p:spPr>
      </p:pic>
      <p:pic>
        <p:nvPicPr>
          <p:cNvPr id="593925" name="Picture 5" descr="bgw_4629_2006_fitted_co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95400"/>
            <a:ext cx="3810000" cy="3810000"/>
          </a:xfrm>
          <a:prstGeom prst="rect">
            <a:avLst/>
          </a:prstGeom>
          <a:noFill/>
        </p:spPr>
      </p:pic>
      <p:sp>
        <p:nvSpPr>
          <p:cNvPr id="593926" name="Text Box 6"/>
          <p:cNvSpPr txBox="1">
            <a:spLocks noChangeArrowheads="1"/>
          </p:cNvSpPr>
          <p:nvPr/>
        </p:nvSpPr>
        <p:spPr bwMode="auto">
          <a:xfrm>
            <a:off x="1524000" y="4953000"/>
            <a:ext cx="220980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2"/>
                </a:solidFill>
              </a:rPr>
              <a:t>Insufficient cloud screening</a:t>
            </a:r>
          </a:p>
        </p:txBody>
      </p:sp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220980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2"/>
                </a:solidFill>
              </a:rPr>
              <a:t>After temporal fitting</a:t>
            </a:r>
          </a:p>
        </p:txBody>
      </p:sp>
      <p:sp>
        <p:nvSpPr>
          <p:cNvPr id="593928" name="Line 8"/>
          <p:cNvSpPr>
            <a:spLocks noChangeShapeType="1"/>
          </p:cNvSpPr>
          <p:nvPr/>
        </p:nvSpPr>
        <p:spPr bwMode="auto">
          <a:xfrm flipV="1">
            <a:off x="3657600" y="2565400"/>
            <a:ext cx="3581400" cy="24638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29" name="Line 9"/>
          <p:cNvSpPr>
            <a:spLocks noChangeShapeType="1"/>
          </p:cNvSpPr>
          <p:nvPr/>
        </p:nvSpPr>
        <p:spPr bwMode="auto">
          <a:xfrm flipH="1" flipV="1">
            <a:off x="3276600" y="2514600"/>
            <a:ext cx="0" cy="2362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1371600" y="5791200"/>
            <a:ext cx="6324600" cy="396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chemeClr val="tx2"/>
                </a:solidFill>
              </a:rPr>
              <a:t>Cloud screening (especially cirrus clouds) is critical!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6" grpId="0" animBg="1"/>
      <p:bldP spid="593927" grpId="0" animBg="1"/>
      <p:bldP spid="5939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Changes in how we capture change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University March 5, 2012</a:t>
            </a:r>
            <a:endParaRPr sz="1400" i="0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215F4-89C0-2342-9CED-69092262B5D1}" type="slidenum">
              <a:rPr lang="en-US"/>
              <a:pPr>
                <a:defRPr/>
              </a:pPr>
              <a:t>42</a:t>
            </a:fld>
            <a:endParaRPr lang="en-US" sz="1400"/>
          </a:p>
        </p:txBody>
      </p:sp>
      <p:sp>
        <p:nvSpPr>
          <p:cNvPr id="6" name="Rounded Rectangle 5"/>
          <p:cNvSpPr/>
          <p:nvPr/>
        </p:nvSpPr>
        <p:spPr bwMode="auto">
          <a:xfrm>
            <a:off x="2362200" y="990600"/>
            <a:ext cx="1447800" cy="8382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/>
              <a:t>Past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800600" y="990600"/>
            <a:ext cx="1295400" cy="8382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/>
              <a:t>Now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858000" y="990600"/>
            <a:ext cx="1447800" cy="8382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/>
              <a:t>Future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52400" y="1981200"/>
            <a:ext cx="1524000" cy="5334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/>
              <a:t>Data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01" name="Right Triangle 17"/>
          <p:cNvSpPr>
            <a:spLocks noChangeArrowheads="1"/>
          </p:cNvSpPr>
          <p:nvPr/>
        </p:nvSpPr>
        <p:spPr bwMode="auto">
          <a:xfrm flipH="1">
            <a:off x="3733800" y="2133600"/>
            <a:ext cx="3505200" cy="3810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ounded Rectangle 17"/>
          <p:cNvSpPr/>
          <p:nvPr/>
        </p:nvSpPr>
        <p:spPr bwMode="auto">
          <a:xfrm>
            <a:off x="152400" y="2717800"/>
            <a:ext cx="1524000" cy="5334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/>
              <a:t>Algorithms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03" name="TextBox 18"/>
          <p:cNvSpPr txBox="1">
            <a:spLocks noChangeArrowheads="1"/>
          </p:cNvSpPr>
          <p:nvPr/>
        </p:nvSpPr>
        <p:spPr bwMode="auto">
          <a:xfrm>
            <a:off x="2362200" y="2133600"/>
            <a:ext cx="144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Sparse</a:t>
            </a:r>
          </a:p>
        </p:txBody>
      </p:sp>
      <p:sp>
        <p:nvSpPr>
          <p:cNvPr id="59404" name="TextBox 19"/>
          <p:cNvSpPr txBox="1">
            <a:spLocks noChangeArrowheads="1"/>
          </p:cNvSpPr>
          <p:nvPr/>
        </p:nvSpPr>
        <p:spPr bwMode="auto">
          <a:xfrm>
            <a:off x="7467600" y="2176463"/>
            <a:ext cx="1447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Rich</a:t>
            </a:r>
          </a:p>
        </p:txBody>
      </p:sp>
      <p:sp>
        <p:nvSpPr>
          <p:cNvPr id="59405" name="Right Triangle 17"/>
          <p:cNvSpPr>
            <a:spLocks noChangeArrowheads="1"/>
          </p:cNvSpPr>
          <p:nvPr/>
        </p:nvSpPr>
        <p:spPr bwMode="auto">
          <a:xfrm flipH="1">
            <a:off x="3733800" y="2844800"/>
            <a:ext cx="3505200" cy="3810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6" name="TextBox 21"/>
          <p:cNvSpPr txBox="1">
            <a:spLocks noChangeArrowheads="1"/>
          </p:cNvSpPr>
          <p:nvPr/>
        </p:nvSpPr>
        <p:spPr bwMode="auto">
          <a:xfrm>
            <a:off x="2362200" y="26924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Two-date</a:t>
            </a:r>
          </a:p>
          <a:p>
            <a:pPr algn="ctr"/>
            <a:r>
              <a:rPr lang="en-US" sz="1600"/>
              <a:t>Manual</a:t>
            </a:r>
          </a:p>
        </p:txBody>
      </p:sp>
      <p:sp>
        <p:nvSpPr>
          <p:cNvPr id="59407" name="TextBox 22"/>
          <p:cNvSpPr txBox="1">
            <a:spLocks noChangeArrowheads="1"/>
          </p:cNvSpPr>
          <p:nvPr/>
        </p:nvSpPr>
        <p:spPr bwMode="auto">
          <a:xfrm>
            <a:off x="7239000" y="2598738"/>
            <a:ext cx="1447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Multi-date, multi-sensor, automated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52400" y="4191000"/>
            <a:ext cx="1524000" cy="5334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/>
              <a:t>Validation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09" name="Right Triangle 17"/>
          <p:cNvSpPr>
            <a:spLocks noChangeArrowheads="1"/>
          </p:cNvSpPr>
          <p:nvPr/>
        </p:nvSpPr>
        <p:spPr bwMode="auto">
          <a:xfrm flipH="1">
            <a:off x="3733800" y="4267200"/>
            <a:ext cx="3505200" cy="3810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10" name="TextBox 25"/>
          <p:cNvSpPr txBox="1">
            <a:spLocks noChangeArrowheads="1"/>
          </p:cNvSpPr>
          <p:nvPr/>
        </p:nvSpPr>
        <p:spPr bwMode="auto">
          <a:xfrm>
            <a:off x="2438400" y="4233863"/>
            <a:ext cx="1447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Single source</a:t>
            </a:r>
          </a:p>
        </p:txBody>
      </p:sp>
      <p:sp>
        <p:nvSpPr>
          <p:cNvPr id="59411" name="TextBox 26"/>
          <p:cNvSpPr txBox="1">
            <a:spLocks noChangeArrowheads="1"/>
          </p:cNvSpPr>
          <p:nvPr/>
        </p:nvSpPr>
        <p:spPr bwMode="auto">
          <a:xfrm>
            <a:off x="7315200" y="41910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Multi-source, hierarchical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152400" y="3454400"/>
            <a:ext cx="1524000" cy="533400"/>
          </a:xfrm>
          <a:prstGeom prst="round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/>
              <a:t>Spatial /temporal</a:t>
            </a:r>
            <a:endParaRPr lang="en-US" sz="18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13" name="Right Triangle 17"/>
          <p:cNvSpPr>
            <a:spLocks noChangeArrowheads="1"/>
          </p:cNvSpPr>
          <p:nvPr/>
        </p:nvSpPr>
        <p:spPr bwMode="auto">
          <a:xfrm flipH="1">
            <a:off x="3733800" y="3556000"/>
            <a:ext cx="3505200" cy="381000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14" name="TextBox 44"/>
          <p:cNvSpPr txBox="1">
            <a:spLocks noChangeArrowheads="1"/>
          </p:cNvSpPr>
          <p:nvPr/>
        </p:nvSpPr>
        <p:spPr bwMode="auto">
          <a:xfrm>
            <a:off x="2438400" y="34544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Small area</a:t>
            </a:r>
          </a:p>
          <a:p>
            <a:pPr algn="ctr"/>
            <a:r>
              <a:rPr lang="en-US" sz="1600"/>
              <a:t>Infrequent</a:t>
            </a:r>
          </a:p>
        </p:txBody>
      </p:sp>
      <p:sp>
        <p:nvSpPr>
          <p:cNvPr id="59415" name="TextBox 45"/>
          <p:cNvSpPr txBox="1">
            <a:spLocks noChangeArrowheads="1"/>
          </p:cNvSpPr>
          <p:nvPr/>
        </p:nvSpPr>
        <p:spPr bwMode="auto">
          <a:xfrm>
            <a:off x="7315200" y="34544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Large area</a:t>
            </a:r>
          </a:p>
          <a:p>
            <a:r>
              <a:rPr lang="en-US" sz="1600"/>
              <a:t>Frequent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057400" y="5029200"/>
            <a:ext cx="4724400" cy="1298575"/>
            <a:chOff x="2057400" y="5029200"/>
            <a:chExt cx="4724400" cy="1298448"/>
          </a:xfrm>
        </p:grpSpPr>
        <p:sp>
          <p:nvSpPr>
            <p:cNvPr id="59417" name="Right Triangle 17"/>
            <p:cNvSpPr>
              <a:spLocks noChangeArrowheads="1"/>
            </p:cNvSpPr>
            <p:nvPr/>
          </p:nvSpPr>
          <p:spPr bwMode="auto">
            <a:xfrm flipH="1">
              <a:off x="2057400" y="5334000"/>
              <a:ext cx="4724400" cy="60960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3733800" y="5029200"/>
              <a:ext cx="2438400" cy="129844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800" dirty="0"/>
                <a:t>Utility, f</a:t>
              </a:r>
              <a:r>
                <a:rPr lang="en-US" sz="1800" dirty="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lexibility, &amp; complexity continually increase</a:t>
              </a:r>
            </a:p>
          </p:txBody>
        </p:sp>
      </p:grpSp>
      <p:sp>
        <p:nvSpPr>
          <p:cNvPr id="28" name="Rounded Rectangle 27"/>
          <p:cNvSpPr/>
          <p:nvPr/>
        </p:nvSpPr>
        <p:spPr bwMode="auto">
          <a:xfrm>
            <a:off x="2590800" y="2743200"/>
            <a:ext cx="4495800" cy="1600200"/>
          </a:xfrm>
          <a:prstGeom prst="roundRect">
            <a:avLst/>
          </a:prstGeom>
          <a:solidFill>
            <a:srgbClr val="0B5B00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New Deal!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Process-based analysis of the </a:t>
            </a:r>
            <a:r>
              <a:rPr lang="en-US" dirty="0" err="1" smtClean="0"/>
              <a:t>Landsat</a:t>
            </a:r>
            <a:r>
              <a:rPr lang="en-US" dirty="0" smtClean="0"/>
              <a:t> archive</a:t>
            </a:r>
          </a:p>
        </p:txBody>
      </p:sp>
      <p:pic>
        <p:nvPicPr>
          <p:cNvPr id="25603" name="Content Placeholder 5" descr="NWFP_LT_fig1_v1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6140" r="-6140" b="16667"/>
          <a:stretch>
            <a:fillRect/>
          </a:stretch>
        </p:blipFill>
        <p:spPr>
          <a:xfrm>
            <a:off x="457200" y="1447800"/>
            <a:ext cx="3200400" cy="3521075"/>
          </a:xfrm>
        </p:spPr>
      </p:pic>
      <p:sp>
        <p:nvSpPr>
          <p:cNvPr id="25604" name="Content Placeholder 6"/>
          <p:cNvSpPr>
            <a:spLocks noGrp="1"/>
          </p:cNvSpPr>
          <p:nvPr>
            <p:ph sz="half" idx="2"/>
          </p:nvPr>
        </p:nvSpPr>
        <p:spPr>
          <a:xfrm>
            <a:off x="4191000" y="1447800"/>
            <a:ext cx="4495800" cy="4267200"/>
          </a:xfrm>
        </p:spPr>
        <p:txBody>
          <a:bodyPr/>
          <a:lstStyle/>
          <a:p>
            <a:pPr eaLnBrk="1" hangingPunct="1"/>
            <a:r>
              <a:rPr lang="en-US" smtClean="0"/>
              <a:t>LandTrendr* strategy</a:t>
            </a:r>
          </a:p>
          <a:p>
            <a:pPr lvl="1" eaLnBrk="1" hangingPunct="1"/>
            <a:r>
              <a:rPr lang="en-US" smtClean="0"/>
              <a:t>Look for TRENDS and EVENTS in the same algorithm</a:t>
            </a:r>
          </a:p>
          <a:p>
            <a:pPr eaLnBrk="1" hangingPunct="1"/>
            <a:r>
              <a:rPr lang="en-US" smtClean="0"/>
              <a:t>Segmentation</a:t>
            </a:r>
          </a:p>
          <a:p>
            <a:pPr lvl="1" eaLnBrk="1" hangingPunct="1"/>
            <a:r>
              <a:rPr lang="en-US" smtClean="0"/>
              <a:t>Simplify temporal trajectory into periods of consistent process:  SEGMENTS</a:t>
            </a:r>
          </a:p>
          <a:p>
            <a:pPr lvl="1" eaLnBrk="1" hangingPunct="1"/>
            <a:r>
              <a:rPr lang="en-US" smtClean="0"/>
              <a:t>Separated by VERTICES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22673-95E0-2945-8121-27E96CEC5087}" type="slidenum">
              <a:rPr lang="en-US"/>
              <a:pPr>
                <a:defRPr/>
              </a:pPr>
              <a:t>43</a:t>
            </a:fld>
            <a:endParaRPr lang="en-US" sz="1400"/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762000" y="5895975"/>
            <a:ext cx="769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* “Landsat based detection of trends in disturbance and recovery”; See Kennedy et al. 2010 RSE 2897-2910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University March 5, 2012</a:t>
            </a:r>
            <a:endParaRPr sz="1400" i="0">
              <a:latin typeface="Arial" charset="0"/>
            </a:endParaRP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057400" y="6172200"/>
            <a:ext cx="541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Landtrendr.forestry.oregonstate.edu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ChEAS II June 2012</a:t>
            </a:r>
            <a:endParaRPr lang="en-US" sz="1400" i="0">
              <a:latin typeface="Arial" charset="0"/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4A1E2-108C-6042-81EC-86876EB6A0BF}" type="slidenum">
              <a:rPr lang="en-US"/>
              <a:pPr>
                <a:defRPr/>
              </a:pPr>
              <a:t>44</a:t>
            </a:fld>
            <a:endParaRPr lang="en-US" sz="140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Segments to maps</a:t>
            </a:r>
            <a:endParaRPr lang="en-US" sz="6600" dirty="0" smtClean="0"/>
          </a:p>
        </p:txBody>
      </p:sp>
      <p:pic>
        <p:nvPicPr>
          <p:cNvPr id="30725" name="Picture 22" descr="parks_chapter_fig3.jpg"/>
          <p:cNvPicPr>
            <a:picLocks noChangeAspect="1"/>
          </p:cNvPicPr>
          <p:nvPr/>
        </p:nvPicPr>
        <p:blipFill>
          <a:blip r:embed="rId3"/>
          <a:srcRect l="3987" t="10001" r="2550" b="37778"/>
          <a:stretch>
            <a:fillRect/>
          </a:stretch>
        </p:blipFill>
        <p:spPr bwMode="auto">
          <a:xfrm>
            <a:off x="1231900" y="1257683"/>
            <a:ext cx="7007225" cy="506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3"/>
          <p:cNvSpPr/>
          <p:nvPr/>
        </p:nvSpPr>
        <p:spPr bwMode="auto">
          <a:xfrm>
            <a:off x="0" y="5943600"/>
            <a:ext cx="2895600" cy="914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rgbClr val="40404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Follow the “life history” of individual </a:t>
            </a:r>
            <a:r>
              <a:rPr lang="en-US" sz="2000" dirty="0" smtClean="0">
                <a:solidFill>
                  <a:srgbClr val="40404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pixels</a:t>
            </a:r>
            <a:endParaRPr lang="en-US" sz="2000" dirty="0">
              <a:solidFill>
                <a:srgbClr val="40404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0" y="3505200"/>
            <a:ext cx="2209800" cy="1219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996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 dirty="0"/>
              <a:t>“Life history” of two pixels.  The Y-axis is a measurement related to vegetation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roles in carbon cycle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155950" y="1371600"/>
            <a:ext cx="5448300" cy="6858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Remote sensing observations / maps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7100" y="2298700"/>
            <a:ext cx="3378200" cy="11303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State variables: LAI, biomass, land cover / use, etc.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500" y="4622800"/>
            <a:ext cx="1917700" cy="8763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Modeling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80100" y="2133600"/>
            <a:ext cx="3124200" cy="13462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Dynamic variables: disturbance, growth, land cover/use change, etc.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200" y="3606800"/>
            <a:ext cx="1981200" cy="8255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500" y="5638800"/>
            <a:ext cx="1917700" cy="8763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Basic research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3800" y="366463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Assess and map to aid planning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84900" y="366463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Evaluate policy / management outcomes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3800" y="48400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State variable or parameter initialization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84900" y="46622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Constrain model / Adjust dynamic parameters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3800" y="56261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hypotheses of geographic distribution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84900" y="5638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hypotheses of drivers or interaction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5791200" y="2095500"/>
            <a:ext cx="3352800" cy="44196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08" name="Rectangle 32"/>
          <p:cNvSpPr>
            <a:spLocks noChangeArrowheads="1"/>
          </p:cNvSpPr>
          <p:nvPr/>
        </p:nvSpPr>
        <p:spPr bwMode="auto">
          <a:xfrm>
            <a:off x="5562600" y="2971800"/>
            <a:ext cx="1524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1905000" y="1295400"/>
            <a:ext cx="5562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</a:rPr>
              <a:t>All spectral changes</a:t>
            </a:r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1905000" y="2209800"/>
            <a:ext cx="16764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Artifacts</a:t>
            </a:r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3657600" y="2971800"/>
            <a:ext cx="14478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>
                <a:solidFill>
                  <a:schemeClr val="accent4">
                    <a:lumMod val="10000"/>
                  </a:schemeClr>
                </a:solidFill>
              </a:rPr>
              <a:t>Non-target</a:t>
            </a:r>
          </a:p>
          <a:p>
            <a:pPr>
              <a:defRPr/>
            </a:pPr>
            <a:r>
              <a:rPr lang="en-US" sz="1400">
                <a:solidFill>
                  <a:schemeClr val="accent4">
                    <a:lumMod val="10000"/>
                  </a:schemeClr>
                </a:solidFill>
              </a:rPr>
              <a:t>change</a:t>
            </a:r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5105400" y="3733800"/>
            <a:ext cx="2362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>
                <a:solidFill>
                  <a:schemeClr val="accent4">
                    <a:lumMod val="10000"/>
                  </a:schemeClr>
                </a:solidFill>
              </a:rPr>
              <a:t>    Target change</a:t>
            </a:r>
          </a:p>
        </p:txBody>
      </p:sp>
      <p:sp>
        <p:nvSpPr>
          <p:cNvPr id="280585" name="AutoShape 9"/>
          <p:cNvSpPr>
            <a:spLocks noChangeArrowheads="1"/>
          </p:cNvSpPr>
          <p:nvPr/>
        </p:nvSpPr>
        <p:spPr bwMode="auto">
          <a:xfrm>
            <a:off x="2667000" y="1905000"/>
            <a:ext cx="304800" cy="304800"/>
          </a:xfrm>
          <a:prstGeom prst="downArrow">
            <a:avLst>
              <a:gd name="adj1" fmla="val 50000"/>
              <a:gd name="adj2" fmla="val 40625"/>
            </a:avLst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86" name="AutoShape 10"/>
          <p:cNvSpPr>
            <a:spLocks noChangeArrowheads="1"/>
          </p:cNvSpPr>
          <p:nvPr/>
        </p:nvSpPr>
        <p:spPr bwMode="auto">
          <a:xfrm>
            <a:off x="4648200" y="1905000"/>
            <a:ext cx="304800" cy="1066800"/>
          </a:xfrm>
          <a:prstGeom prst="downArrow">
            <a:avLst>
              <a:gd name="adj1" fmla="val 50000"/>
              <a:gd name="adj2" fmla="val 87500"/>
            </a:avLst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87" name="AutoShape 11"/>
          <p:cNvSpPr>
            <a:spLocks noChangeArrowheads="1"/>
          </p:cNvSpPr>
          <p:nvPr/>
        </p:nvSpPr>
        <p:spPr bwMode="auto">
          <a:xfrm>
            <a:off x="5943600" y="1905000"/>
            <a:ext cx="381000" cy="1828800"/>
          </a:xfrm>
          <a:prstGeom prst="downArrow">
            <a:avLst>
              <a:gd name="adj1" fmla="val 50000"/>
              <a:gd name="adj2" fmla="val 76511"/>
            </a:avLst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4153" name="AutoShape 12"/>
          <p:cNvSpPr>
            <a:spLocks/>
          </p:cNvSpPr>
          <p:nvPr/>
        </p:nvSpPr>
        <p:spPr bwMode="auto">
          <a:xfrm>
            <a:off x="1905000" y="2819400"/>
            <a:ext cx="1752600" cy="1295400"/>
          </a:xfrm>
          <a:prstGeom prst="roundRect">
            <a:avLst>
              <a:gd name="adj" fmla="val 8931"/>
            </a:avLst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1200" dirty="0">
                <a:ea typeface="ＭＳ Ｐゴシック" charset="-128"/>
                <a:cs typeface="ＭＳ Ｐゴシック" charset="-128"/>
              </a:rPr>
              <a:t>Sensor degradation, atmospheric contamination, geometric </a:t>
            </a:r>
            <a:r>
              <a:rPr lang="en-US" sz="1200" dirty="0" err="1">
                <a:ea typeface="ＭＳ Ｐゴシック" charset="-128"/>
                <a:cs typeface="ＭＳ Ｐゴシック" charset="-128"/>
              </a:rPr>
              <a:t>misregistration</a:t>
            </a:r>
            <a:r>
              <a:rPr lang="en-US" sz="1200" dirty="0">
                <a:ea typeface="ＭＳ Ｐゴシック" charset="-128"/>
                <a:cs typeface="ＭＳ Ｐゴシック" charset="-128"/>
              </a:rPr>
              <a:t>, sun angle variation</a:t>
            </a:r>
          </a:p>
        </p:txBody>
      </p:sp>
      <p:sp>
        <p:nvSpPr>
          <p:cNvPr id="134154" name="AutoShape 13"/>
          <p:cNvSpPr>
            <a:spLocks/>
          </p:cNvSpPr>
          <p:nvPr/>
        </p:nvSpPr>
        <p:spPr bwMode="auto">
          <a:xfrm>
            <a:off x="3657600" y="3505200"/>
            <a:ext cx="1371600" cy="1295400"/>
          </a:xfrm>
          <a:prstGeom prst="roundRect">
            <a:avLst>
              <a:gd name="adj" fmla="val 12181"/>
            </a:avLst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1200">
                <a:ea typeface="ＭＳ Ｐゴシック" charset="-128"/>
                <a:cs typeface="ＭＳ Ｐゴシック" charset="-128"/>
              </a:rPr>
              <a:t>Seasonality of vegetation (phenology), clouds, agricultural practices</a:t>
            </a:r>
          </a:p>
        </p:txBody>
      </p:sp>
      <p:sp>
        <p:nvSpPr>
          <p:cNvPr id="134155" name="AutoShape 14"/>
          <p:cNvSpPr>
            <a:spLocks/>
          </p:cNvSpPr>
          <p:nvPr/>
        </p:nvSpPr>
        <p:spPr bwMode="auto">
          <a:xfrm>
            <a:off x="5791200" y="4191000"/>
            <a:ext cx="1219200" cy="990600"/>
          </a:xfrm>
          <a:prstGeom prst="roundRect">
            <a:avLst>
              <a:gd name="adj" fmla="val 8889"/>
            </a:avLst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1200">
                <a:ea typeface="ＭＳ Ｐゴシック" charset="-128"/>
                <a:cs typeface="ＭＳ Ｐゴシック" charset="-128"/>
              </a:rPr>
              <a:t>Sustained change in land cover or condition</a:t>
            </a:r>
          </a:p>
        </p:txBody>
      </p:sp>
      <p:sp>
        <p:nvSpPr>
          <p:cNvPr id="280591" name="Rectangle 15"/>
          <p:cNvSpPr>
            <a:spLocks noChangeArrowheads="1"/>
          </p:cNvSpPr>
          <p:nvPr/>
        </p:nvSpPr>
        <p:spPr bwMode="auto">
          <a:xfrm>
            <a:off x="3657600" y="2209800"/>
            <a:ext cx="2286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92" name="Rectangle 16"/>
          <p:cNvSpPr>
            <a:spLocks noChangeArrowheads="1"/>
          </p:cNvSpPr>
          <p:nvPr/>
        </p:nvSpPr>
        <p:spPr bwMode="auto">
          <a:xfrm>
            <a:off x="3962400" y="2209800"/>
            <a:ext cx="1524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93" name="Rectangle 17"/>
          <p:cNvSpPr>
            <a:spLocks noChangeArrowheads="1"/>
          </p:cNvSpPr>
          <p:nvPr/>
        </p:nvSpPr>
        <p:spPr bwMode="auto">
          <a:xfrm>
            <a:off x="4267200" y="2209800"/>
            <a:ext cx="762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94" name="Rectangle 18"/>
          <p:cNvSpPr>
            <a:spLocks noChangeArrowheads="1"/>
          </p:cNvSpPr>
          <p:nvPr/>
        </p:nvSpPr>
        <p:spPr bwMode="auto">
          <a:xfrm>
            <a:off x="5181600" y="2971800"/>
            <a:ext cx="2286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95" name="Rectangle 19"/>
          <p:cNvSpPr>
            <a:spLocks noChangeArrowheads="1"/>
          </p:cNvSpPr>
          <p:nvPr/>
        </p:nvSpPr>
        <p:spPr bwMode="auto">
          <a:xfrm>
            <a:off x="5791200" y="2971800"/>
            <a:ext cx="76200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0597" name="Rectangle 21"/>
          <p:cNvSpPr>
            <a:spLocks noChangeArrowheads="1"/>
          </p:cNvSpPr>
          <p:nvPr/>
        </p:nvSpPr>
        <p:spPr bwMode="auto">
          <a:xfrm>
            <a:off x="5638800" y="5715000"/>
            <a:ext cx="1905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>
                <a:solidFill>
                  <a:schemeClr val="accent4">
                    <a:lumMod val="10000"/>
                  </a:schemeClr>
                </a:solidFill>
              </a:rPr>
              <a:t>Mapped as change</a:t>
            </a:r>
          </a:p>
        </p:txBody>
      </p:sp>
      <p:sp>
        <p:nvSpPr>
          <p:cNvPr id="280598" name="Rectangle 22"/>
          <p:cNvSpPr>
            <a:spLocks noChangeArrowheads="1"/>
          </p:cNvSpPr>
          <p:nvPr/>
        </p:nvSpPr>
        <p:spPr bwMode="auto">
          <a:xfrm>
            <a:off x="2057400" y="5715000"/>
            <a:ext cx="33528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>
                <a:solidFill>
                  <a:schemeClr val="accent4">
                    <a:lumMod val="10000"/>
                  </a:schemeClr>
                </a:solidFill>
              </a:rPr>
              <a:t>Mapped as no-change</a:t>
            </a:r>
          </a:p>
        </p:txBody>
      </p:sp>
      <p:sp>
        <p:nvSpPr>
          <p:cNvPr id="134163" name="Oval 23"/>
          <p:cNvSpPr>
            <a:spLocks noChangeArrowheads="1"/>
          </p:cNvSpPr>
          <p:nvPr/>
        </p:nvSpPr>
        <p:spPr bwMode="auto">
          <a:xfrm>
            <a:off x="5486400" y="2819400"/>
            <a:ext cx="533400" cy="838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64" name="AutoShape 24"/>
          <p:cNvSpPr>
            <a:spLocks noChangeArrowheads="1"/>
          </p:cNvSpPr>
          <p:nvPr/>
        </p:nvSpPr>
        <p:spPr bwMode="auto">
          <a:xfrm>
            <a:off x="6477000" y="2286000"/>
            <a:ext cx="1066800" cy="914400"/>
          </a:xfrm>
          <a:prstGeom prst="roundRect">
            <a:avLst>
              <a:gd name="adj" fmla="val 16667"/>
            </a:avLst>
          </a:prstGeom>
          <a:solidFill>
            <a:srgbClr val="FF0E1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False </a:t>
            </a:r>
          </a:p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positives</a:t>
            </a:r>
          </a:p>
        </p:txBody>
      </p:sp>
      <p:cxnSp>
        <p:nvCxnSpPr>
          <p:cNvPr id="134165" name="AutoShape 25"/>
          <p:cNvCxnSpPr>
            <a:cxnSpLocks noChangeShapeType="1"/>
            <a:stCxn id="134164" idx="1"/>
            <a:endCxn id="134163" idx="7"/>
          </p:cNvCxnSpPr>
          <p:nvPr/>
        </p:nvCxnSpPr>
        <p:spPr bwMode="auto">
          <a:xfrm flipH="1">
            <a:off x="5942013" y="2743200"/>
            <a:ext cx="534987" cy="187325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</p:cxnSp>
      <p:sp>
        <p:nvSpPr>
          <p:cNvPr id="134166" name="AutoShape 26"/>
          <p:cNvSpPr>
            <a:spLocks noChangeArrowheads="1"/>
          </p:cNvSpPr>
          <p:nvPr/>
        </p:nvSpPr>
        <p:spPr bwMode="auto">
          <a:xfrm>
            <a:off x="2971800" y="4572000"/>
            <a:ext cx="1066800" cy="914400"/>
          </a:xfrm>
          <a:prstGeom prst="roundRect">
            <a:avLst>
              <a:gd name="adj" fmla="val 16667"/>
            </a:avLst>
          </a:prstGeom>
          <a:solidFill>
            <a:srgbClr val="FF0E1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False </a:t>
            </a:r>
          </a:p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negatives</a:t>
            </a:r>
          </a:p>
        </p:txBody>
      </p:sp>
      <p:sp>
        <p:nvSpPr>
          <p:cNvPr id="134167" name="Oval 27"/>
          <p:cNvSpPr>
            <a:spLocks noChangeArrowheads="1"/>
          </p:cNvSpPr>
          <p:nvPr/>
        </p:nvSpPr>
        <p:spPr bwMode="auto">
          <a:xfrm>
            <a:off x="4953000" y="3657600"/>
            <a:ext cx="609600" cy="7620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4168" name="AutoShape 28"/>
          <p:cNvCxnSpPr>
            <a:cxnSpLocks noChangeShapeType="1"/>
            <a:stCxn id="134167" idx="3"/>
            <a:endCxn id="134166" idx="3"/>
          </p:cNvCxnSpPr>
          <p:nvPr/>
        </p:nvCxnSpPr>
        <p:spPr bwMode="auto">
          <a:xfrm flipH="1">
            <a:off x="4038600" y="4319588"/>
            <a:ext cx="1003300" cy="709612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257800" y="1219200"/>
            <a:ext cx="549275" cy="4953000"/>
            <a:chOff x="2198" y="624"/>
            <a:chExt cx="346" cy="3312"/>
          </a:xfrm>
          <a:effectLst>
            <a:outerShdw blurRad="50800" dist="50800" dir="2700000">
              <a:srgbClr val="000000">
                <a:alpha val="43000"/>
              </a:srgbClr>
            </a:outerShdw>
          </a:effectLst>
        </p:grpSpPr>
        <p:sp>
          <p:nvSpPr>
            <p:cNvPr id="134172" name="Line 30"/>
            <p:cNvSpPr>
              <a:spLocks noChangeShapeType="1"/>
            </p:cNvSpPr>
            <p:nvPr/>
          </p:nvSpPr>
          <p:spPr bwMode="auto">
            <a:xfrm>
              <a:off x="2384" y="624"/>
              <a:ext cx="0" cy="3312"/>
            </a:xfrm>
            <a:prstGeom prst="lin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173" name="Text Box 31"/>
            <p:cNvSpPr txBox="1">
              <a:spLocks noChangeArrowheads="1"/>
            </p:cNvSpPr>
            <p:nvPr/>
          </p:nvSpPr>
          <p:spPr bwMode="auto">
            <a:xfrm rot="-5400000">
              <a:off x="1910" y="2932"/>
              <a:ext cx="922" cy="346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rPr>
                <a:t>THRESHOLD </a:t>
              </a:r>
            </a:p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rPr>
                <a:t>OF CHANGE</a:t>
              </a:r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24989-E511-2649-B6AB-E82B9B48E88D}" type="slidenum">
              <a:rPr lang="en-US" smtClean="0"/>
              <a:pPr>
                <a:defRPr/>
              </a:pPr>
              <a:t>6</a:t>
            </a:fld>
            <a:endParaRPr lang="en-US" sz="140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ChEAS II June 2012</a:t>
            </a:r>
            <a:endParaRPr lang="en-US" sz="1400" i="0" dirty="0">
              <a:latin typeface="Arial" charset="0"/>
            </a:endParaRP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Separating real from false change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technical challenges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False positives</a:t>
            </a:r>
          </a:p>
          <a:p>
            <a:pPr lvl="1"/>
            <a:r>
              <a:rPr lang="en-US" dirty="0" smtClean="0"/>
              <a:t>Clouds and shadows</a:t>
            </a:r>
          </a:p>
          <a:p>
            <a:pPr lvl="1"/>
            <a:r>
              <a:rPr lang="en-US" dirty="0" smtClean="0"/>
              <a:t>Phenological variability</a:t>
            </a:r>
          </a:p>
          <a:p>
            <a:r>
              <a:rPr lang="en-US" dirty="0" smtClean="0"/>
              <a:t>False negatives</a:t>
            </a:r>
          </a:p>
          <a:p>
            <a:pPr lvl="1"/>
            <a:r>
              <a:rPr lang="en-US" dirty="0" smtClean="0"/>
              <a:t>Spectral variability</a:t>
            </a:r>
          </a:p>
          <a:p>
            <a:pPr lvl="1"/>
            <a:r>
              <a:rPr lang="en-US" dirty="0" smtClean="0"/>
              <a:t>Quick spectral recovery</a:t>
            </a:r>
          </a:p>
          <a:p>
            <a:pPr lvl="1"/>
            <a:r>
              <a:rPr lang="en-US" dirty="0" smtClean="0"/>
              <a:t>Multiple successive disturbances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 Carbon cycle science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“Influence of Disturbance and Seasonality on Regional Carbon Flux </a:t>
            </a:r>
            <a:r>
              <a:rPr lang="en-US" dirty="0" err="1" smtClean="0"/>
              <a:t>Upscaling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Key remote sensing contributions	</a:t>
            </a:r>
          </a:p>
          <a:p>
            <a:pPr lvl="1"/>
            <a:r>
              <a:rPr lang="en-US" dirty="0" smtClean="0"/>
              <a:t>Timing / magnitude of disturbance</a:t>
            </a:r>
          </a:p>
          <a:p>
            <a:pPr lvl="1"/>
            <a:r>
              <a:rPr lang="en-US" dirty="0" smtClean="0"/>
              <a:t>Distinction between anthropogenic and natural disturbance types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ChEAS II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University March 5, 2012</a:t>
            </a:r>
            <a:endParaRPr sz="1400" i="0">
              <a:latin typeface="Arial" charset="0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E050EA-2123-8F46-B44D-01B6B94B4D2B}" type="slidenum">
              <a:rPr lang="en-US"/>
              <a:pPr>
                <a:defRPr/>
              </a:pPr>
              <a:t>9</a:t>
            </a:fld>
            <a:endParaRPr lang="en-US" sz="1400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 process-based view of change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/>
              <a:t>Change occurs </a:t>
            </a:r>
            <a:r>
              <a:rPr lang="en-US" sz="2800" i="1" dirty="0"/>
              <a:t>all the time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Critical </a:t>
            </a:r>
            <a:r>
              <a:rPr lang="en-US" sz="2800" dirty="0"/>
              <a:t>events occur when direction changes</a:t>
            </a:r>
          </a:p>
          <a:p>
            <a:pPr eaLnBrk="1" hangingPunct="1"/>
            <a:endParaRPr lang="en-US" sz="2800" dirty="0"/>
          </a:p>
          <a:p>
            <a:pPr lvl="1" eaLnBrk="1" hangingPunct="1"/>
            <a:endParaRPr lang="en-US" sz="2400" dirty="0"/>
          </a:p>
        </p:txBody>
      </p:sp>
      <p:sp>
        <p:nvSpPr>
          <p:cNvPr id="23586" name="AutoShape 25"/>
          <p:cNvSpPr>
            <a:spLocks noChangeArrowheads="1"/>
          </p:cNvSpPr>
          <p:nvPr/>
        </p:nvSpPr>
        <p:spPr bwMode="auto">
          <a:xfrm>
            <a:off x="6121400" y="3505200"/>
            <a:ext cx="2743200" cy="23622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AutoShape 31"/>
          <p:cNvSpPr>
            <a:spLocks noChangeArrowheads="1"/>
          </p:cNvSpPr>
          <p:nvPr/>
        </p:nvSpPr>
        <p:spPr bwMode="auto">
          <a:xfrm>
            <a:off x="6248400" y="3276600"/>
            <a:ext cx="25146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Condition change</a:t>
            </a:r>
          </a:p>
        </p:txBody>
      </p:sp>
      <p:sp>
        <p:nvSpPr>
          <p:cNvPr id="23588" name="Line 17"/>
          <p:cNvSpPr>
            <a:spLocks noChangeShapeType="1"/>
          </p:cNvSpPr>
          <p:nvPr/>
        </p:nvSpPr>
        <p:spPr bwMode="auto">
          <a:xfrm>
            <a:off x="7404100" y="4495800"/>
            <a:ext cx="11303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Text Box 20"/>
          <p:cNvSpPr txBox="1">
            <a:spLocks noChangeArrowheads="1"/>
          </p:cNvSpPr>
          <p:nvPr/>
        </p:nvSpPr>
        <p:spPr bwMode="auto">
          <a:xfrm rot="930080">
            <a:off x="7048500" y="4090988"/>
            <a:ext cx="2185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Drought-stress, Insects</a:t>
            </a: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828800" y="6096000"/>
            <a:ext cx="5715000" cy="304800"/>
            <a:chOff x="1152" y="3936"/>
            <a:chExt cx="3600" cy="192"/>
          </a:xfrm>
        </p:grpSpPr>
        <p:sp>
          <p:nvSpPr>
            <p:cNvPr id="23584" name="AutoShape 21"/>
            <p:cNvSpPr>
              <a:spLocks noChangeArrowheads="1"/>
            </p:cNvSpPr>
            <p:nvPr/>
          </p:nvSpPr>
          <p:spPr bwMode="auto">
            <a:xfrm>
              <a:off x="1152" y="3984"/>
              <a:ext cx="3600" cy="96"/>
            </a:xfrm>
            <a:prstGeom prst="rightArrow">
              <a:avLst>
                <a:gd name="adj1" fmla="val 50000"/>
                <a:gd name="adj2" fmla="val 370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5" name="AutoShape 22"/>
            <p:cNvSpPr>
              <a:spLocks noChangeArrowheads="1"/>
            </p:cNvSpPr>
            <p:nvPr/>
          </p:nvSpPr>
          <p:spPr bwMode="auto">
            <a:xfrm>
              <a:off x="2304" y="3936"/>
              <a:ext cx="1200" cy="19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/>
                <a:t>Time</a:t>
              </a:r>
              <a:endParaRPr lang="en-US"/>
            </a:p>
          </p:txBody>
        </p:sp>
      </p:grpSp>
      <p:sp>
        <p:nvSpPr>
          <p:cNvPr id="23577" name="AutoShape 23"/>
          <p:cNvSpPr>
            <a:spLocks noChangeArrowheads="1"/>
          </p:cNvSpPr>
          <p:nvPr/>
        </p:nvSpPr>
        <p:spPr bwMode="auto">
          <a:xfrm>
            <a:off x="304800" y="3505200"/>
            <a:ext cx="2819400" cy="2362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8" name="Line 4"/>
          <p:cNvSpPr>
            <a:spLocks noChangeShapeType="1"/>
          </p:cNvSpPr>
          <p:nvPr/>
        </p:nvSpPr>
        <p:spPr bwMode="auto">
          <a:xfrm flipV="1">
            <a:off x="381000" y="41910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Line 5"/>
          <p:cNvSpPr>
            <a:spLocks noChangeShapeType="1"/>
          </p:cNvSpPr>
          <p:nvPr/>
        </p:nvSpPr>
        <p:spPr bwMode="auto">
          <a:xfrm rot="163764">
            <a:off x="1735138" y="4191000"/>
            <a:ext cx="250825" cy="1063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0" name="Line 6"/>
          <p:cNvSpPr>
            <a:spLocks noChangeShapeType="1"/>
          </p:cNvSpPr>
          <p:nvPr/>
        </p:nvSpPr>
        <p:spPr bwMode="auto">
          <a:xfrm flipV="1">
            <a:off x="1981200" y="5257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1" name="Text Box 8"/>
          <p:cNvSpPr txBox="1">
            <a:spLocks noChangeArrowheads="1"/>
          </p:cNvSpPr>
          <p:nvPr/>
        </p:nvSpPr>
        <p:spPr bwMode="auto">
          <a:xfrm rot="21381266">
            <a:off x="-76200" y="3657600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Growth,</a:t>
            </a:r>
          </a:p>
          <a:p>
            <a:pPr algn="ctr"/>
            <a:r>
              <a:rPr lang="en-US" sz="1600"/>
              <a:t>Succession</a:t>
            </a:r>
          </a:p>
        </p:txBody>
      </p:sp>
      <p:sp>
        <p:nvSpPr>
          <p:cNvPr id="23582" name="Text Box 9"/>
          <p:cNvSpPr txBox="1">
            <a:spLocks noChangeArrowheads="1"/>
          </p:cNvSpPr>
          <p:nvPr/>
        </p:nvSpPr>
        <p:spPr bwMode="auto">
          <a:xfrm rot="4662699">
            <a:off x="1044575" y="4518025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Clearing</a:t>
            </a:r>
          </a:p>
        </p:txBody>
      </p:sp>
      <p:sp>
        <p:nvSpPr>
          <p:cNvPr id="23583" name="Text Box 10"/>
          <p:cNvSpPr txBox="1">
            <a:spLocks noChangeArrowheads="1"/>
          </p:cNvSpPr>
          <p:nvPr/>
        </p:nvSpPr>
        <p:spPr bwMode="auto">
          <a:xfrm>
            <a:off x="1600200" y="5257800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Urban</a:t>
            </a:r>
          </a:p>
          <a:p>
            <a:pPr algn="ctr"/>
            <a:r>
              <a:rPr lang="en-US" sz="1600"/>
              <a:t>“succession”</a:t>
            </a:r>
          </a:p>
        </p:txBody>
      </p:sp>
      <p:sp>
        <p:nvSpPr>
          <p:cNvPr id="23576" name="AutoShape 29"/>
          <p:cNvSpPr>
            <a:spLocks noChangeArrowheads="1"/>
          </p:cNvSpPr>
          <p:nvPr/>
        </p:nvSpPr>
        <p:spPr bwMode="auto">
          <a:xfrm>
            <a:off x="533400" y="3276600"/>
            <a:ext cx="25146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State Change</a:t>
            </a:r>
          </a:p>
        </p:txBody>
      </p:sp>
      <p:sp>
        <p:nvSpPr>
          <p:cNvPr id="23565" name="AutoShape 24"/>
          <p:cNvSpPr>
            <a:spLocks noChangeArrowheads="1"/>
          </p:cNvSpPr>
          <p:nvPr/>
        </p:nvSpPr>
        <p:spPr bwMode="auto">
          <a:xfrm>
            <a:off x="3200400" y="3505200"/>
            <a:ext cx="2819400" cy="2362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Line 11"/>
          <p:cNvSpPr>
            <a:spLocks noChangeShapeType="1"/>
          </p:cNvSpPr>
          <p:nvPr/>
        </p:nvSpPr>
        <p:spPr bwMode="auto">
          <a:xfrm flipV="1">
            <a:off x="3352800" y="4191000"/>
            <a:ext cx="1371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Line 12"/>
          <p:cNvSpPr>
            <a:spLocks noChangeShapeType="1"/>
          </p:cNvSpPr>
          <p:nvPr/>
        </p:nvSpPr>
        <p:spPr bwMode="auto">
          <a:xfrm rot="163764">
            <a:off x="4706938" y="4191000"/>
            <a:ext cx="250825" cy="1063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Line 13"/>
          <p:cNvSpPr>
            <a:spLocks noChangeShapeType="1"/>
          </p:cNvSpPr>
          <p:nvPr/>
        </p:nvSpPr>
        <p:spPr bwMode="auto">
          <a:xfrm flipV="1">
            <a:off x="4953000" y="45720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Text Box 14"/>
          <p:cNvSpPr txBox="1">
            <a:spLocks noChangeArrowheads="1"/>
          </p:cNvSpPr>
          <p:nvPr/>
        </p:nvSpPr>
        <p:spPr bwMode="auto">
          <a:xfrm rot="21381266">
            <a:off x="2895600" y="3657600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Growth</a:t>
            </a:r>
          </a:p>
          <a:p>
            <a:pPr algn="ctr"/>
            <a:r>
              <a:rPr lang="en-US" sz="1600"/>
              <a:t>Succession</a:t>
            </a:r>
          </a:p>
        </p:txBody>
      </p:sp>
      <p:sp>
        <p:nvSpPr>
          <p:cNvPr id="23570" name="Text Box 15"/>
          <p:cNvSpPr txBox="1">
            <a:spLocks noChangeArrowheads="1"/>
          </p:cNvSpPr>
          <p:nvPr/>
        </p:nvSpPr>
        <p:spPr bwMode="auto">
          <a:xfrm rot="4662699">
            <a:off x="3635375" y="4594225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Clearing</a:t>
            </a:r>
          </a:p>
        </p:txBody>
      </p:sp>
      <p:sp>
        <p:nvSpPr>
          <p:cNvPr id="23571" name="Text Box 16"/>
          <p:cNvSpPr txBox="1">
            <a:spLocks noChangeArrowheads="1"/>
          </p:cNvSpPr>
          <p:nvPr/>
        </p:nvSpPr>
        <p:spPr bwMode="auto">
          <a:xfrm rot="18424449">
            <a:off x="4624388" y="47767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Forest </a:t>
            </a:r>
          </a:p>
          <a:p>
            <a:pPr algn="ctr"/>
            <a:r>
              <a:rPr lang="en-US" sz="1600"/>
              <a:t>Succession</a:t>
            </a:r>
          </a:p>
        </p:txBody>
      </p:sp>
      <p:sp>
        <p:nvSpPr>
          <p:cNvPr id="23572" name="Line 18"/>
          <p:cNvSpPr>
            <a:spLocks noChangeShapeType="1"/>
          </p:cNvSpPr>
          <p:nvPr/>
        </p:nvSpPr>
        <p:spPr bwMode="auto">
          <a:xfrm flipV="1">
            <a:off x="5486400" y="4419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AutoShape 30"/>
          <p:cNvSpPr>
            <a:spLocks noChangeArrowheads="1"/>
          </p:cNvSpPr>
          <p:nvPr/>
        </p:nvSpPr>
        <p:spPr bwMode="auto">
          <a:xfrm>
            <a:off x="3352800" y="3276600"/>
            <a:ext cx="25146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Cyclical Change</a:t>
            </a:r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 flipV="1">
            <a:off x="6232525" y="4456113"/>
            <a:ext cx="1082675" cy="3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 rot="-150274">
            <a:off x="5775325" y="3849688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Growth,</a:t>
            </a:r>
          </a:p>
          <a:p>
            <a:pPr algn="ctr"/>
            <a:r>
              <a:rPr lang="en-US" sz="1600" dirty="0"/>
              <a:t>Succession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8473</TotalTime>
  <Words>1640</Words>
  <Application>Microsoft Macintosh PowerPoint</Application>
  <PresentationFormat>On-screen Show (4:3)</PresentationFormat>
  <Paragraphs>385</Paragraphs>
  <Slides>44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Remote sensing of land management, disturbance, and ecosystem properties</vt:lpstr>
      <vt:lpstr>General goals</vt:lpstr>
      <vt:lpstr>Remote Sensing:  Opportunities &amp; Challenges</vt:lpstr>
      <vt:lpstr>Tradeoffs</vt:lpstr>
      <vt:lpstr>Potential roles in carbon cycle studies</vt:lpstr>
      <vt:lpstr>Separating real from false change</vt:lpstr>
      <vt:lpstr>Key technical challenges  </vt:lpstr>
      <vt:lpstr>NASA Carbon cycle science project</vt:lpstr>
      <vt:lpstr>A process-based view of change</vt:lpstr>
      <vt:lpstr>Process-based analysis of the Landsat archive</vt:lpstr>
      <vt:lpstr>Timing, magnitude of disturbance: ChEAS</vt:lpstr>
      <vt:lpstr>Uncertainty in detection</vt:lpstr>
      <vt:lpstr>Longer-term processes:  Disease</vt:lpstr>
      <vt:lpstr>A richer view of change</vt:lpstr>
      <vt:lpstr>Bringing in “recovery”</vt:lpstr>
      <vt:lpstr>Sequence of change is informative</vt:lpstr>
      <vt:lpstr>Spectral and temporal context</vt:lpstr>
      <vt:lpstr>Expanding spectral scope</vt:lpstr>
      <vt:lpstr>Describing change more fully</vt:lpstr>
      <vt:lpstr>Attribution:  Natural vs. anthropogenic</vt:lpstr>
      <vt:lpstr>What is truth?</vt:lpstr>
      <vt:lpstr>Database offers richness</vt:lpstr>
      <vt:lpstr>Databases often need corroboration</vt:lpstr>
      <vt:lpstr>Database uses: Improve automatic detection algorithms</vt:lpstr>
      <vt:lpstr>Slide 25</vt:lpstr>
      <vt:lpstr>Feeding the machine</vt:lpstr>
      <vt:lpstr>Our framework for attribution</vt:lpstr>
      <vt:lpstr>Attribution voting</vt:lpstr>
      <vt:lpstr>Cycling back: General goals</vt:lpstr>
      <vt:lpstr>Challenges / gaps</vt:lpstr>
      <vt:lpstr>What can this group do?</vt:lpstr>
      <vt:lpstr>What can this group do?</vt:lpstr>
      <vt:lpstr>What can this group do?</vt:lpstr>
      <vt:lpstr>What can this group do?</vt:lpstr>
      <vt:lpstr>Analysis:  Disturbance over time</vt:lpstr>
      <vt:lpstr>Forest disturbance: How much and who</vt:lpstr>
      <vt:lpstr>Example change information:  Magnitude</vt:lpstr>
      <vt:lpstr>Slide 38</vt:lpstr>
      <vt:lpstr>LandTrendr: Temporal fitting</vt:lpstr>
      <vt:lpstr>Temporally-fit imagery</vt:lpstr>
      <vt:lpstr>Temporal fitting</vt:lpstr>
      <vt:lpstr>Changes in how we capture change</vt:lpstr>
      <vt:lpstr>Process-based analysis of the Landsat archive</vt:lpstr>
      <vt:lpstr>Segments to maps</vt:lpstr>
    </vt:vector>
  </TitlesOfParts>
  <Company>Oregon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Disturbance and growth in Capitol Reef NP and Dinosaur NM</dc:title>
  <dc:creator>Robert Kennedy</dc:creator>
  <cp:lastModifiedBy>Robert Kennedy</cp:lastModifiedBy>
  <cp:revision>226</cp:revision>
  <dcterms:created xsi:type="dcterms:W3CDTF">2012-06-27T02:52:24Z</dcterms:created>
  <dcterms:modified xsi:type="dcterms:W3CDTF">2012-06-27T14:04:38Z</dcterms:modified>
</cp:coreProperties>
</file>