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68" r:id="rId4"/>
    <p:sldId id="266" r:id="rId5"/>
    <p:sldId id="262" r:id="rId6"/>
    <p:sldId id="263" r:id="rId7"/>
    <p:sldId id="260" r:id="rId8"/>
    <p:sldId id="261" r:id="rId9"/>
    <p:sldId id="259" r:id="rId10"/>
    <p:sldId id="270" r:id="rId11"/>
    <p:sldId id="265" r:id="rId12"/>
    <p:sldId id="264" r:id="rId13"/>
    <p:sldId id="269" r:id="rId14"/>
    <p:sldId id="267" r:id="rId15"/>
    <p:sldId id="273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444" autoAdjust="0"/>
  </p:normalViewPr>
  <p:slideViewPr>
    <p:cSldViewPr snapToGrid="0" snapToObjects="1">
      <p:cViewPr varScale="1">
        <p:scale>
          <a:sx n="73" d="100"/>
          <a:sy n="73" d="100"/>
        </p:scale>
        <p:origin x="-7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EE948-7EE3-A443-ADF6-CA85BEEDC5EE}" type="datetimeFigureOut">
              <a:rPr lang="en-US" smtClean="0"/>
              <a:t>6/29/12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75DE-AD19-D844-B775-A7A0B4A25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062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EE948-7EE3-A443-ADF6-CA85BEEDC5EE}" type="datetimeFigureOut">
              <a:rPr lang="en-US" smtClean="0"/>
              <a:t>6/29/12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75DE-AD19-D844-B775-A7A0B4A25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145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EE948-7EE3-A443-ADF6-CA85BEEDC5EE}" type="datetimeFigureOut">
              <a:rPr lang="en-US" smtClean="0"/>
              <a:t>6/29/12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75DE-AD19-D844-B775-A7A0B4A25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75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EE948-7EE3-A443-ADF6-CA85BEEDC5EE}" type="datetimeFigureOut">
              <a:rPr lang="en-US" smtClean="0"/>
              <a:t>6/29/12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75DE-AD19-D844-B775-A7A0B4A25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91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EE948-7EE3-A443-ADF6-CA85BEEDC5EE}" type="datetimeFigureOut">
              <a:rPr lang="en-US" smtClean="0"/>
              <a:t>6/29/12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75DE-AD19-D844-B775-A7A0B4A25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373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EE948-7EE3-A443-ADF6-CA85BEEDC5EE}" type="datetimeFigureOut">
              <a:rPr lang="en-US" smtClean="0"/>
              <a:t>6/29/12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75DE-AD19-D844-B775-A7A0B4A25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071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EE948-7EE3-A443-ADF6-CA85BEEDC5EE}" type="datetimeFigureOut">
              <a:rPr lang="en-US" smtClean="0"/>
              <a:t>6/29/12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75DE-AD19-D844-B775-A7A0B4A25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303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EE948-7EE3-A443-ADF6-CA85BEEDC5EE}" type="datetimeFigureOut">
              <a:rPr lang="en-US" smtClean="0"/>
              <a:t>6/29/12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75DE-AD19-D844-B775-A7A0B4A25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884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EE948-7EE3-A443-ADF6-CA85BEEDC5EE}" type="datetimeFigureOut">
              <a:rPr lang="en-US" smtClean="0"/>
              <a:t>6/29/12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75DE-AD19-D844-B775-A7A0B4A25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947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EE948-7EE3-A443-ADF6-CA85BEEDC5EE}" type="datetimeFigureOut">
              <a:rPr lang="en-US" smtClean="0"/>
              <a:t>6/29/12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75DE-AD19-D844-B775-A7A0B4A25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753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EE948-7EE3-A443-ADF6-CA85BEEDC5EE}" type="datetimeFigureOut">
              <a:rPr lang="en-US" smtClean="0"/>
              <a:t>6/29/12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75DE-AD19-D844-B775-A7A0B4A25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86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EE948-7EE3-A443-ADF6-CA85BEEDC5EE}" type="datetimeFigureOut">
              <a:rPr lang="en-US" smtClean="0"/>
              <a:t>6/29/12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575DE-AD19-D844-B775-A7A0B4A25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318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do we have and know where it is?</a:t>
            </a:r>
          </a:p>
          <a:p>
            <a:r>
              <a:rPr lang="en-US" dirty="0" smtClean="0"/>
              <a:t>What do we have, know where it is, but don’t know how to deal with it?</a:t>
            </a:r>
          </a:p>
          <a:p>
            <a:r>
              <a:rPr lang="en-US" dirty="0" smtClean="0"/>
              <a:t>What do we know we have (or think we do), but don’t know how to get to it?</a:t>
            </a:r>
          </a:p>
          <a:p>
            <a:r>
              <a:rPr lang="en-US" dirty="0" smtClean="0"/>
              <a:t>What do we think we have and don’t ever want to see it again?</a:t>
            </a:r>
          </a:p>
          <a:p>
            <a:r>
              <a:rPr lang="en-US" dirty="0" smtClean="0"/>
              <a:t>What don</a:t>
            </a:r>
            <a:r>
              <a:rPr lang="fr-FR" dirty="0" smtClean="0"/>
              <a:t>’</a:t>
            </a:r>
            <a:r>
              <a:rPr lang="en-US" dirty="0" smtClean="0"/>
              <a:t>t we have, and would really like to get it?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12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fig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987" y="243658"/>
            <a:ext cx="6843673" cy="647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491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Atmosphere too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Tall tower NOAA flask + GHG profiles CO2,CH4,CO</a:t>
            </a:r>
          </a:p>
          <a:p>
            <a:r>
              <a:rPr lang="en-US" dirty="0" smtClean="0"/>
              <a:t>TCCON column CO2</a:t>
            </a:r>
          </a:p>
          <a:p>
            <a:r>
              <a:rPr lang="en-US" dirty="0" smtClean="0"/>
              <a:t>Airborne GHGs, O2 (NOAA + COBRA)</a:t>
            </a:r>
          </a:p>
          <a:p>
            <a:r>
              <a:rPr lang="en-US" dirty="0" smtClean="0"/>
              <a:t>Radon!</a:t>
            </a:r>
          </a:p>
          <a:p>
            <a:r>
              <a:rPr lang="en-US" dirty="0" err="1" smtClean="0"/>
              <a:t>Micromet</a:t>
            </a:r>
            <a:r>
              <a:rPr lang="en-US" dirty="0" smtClean="0"/>
              <a:t> stations around WLEF (now defunct)</a:t>
            </a:r>
          </a:p>
          <a:p>
            <a:r>
              <a:rPr lang="en-US" dirty="0" smtClean="0"/>
              <a:t>Ring of towers! (CO2)</a:t>
            </a:r>
          </a:p>
          <a:p>
            <a:r>
              <a:rPr lang="en-US" dirty="0" smtClean="0"/>
              <a:t>Ceilometer, soundings, radar profiler, other atmospheric sensors</a:t>
            </a:r>
          </a:p>
          <a:p>
            <a:r>
              <a:rPr lang="en-US" dirty="0" smtClean="0"/>
              <a:t>Radiocarbon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475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Models I have known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ED (ED1 and ED2) (Desai/</a:t>
            </a:r>
            <a:r>
              <a:rPr lang="en-US" dirty="0" err="1" smtClean="0"/>
              <a:t>Dietze</a:t>
            </a:r>
            <a:r>
              <a:rPr lang="en-US" dirty="0" smtClean="0"/>
              <a:t>)</a:t>
            </a:r>
          </a:p>
          <a:p>
            <a:r>
              <a:rPr lang="en-US" dirty="0" smtClean="0"/>
              <a:t>Biome-BGC (Faith-Ann </a:t>
            </a:r>
            <a:r>
              <a:rPr lang="en-US" dirty="0" err="1" smtClean="0"/>
              <a:t>Heinsch</a:t>
            </a:r>
            <a:r>
              <a:rPr lang="en-US" dirty="0" smtClean="0"/>
              <a:t> + Tow Gower)</a:t>
            </a:r>
          </a:p>
          <a:p>
            <a:r>
              <a:rPr lang="en-US" dirty="0" smtClean="0"/>
              <a:t>LANDIS-II (</a:t>
            </a:r>
            <a:r>
              <a:rPr lang="en-US" dirty="0" err="1" smtClean="0"/>
              <a:t>Mladenoff</a:t>
            </a:r>
            <a:r>
              <a:rPr lang="en-US" dirty="0" smtClean="0"/>
              <a:t>/</a:t>
            </a:r>
            <a:r>
              <a:rPr lang="en-US" dirty="0" err="1" smtClean="0"/>
              <a:t>Sulman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Sipnet</a:t>
            </a:r>
            <a:r>
              <a:rPr lang="en-US" dirty="0" smtClean="0"/>
              <a:t> (Moore/Desai)</a:t>
            </a:r>
          </a:p>
          <a:p>
            <a:r>
              <a:rPr lang="en-US" dirty="0" smtClean="0"/>
              <a:t>LUE based model (Davis/</a:t>
            </a:r>
            <a:r>
              <a:rPr lang="en-US" dirty="0" err="1" smtClean="0"/>
              <a:t>Smithwick</a:t>
            </a:r>
            <a:r>
              <a:rPr lang="en-US" dirty="0" smtClean="0"/>
              <a:t>/…)</a:t>
            </a:r>
          </a:p>
          <a:p>
            <a:r>
              <a:rPr lang="en-US" dirty="0" smtClean="0"/>
              <a:t>NACP models (at the core tower sites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Climate model projection – downscaled projections are usually </a:t>
            </a:r>
            <a:r>
              <a:rPr lang="en-US" dirty="0" err="1" smtClean="0"/>
              <a:t>timeslices</a:t>
            </a:r>
            <a:r>
              <a:rPr lang="en-US" dirty="0" smtClean="0"/>
              <a:t> (decades)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142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else?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FACE</a:t>
            </a:r>
          </a:p>
          <a:p>
            <a:r>
              <a:rPr lang="en-US" dirty="0" smtClean="0"/>
              <a:t>NTL-LTER (aquatic + met data)</a:t>
            </a:r>
          </a:p>
          <a:p>
            <a:r>
              <a:rPr lang="en-US" dirty="0" smtClean="0"/>
              <a:t>NACP datasets (gap-filled met, flux uncertainty)</a:t>
            </a:r>
          </a:p>
          <a:p>
            <a:r>
              <a:rPr lang="en-US" dirty="0" smtClean="0"/>
              <a:t>COSMOS soil moisture</a:t>
            </a:r>
          </a:p>
          <a:p>
            <a:r>
              <a:rPr lang="en-US" dirty="0" smtClean="0"/>
              <a:t>Cut-outs of global products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177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0084"/>
            <a:ext cx="8229600" cy="485608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do YOU know?</a:t>
            </a:r>
          </a:p>
          <a:p>
            <a:r>
              <a:rPr lang="en-US" dirty="0" smtClean="0"/>
              <a:t>What is troublesome to work with?</a:t>
            </a:r>
          </a:p>
          <a:p>
            <a:pPr lvl="1"/>
            <a:r>
              <a:rPr lang="en-US" dirty="0" smtClean="0"/>
              <a:t>When is it too much? What about inconsistencies?</a:t>
            </a:r>
          </a:p>
          <a:p>
            <a:r>
              <a:rPr lang="en-US" dirty="0" smtClean="0"/>
              <a:t>What is a defensible way to maintain/harmonize this database?</a:t>
            </a:r>
          </a:p>
          <a:p>
            <a:pPr lvl="1"/>
            <a:r>
              <a:rPr lang="en-US" dirty="0" smtClean="0"/>
              <a:t>Who should do it? Pay for it</a:t>
            </a:r>
            <a:r>
              <a:rPr lang="en-US" dirty="0" smtClean="0"/>
              <a:t>? What incentives to submit/share?</a:t>
            </a:r>
            <a:endParaRPr lang="en-US" dirty="0" smtClean="0"/>
          </a:p>
          <a:p>
            <a:pPr lvl="1"/>
            <a:r>
              <a:rPr lang="en-US" dirty="0" smtClean="0"/>
              <a:t>Do you like </a:t>
            </a:r>
            <a:r>
              <a:rPr lang="en-US" dirty="0" err="1" smtClean="0"/>
              <a:t>Netcdf</a:t>
            </a:r>
            <a:r>
              <a:rPr lang="en-US" dirty="0" smtClean="0"/>
              <a:t>? EML? </a:t>
            </a:r>
            <a:r>
              <a:rPr lang="en-US" dirty="0" err="1" smtClean="0"/>
              <a:t>OpenDAP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DOIs? Databases?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348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Document Xiao et al </a:t>
            </a:r>
            <a:r>
              <a:rPr lang="en-US" dirty="0" err="1" smtClean="0"/>
              <a:t>obs</a:t>
            </a:r>
            <a:r>
              <a:rPr lang="en-US" dirty="0" smtClean="0"/>
              <a:t> + spatial data</a:t>
            </a:r>
          </a:p>
          <a:p>
            <a:r>
              <a:rPr lang="en-US" dirty="0" smtClean="0"/>
              <a:t>Reanalysis of flux measurement – calculation + QC. Ken </a:t>
            </a:r>
          </a:p>
          <a:p>
            <a:r>
              <a:rPr lang="en-US" dirty="0" smtClean="0"/>
              <a:t>Proposal just for data management, calculation – CBI + uncertainty visualization</a:t>
            </a:r>
          </a:p>
          <a:p>
            <a:r>
              <a:rPr lang="en-US" dirty="0" err="1" smtClean="0"/>
              <a:t>ChEAS</a:t>
            </a:r>
            <a:r>
              <a:rPr lang="en-US" dirty="0" smtClean="0"/>
              <a:t> in Minnesota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648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overarching science questions?</a:t>
            </a:r>
          </a:p>
          <a:p>
            <a:r>
              <a:rPr lang="en-US" dirty="0" smtClean="0"/>
              <a:t>How should we answer them?</a:t>
            </a:r>
          </a:p>
          <a:p>
            <a:r>
              <a:rPr lang="en-US" dirty="0" smtClean="0"/>
              <a:t>Volunteers to lead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7961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Papers/Proposals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Regime shift detection – time series</a:t>
            </a:r>
          </a:p>
          <a:p>
            <a:pPr lvl="1"/>
            <a:r>
              <a:rPr lang="en-US" dirty="0" smtClean="0"/>
              <a:t>Long-term drought surrounded by wetter conditions – </a:t>
            </a:r>
            <a:r>
              <a:rPr lang="en-US" dirty="0" err="1" smtClean="0"/>
              <a:t>macrosystems</a:t>
            </a:r>
            <a:r>
              <a:rPr lang="en-US" dirty="0" smtClean="0"/>
              <a:t>?</a:t>
            </a:r>
          </a:p>
          <a:p>
            <a:pPr lvl="2"/>
            <a:r>
              <a:rPr lang="en-US" dirty="0"/>
              <a:t>Predictability limits, anomaly </a:t>
            </a:r>
            <a:r>
              <a:rPr lang="en-US" dirty="0" smtClean="0"/>
              <a:t>detection</a:t>
            </a:r>
          </a:p>
          <a:p>
            <a:pPr lvl="1"/>
            <a:r>
              <a:rPr lang="en-US" dirty="0" smtClean="0"/>
              <a:t>Forest tent caterpillar – landscape C impact</a:t>
            </a:r>
          </a:p>
        </p:txBody>
      </p:sp>
    </p:spTree>
    <p:extLst>
      <p:ext uri="{BB962C8B-B14F-4D97-AF65-F5344CB8AC3E}">
        <p14:creationId xmlns:p14="http://schemas.microsoft.com/office/powerpoint/2010/main" val="2274723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Have </a:t>
            </a:r>
            <a:r>
              <a:rPr lang="en-US" dirty="0" err="1" smtClean="0"/>
              <a:t>fluxy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Core flux towers</a:t>
            </a:r>
          </a:p>
          <a:p>
            <a:pPr lvl="1"/>
            <a:r>
              <a:rPr lang="en-US" dirty="0" smtClean="0"/>
              <a:t>Willow Creek, WLEF/Park Falls, Lost Creek, Sylvania</a:t>
            </a:r>
          </a:p>
          <a:p>
            <a:r>
              <a:rPr lang="en-US" dirty="0" smtClean="0"/>
              <a:t>Roving/short term towers</a:t>
            </a:r>
          </a:p>
          <a:p>
            <a:pPr lvl="1"/>
            <a:r>
              <a:rPr lang="en-US" dirty="0" err="1" smtClean="0"/>
              <a:t>Jiquan</a:t>
            </a:r>
            <a:r>
              <a:rPr lang="en-US" dirty="0" smtClean="0"/>
              <a:t> Chen: NE </a:t>
            </a:r>
            <a:r>
              <a:rPr lang="en-US" dirty="0" err="1" smtClean="0"/>
              <a:t>wisconsin</a:t>
            </a:r>
            <a:r>
              <a:rPr lang="en-US" dirty="0" smtClean="0"/>
              <a:t> – age </a:t>
            </a:r>
            <a:r>
              <a:rPr lang="en-US" dirty="0" err="1" smtClean="0"/>
              <a:t>chronosequence</a:t>
            </a:r>
            <a:r>
              <a:rPr lang="en-US" dirty="0" smtClean="0"/>
              <a:t> in red pine and hardwood + pine barren</a:t>
            </a:r>
          </a:p>
          <a:p>
            <a:pPr lvl="1"/>
            <a:r>
              <a:rPr lang="en-US" dirty="0" smtClean="0"/>
              <a:t>UP jack pine (</a:t>
            </a:r>
            <a:r>
              <a:rPr lang="en-US" dirty="0" err="1" smtClean="0"/>
              <a:t>Mich</a:t>
            </a:r>
            <a:r>
              <a:rPr lang="en-US" dirty="0" smtClean="0"/>
              <a:t> Tech)</a:t>
            </a:r>
          </a:p>
          <a:p>
            <a:pPr lvl="1"/>
            <a:r>
              <a:rPr lang="en-US" dirty="0" smtClean="0"/>
              <a:t>Roving sites (NASA upscaling) 2002-2004: wetlands: Wilson Flowage, South Fork; clear cuts: Riley Creek, Thunder Creek</a:t>
            </a:r>
          </a:p>
          <a:p>
            <a:pPr lvl="1"/>
            <a:r>
              <a:rPr lang="en-US" dirty="0" smtClean="0"/>
              <a:t>USFS Aspen tower</a:t>
            </a:r>
          </a:p>
          <a:p>
            <a:r>
              <a:rPr lang="en-US" dirty="0" smtClean="0"/>
              <a:t>Neighbors: UMBS, Rosemount (UMN), Argonne, </a:t>
            </a:r>
            <a:r>
              <a:rPr lang="en-US" dirty="0" err="1" smtClean="0"/>
              <a:t>Mich</a:t>
            </a:r>
            <a:r>
              <a:rPr lang="en-US" dirty="0" smtClean="0"/>
              <a:t> Tech </a:t>
            </a:r>
            <a:r>
              <a:rPr lang="en-US" dirty="0" err="1" smtClean="0"/>
              <a:t>peatland</a:t>
            </a:r>
            <a:endParaRPr lang="en-US" dirty="0" smtClean="0"/>
          </a:p>
          <a:p>
            <a:r>
              <a:rPr lang="en-US" dirty="0" smtClean="0"/>
              <a:t>Flux = carbon, water (ET), momentum (u*), heat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898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240" y="841213"/>
            <a:ext cx="9069272" cy="57728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7257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Flux has met(micro)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Air temperature/humidity profile, wind velocity profile, soil temperature/moisture profile</a:t>
            </a:r>
          </a:p>
          <a:p>
            <a:pPr lvl="1"/>
            <a:r>
              <a:rPr lang="en-US" dirty="0" smtClean="0"/>
              <a:t>Roving sites – only one level, no soil info</a:t>
            </a:r>
          </a:p>
          <a:p>
            <a:r>
              <a:rPr lang="en-US" dirty="0" smtClean="0"/>
              <a:t>Water table depth sensors (</a:t>
            </a:r>
            <a:r>
              <a:rPr lang="en-US" dirty="0" err="1" smtClean="0"/>
              <a:t>pizeometers</a:t>
            </a:r>
            <a:r>
              <a:rPr lang="en-US" dirty="0" smtClean="0"/>
              <a:t>)</a:t>
            </a:r>
          </a:p>
          <a:p>
            <a:r>
              <a:rPr lang="en-US" dirty="0" smtClean="0"/>
              <a:t>Energy balance – 4-component net radiation at Willow Creek, just net at </a:t>
            </a:r>
            <a:r>
              <a:rPr lang="en-US" dirty="0" smtClean="0"/>
              <a:t>others, PAR at all, </a:t>
            </a:r>
            <a:r>
              <a:rPr lang="en-US" dirty="0" err="1" smtClean="0"/>
              <a:t>fPAR</a:t>
            </a:r>
            <a:r>
              <a:rPr lang="en-US" dirty="0"/>
              <a:t> </a:t>
            </a:r>
            <a:r>
              <a:rPr lang="en-US" dirty="0" smtClean="0"/>
              <a:t>from profiles</a:t>
            </a:r>
          </a:p>
          <a:p>
            <a:r>
              <a:rPr lang="en-US" dirty="0" smtClean="0"/>
              <a:t>Calibrated LAI from </a:t>
            </a:r>
            <a:r>
              <a:rPr lang="en-US" dirty="0" err="1" smtClean="0"/>
              <a:t>lidar</a:t>
            </a:r>
            <a:r>
              <a:rPr lang="en-US" dirty="0" smtClean="0"/>
              <a:t> + litter</a:t>
            </a:r>
          </a:p>
          <a:p>
            <a:r>
              <a:rPr lang="en-US" dirty="0" smtClean="0"/>
              <a:t>NASA Albedo, sun photometer</a:t>
            </a:r>
          </a:p>
          <a:p>
            <a:r>
              <a:rPr lang="en-US" dirty="0" err="1" smtClean="0"/>
              <a:t>Micromet</a:t>
            </a:r>
            <a:r>
              <a:rPr lang="en-US" dirty="0" smtClean="0"/>
              <a:t> stations around WLEF: Red pine, aspen, alder, mixed upland -&gt; soil data T/Q + sub PAR + snow depth.  restart</a:t>
            </a:r>
            <a:endParaRPr lang="en-US" dirty="0" smtClean="0"/>
          </a:p>
          <a:p>
            <a:r>
              <a:rPr lang="en-US" dirty="0" smtClean="0"/>
              <a:t>Gap filling is an issue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115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Flux QA/QC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“Final” fluxes are never final. Data screening for low turbulence, wind direction (footprint), time series analysis.</a:t>
            </a:r>
          </a:p>
          <a:p>
            <a:r>
              <a:rPr lang="en-US" dirty="0" smtClean="0"/>
              <a:t>WLEF is unique – 3 levels with 6 analyzers (1 at 30 m, 3 at 122 m, 2 at 396 m). Preferred NEE is a combination of these</a:t>
            </a:r>
          </a:p>
          <a:p>
            <a:r>
              <a:rPr lang="en-US" dirty="0" smtClean="0"/>
              <a:t>Gap-filling is non-trivial, flux towers don’t measure GPP/RE! </a:t>
            </a:r>
          </a:p>
        </p:txBody>
      </p:sp>
    </p:spTree>
    <p:extLst>
      <p:ext uri="{BB962C8B-B14F-4D97-AF65-F5344CB8AC3E}">
        <p14:creationId xmlns:p14="http://schemas.microsoft.com/office/powerpoint/2010/main" val="4089836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12-06-28 at 10.14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968" y="440247"/>
            <a:ext cx="5660469" cy="606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674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characterization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Core towers have species, DBH, height, cores usually in 30 m radius. Also some soil texture/carbon/nitrogen.</a:t>
            </a:r>
          </a:p>
          <a:p>
            <a:pPr lvl="1"/>
            <a:r>
              <a:rPr lang="en-US" dirty="0" smtClean="0"/>
              <a:t>BADM/CADM files</a:t>
            </a:r>
          </a:p>
          <a:p>
            <a:pPr lvl="1"/>
            <a:r>
              <a:rPr lang="en-US" dirty="0" smtClean="0"/>
              <a:t>Some cores analyzed for ring width, or also isotopes</a:t>
            </a:r>
          </a:p>
          <a:p>
            <a:r>
              <a:rPr lang="en-US" dirty="0" smtClean="0"/>
              <a:t>Less info for roving sites</a:t>
            </a:r>
          </a:p>
          <a:p>
            <a:r>
              <a:rPr lang="en-US" dirty="0" smtClean="0"/>
              <a:t>FIA</a:t>
            </a:r>
          </a:p>
          <a:p>
            <a:r>
              <a:rPr lang="en-US" dirty="0" smtClean="0"/>
              <a:t>FIA style plots + cores at WLEF (</a:t>
            </a:r>
            <a:r>
              <a:rPr lang="en-US" dirty="0" err="1" smtClean="0"/>
              <a:t>Bosltad</a:t>
            </a:r>
            <a:r>
              <a:rPr lang="en-US" dirty="0" smtClean="0"/>
              <a:t>) + BIGFOOT project LAI samples (Gower)</a:t>
            </a:r>
          </a:p>
          <a:p>
            <a:r>
              <a:rPr lang="en-US" dirty="0" smtClean="0"/>
              <a:t>Phenology plots around WLEF (Schwartz</a:t>
            </a:r>
            <a:r>
              <a:rPr lang="en-US" dirty="0" smtClean="0"/>
              <a:t>)</a:t>
            </a:r>
          </a:p>
          <a:p>
            <a:r>
              <a:rPr lang="en-US" dirty="0" smtClean="0"/>
              <a:t>Leaf level chemistry/soil chemistry, optical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186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site component fluxes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Survey respiration for soil, CWD, bole, leaf, root at Willow Creek, Sylvania, some at Lost Creek – </a:t>
            </a:r>
            <a:r>
              <a:rPr lang="en-US" dirty="0" err="1" smtClean="0"/>
              <a:t>Bolstad</a:t>
            </a:r>
            <a:r>
              <a:rPr lang="en-US" dirty="0" smtClean="0"/>
              <a:t>/Martin/Tang/Phillips</a:t>
            </a:r>
          </a:p>
          <a:p>
            <a:r>
              <a:rPr lang="en-US" dirty="0" smtClean="0"/>
              <a:t>Recent </a:t>
            </a:r>
            <a:r>
              <a:rPr lang="en-US" dirty="0" err="1" smtClean="0"/>
              <a:t>autochamber</a:t>
            </a:r>
            <a:r>
              <a:rPr lang="en-US" dirty="0" smtClean="0"/>
              <a:t> </a:t>
            </a:r>
            <a:r>
              <a:rPr lang="en-US" dirty="0" err="1" smtClean="0"/>
              <a:t>obs</a:t>
            </a:r>
            <a:r>
              <a:rPr lang="en-US" dirty="0" smtClean="0"/>
              <a:t> – Phillips</a:t>
            </a:r>
          </a:p>
          <a:p>
            <a:r>
              <a:rPr lang="en-US" dirty="0" err="1" smtClean="0"/>
              <a:t>Sapflux</a:t>
            </a:r>
            <a:r>
              <a:rPr lang="en-US" dirty="0" smtClean="0"/>
              <a:t> at Willow Creek and Sylvania for several years + other nearby sites (Ewers/Mackay/Carey)</a:t>
            </a:r>
          </a:p>
          <a:p>
            <a:r>
              <a:rPr lang="en-US" dirty="0" smtClean="0"/>
              <a:t>Leaf photosynthesis at Willow Creek/Sylvania</a:t>
            </a:r>
          </a:p>
        </p:txBody>
      </p:sp>
    </p:spTree>
    <p:extLst>
      <p:ext uri="{BB962C8B-B14F-4D97-AF65-F5344CB8AC3E}">
        <p14:creationId xmlns:p14="http://schemas.microsoft.com/office/powerpoint/2010/main" val="691309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Have remote </a:t>
            </a:r>
            <a:r>
              <a:rPr lang="en-US" dirty="0" err="1" smtClean="0"/>
              <a:t>sensy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Land cover – NLCD/</a:t>
            </a:r>
            <a:r>
              <a:rPr lang="en-US" dirty="0" err="1" smtClean="0"/>
              <a:t>Wiscland</a:t>
            </a:r>
            <a:r>
              <a:rPr lang="en-US" dirty="0" smtClean="0"/>
              <a:t> (Landsat), </a:t>
            </a:r>
            <a:r>
              <a:rPr lang="en-US" dirty="0" err="1" smtClean="0"/>
              <a:t>Quickbird</a:t>
            </a:r>
            <a:r>
              <a:rPr lang="en-US" dirty="0" smtClean="0"/>
              <a:t>/IKONOS around WLEF (10x10 km)</a:t>
            </a:r>
          </a:p>
          <a:p>
            <a:r>
              <a:rPr lang="en-US" dirty="0" smtClean="0"/>
              <a:t>Airborne – AVIRIS </a:t>
            </a:r>
            <a:r>
              <a:rPr lang="en-US" dirty="0" err="1" smtClean="0"/>
              <a:t>hyperspectral</a:t>
            </a:r>
            <a:r>
              <a:rPr lang="en-US" dirty="0" smtClean="0"/>
              <a:t> + ASTER?</a:t>
            </a:r>
          </a:p>
          <a:p>
            <a:r>
              <a:rPr lang="en-US" dirty="0" smtClean="0"/>
              <a:t>Canopy </a:t>
            </a:r>
            <a:r>
              <a:rPr lang="en-US" dirty="0" err="1" smtClean="0"/>
              <a:t>lidar</a:t>
            </a:r>
            <a:r>
              <a:rPr lang="en-US" dirty="0" smtClean="0"/>
              <a:t> collections of canopy height, stem, </a:t>
            </a:r>
            <a:r>
              <a:rPr lang="en-US" dirty="0" smtClean="0"/>
              <a:t>biomass – GLHT – Bruce website </a:t>
            </a:r>
            <a:r>
              <a:rPr lang="en-US" dirty="0" err="1" smtClean="0"/>
              <a:t>forest.gsfc.nasa.gov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Disturbance </a:t>
            </a:r>
            <a:r>
              <a:rPr lang="en-US" dirty="0" smtClean="0"/>
              <a:t>maps – Robert </a:t>
            </a:r>
            <a:r>
              <a:rPr lang="en-US" dirty="0" err="1" smtClean="0"/>
              <a:t>LandTRENDR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USFS GIS layers</a:t>
            </a:r>
          </a:p>
          <a:p>
            <a:r>
              <a:rPr lang="en-US" dirty="0" smtClean="0"/>
              <a:t>Soil layers (SSURGO, others?)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930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885</Words>
  <Application>Microsoft Macintosh PowerPoint</Application>
  <PresentationFormat>On-screen Show (4:3)</PresentationFormat>
  <Paragraphs>95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Dealing with Observations</vt:lpstr>
      <vt:lpstr>Have fluxy</vt:lpstr>
      <vt:lpstr>PowerPoint Presentation</vt:lpstr>
      <vt:lpstr>Flux has met(micro)</vt:lpstr>
      <vt:lpstr>Flux QA/QC</vt:lpstr>
      <vt:lpstr>PowerPoint Presentation</vt:lpstr>
      <vt:lpstr>Site characterization</vt:lpstr>
      <vt:lpstr>Core site component fluxes</vt:lpstr>
      <vt:lpstr>Have remote sensy</vt:lpstr>
      <vt:lpstr>PowerPoint Presentation</vt:lpstr>
      <vt:lpstr>Atmosphere too</vt:lpstr>
      <vt:lpstr>Models I have known</vt:lpstr>
      <vt:lpstr>What else?</vt:lpstr>
      <vt:lpstr>Challenges</vt:lpstr>
      <vt:lpstr>Thoughts</vt:lpstr>
      <vt:lpstr>Final discussion</vt:lpstr>
      <vt:lpstr>Papers/Proposals</vt:lpstr>
    </vt:vector>
  </TitlesOfParts>
  <Company>University of Wisconsin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Dealing with Observations</dc:title>
  <dc:creator>Ankur Desai</dc:creator>
  <cp:lastModifiedBy>Ankur Desai</cp:lastModifiedBy>
  <cp:revision>13</cp:revision>
  <dcterms:created xsi:type="dcterms:W3CDTF">2012-06-29T02:52:31Z</dcterms:created>
  <dcterms:modified xsi:type="dcterms:W3CDTF">2012-06-29T18:54:15Z</dcterms:modified>
</cp:coreProperties>
</file>