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256" r:id="rId2"/>
    <p:sldId id="291" r:id="rId3"/>
    <p:sldId id="257" r:id="rId4"/>
    <p:sldId id="258" r:id="rId5"/>
    <p:sldId id="296" r:id="rId6"/>
    <p:sldId id="305" r:id="rId7"/>
    <p:sldId id="306" r:id="rId8"/>
    <p:sldId id="272" r:id="rId9"/>
    <p:sldId id="260" r:id="rId10"/>
    <p:sldId id="293" r:id="rId11"/>
    <p:sldId id="264" r:id="rId12"/>
    <p:sldId id="307" r:id="rId13"/>
    <p:sldId id="265" r:id="rId14"/>
    <p:sldId id="270" r:id="rId15"/>
    <p:sldId id="308" r:id="rId16"/>
    <p:sldId id="312" r:id="rId17"/>
    <p:sldId id="313" r:id="rId18"/>
    <p:sldId id="294" r:id="rId19"/>
    <p:sldId id="266" r:id="rId20"/>
    <p:sldId id="309" r:id="rId21"/>
    <p:sldId id="310" r:id="rId22"/>
    <p:sldId id="311" r:id="rId23"/>
    <p:sldId id="271" r:id="rId24"/>
    <p:sldId id="275" r:id="rId25"/>
    <p:sldId id="273" r:id="rId26"/>
    <p:sldId id="286" r:id="rId27"/>
    <p:sldId id="287" r:id="rId28"/>
    <p:sldId id="303" r:id="rId29"/>
    <p:sldId id="301" r:id="rId30"/>
    <p:sldId id="302" r:id="rId31"/>
    <p:sldId id="304" r:id="rId32"/>
    <p:sldId id="285" r:id="rId33"/>
    <p:sldId id="281" r:id="rId34"/>
    <p:sldId id="284" r:id="rId35"/>
    <p:sldId id="300"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48" autoAdjust="0"/>
  </p:normalViewPr>
  <p:slideViewPr>
    <p:cSldViewPr>
      <p:cViewPr>
        <p:scale>
          <a:sx n="100" d="100"/>
          <a:sy n="100" d="100"/>
        </p:scale>
        <p:origin x="-58" y="6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87F61E-AC9B-497A-BE31-ED83C5700D31}" type="datetimeFigureOut">
              <a:rPr lang="en-US" smtClean="0"/>
              <a:t>6/28/2012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8D5816-8516-4877-9855-87049CAD8510}" type="slidenum">
              <a:rPr lang="en-US" smtClean="0"/>
              <a:t>‹#›</a:t>
            </a:fld>
            <a:endParaRPr lang="en-US"/>
          </a:p>
        </p:txBody>
      </p:sp>
    </p:spTree>
    <p:extLst>
      <p:ext uri="{BB962C8B-B14F-4D97-AF65-F5344CB8AC3E}">
        <p14:creationId xmlns:p14="http://schemas.microsoft.com/office/powerpoint/2010/main" val="1269884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28600" algn="l" defTabSz="914400" rtl="0" eaLnBrk="1" fontAlgn="auto" latinLnBrk="0" hangingPunct="1">
              <a:lnSpc>
                <a:spcPct val="100000"/>
              </a:lnSpc>
              <a:spcBef>
                <a:spcPct val="20000"/>
              </a:spcBef>
              <a:spcAft>
                <a:spcPts val="0"/>
              </a:spcAft>
              <a:buClr>
                <a:srgbClr val="C66951"/>
              </a:buClr>
              <a:buSzTx/>
              <a:buFont typeface="Wingdings 2" pitchFamily="18" charset="2"/>
              <a:buChar char=""/>
              <a:tabLst/>
              <a:defRPr/>
            </a:pPr>
            <a:r>
              <a:rPr kumimoji="0" lang="en-US" sz="1200" b="0" i="0" u="none" strike="noStrike" kern="1200" cap="none" spc="150" normalizeH="0" baseline="0" noProof="0" dirty="0" smtClean="0">
                <a:ln>
                  <a:noFill/>
                </a:ln>
                <a:solidFill>
                  <a:srgbClr val="534949"/>
                </a:solidFill>
                <a:effectLst/>
                <a:uLnTx/>
                <a:uFillTx/>
                <a:latin typeface="Franklin Gothic Medium"/>
                <a:ea typeface="+mn-ea"/>
                <a:cs typeface="+mn-cs"/>
              </a:rPr>
              <a:t>In fiscal year 2009, 40 blocks were harvested by </a:t>
            </a:r>
            <a:r>
              <a:rPr kumimoji="0" lang="en-US" sz="1200" b="0" i="0" u="none" strike="noStrike" kern="1200" cap="none" spc="150" normalizeH="0" baseline="0" noProof="0" dirty="0" err="1" smtClean="0">
                <a:ln>
                  <a:noFill/>
                </a:ln>
                <a:solidFill>
                  <a:srgbClr val="534949"/>
                </a:solidFill>
                <a:effectLst/>
                <a:uLnTx/>
                <a:uFillTx/>
                <a:latin typeface="Franklin Gothic Medium"/>
                <a:ea typeface="+mn-ea"/>
                <a:cs typeface="+mn-cs"/>
              </a:rPr>
              <a:t>clearcutting</a:t>
            </a:r>
            <a:r>
              <a:rPr kumimoji="0" lang="en-US" sz="1200" b="0" i="0" u="none" strike="noStrike" kern="1200" cap="none" spc="150" normalizeH="0" baseline="0" noProof="0" dirty="0" smtClean="0">
                <a:ln>
                  <a:noFill/>
                </a:ln>
                <a:solidFill>
                  <a:srgbClr val="534949"/>
                </a:solidFill>
                <a:effectLst/>
                <a:uLnTx/>
                <a:uFillTx/>
                <a:latin typeface="Franklin Gothic Medium"/>
                <a:ea typeface="+mn-ea"/>
                <a:cs typeface="+mn-cs"/>
              </a:rPr>
              <a:t> (not salvage) totaling 769 acres.  Blocks are defined as openings (single or multiple adjacent stands) that are being regenerated to forest.  The average size of the blocks was 19 acres; they ranged in size from 1 to 40 acres.  </a:t>
            </a:r>
          </a:p>
          <a:p>
            <a:pPr marL="274320" marR="0" lvl="0" indent="-228600" algn="l" defTabSz="914400" rtl="0" eaLnBrk="1" fontAlgn="auto" latinLnBrk="0" hangingPunct="1">
              <a:lnSpc>
                <a:spcPct val="100000"/>
              </a:lnSpc>
              <a:spcBef>
                <a:spcPct val="20000"/>
              </a:spcBef>
              <a:spcAft>
                <a:spcPts val="0"/>
              </a:spcAft>
              <a:buClr>
                <a:srgbClr val="C66951"/>
              </a:buClr>
              <a:buSzTx/>
              <a:buFont typeface="Wingdings 2" pitchFamily="18" charset="2"/>
              <a:buChar char=""/>
              <a:tabLst/>
              <a:defRPr/>
            </a:pPr>
            <a:r>
              <a:rPr kumimoji="0" lang="en-US" sz="1200" b="0" i="0" u="none" strike="noStrike" kern="1200" cap="none" spc="150" normalizeH="0" baseline="0" noProof="0" dirty="0" smtClean="0">
                <a:ln>
                  <a:noFill/>
                </a:ln>
                <a:solidFill>
                  <a:srgbClr val="534949"/>
                </a:solidFill>
                <a:effectLst/>
                <a:uLnTx/>
                <a:uFillTx/>
                <a:latin typeface="Franklin Gothic Medium"/>
                <a:ea typeface="+mn-ea"/>
                <a:cs typeface="+mn-cs"/>
              </a:rPr>
              <a:t>In addition, 2,934 acres were </a:t>
            </a:r>
            <a:r>
              <a:rPr kumimoji="0" lang="en-US" sz="1200" b="0" i="0" u="none" strike="noStrike" kern="1200" cap="none" spc="150" normalizeH="0" baseline="0" noProof="0" dirty="0" err="1" smtClean="0">
                <a:ln>
                  <a:noFill/>
                </a:ln>
                <a:solidFill>
                  <a:srgbClr val="534949"/>
                </a:solidFill>
                <a:effectLst/>
                <a:uLnTx/>
                <a:uFillTx/>
                <a:latin typeface="Franklin Gothic Medium"/>
                <a:ea typeface="+mn-ea"/>
                <a:cs typeface="+mn-cs"/>
              </a:rPr>
              <a:t>clearcut</a:t>
            </a:r>
            <a:r>
              <a:rPr kumimoji="0" lang="en-US" sz="1200" b="0" i="0" u="none" strike="noStrike" kern="1200" cap="none" spc="150" normalizeH="0" baseline="0" noProof="0" dirty="0" smtClean="0">
                <a:ln>
                  <a:noFill/>
                </a:ln>
                <a:solidFill>
                  <a:srgbClr val="534949"/>
                </a:solidFill>
                <a:effectLst/>
                <a:uLnTx/>
                <a:uFillTx/>
                <a:latin typeface="Franklin Gothic Medium"/>
                <a:ea typeface="+mn-ea"/>
                <a:cs typeface="+mn-cs"/>
              </a:rPr>
              <a:t> to salvage timber on 79 blocks, averaging 37 acres per block and ranging in size from 3 to 129 acres.  These activities were tied to four disturbance events: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A8D5816-8516-4877-9855-87049CAD8510}" type="slidenum">
              <a:rPr lang="en-US" smtClean="0"/>
              <a:t>9</a:t>
            </a:fld>
            <a:endParaRPr lang="en-US"/>
          </a:p>
        </p:txBody>
      </p:sp>
    </p:spTree>
    <p:extLst>
      <p:ext uri="{BB962C8B-B14F-4D97-AF65-F5344CB8AC3E}">
        <p14:creationId xmlns:p14="http://schemas.microsoft.com/office/powerpoint/2010/main" val="2695925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E62C0119-979E-4153-A427-4EA76C28C3DD}" type="datetimeFigureOut">
              <a:rPr lang="en-US" smtClean="0"/>
              <a:t>6/28/2012</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0E28434-52C8-4D68-8171-7C9575F946DE}"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C0119-979E-4153-A427-4EA76C28C3DD}" type="datetimeFigureOut">
              <a:rPr lang="en-US" smtClean="0"/>
              <a:t>6/28/2012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28434-52C8-4D68-8171-7C9575F946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2C0119-979E-4153-A427-4EA76C28C3DD}" type="datetimeFigureOut">
              <a:rPr lang="en-US" smtClean="0"/>
              <a:t>6/28/2012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0E28434-52C8-4D68-8171-7C9575F946D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2C0119-979E-4153-A427-4EA76C28C3DD}" type="datetimeFigureOut">
              <a:rPr lang="en-US" smtClean="0"/>
              <a:t>6/28/2012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28434-52C8-4D68-8171-7C9575F946DE}"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E62C0119-979E-4153-A427-4EA76C28C3DD}" type="datetimeFigureOut">
              <a:rPr lang="en-US" smtClean="0"/>
              <a:t>6/28/2012</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0E28434-52C8-4D68-8171-7C9575F946DE}"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2C0119-979E-4153-A427-4EA76C28C3DD}" type="datetimeFigureOut">
              <a:rPr lang="en-US" smtClean="0"/>
              <a:t>6/28/2012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28434-52C8-4D68-8171-7C9575F946D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2C0119-979E-4153-A427-4EA76C28C3DD}" type="datetimeFigureOut">
              <a:rPr lang="en-US" smtClean="0"/>
              <a:t>6/28/2012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E28434-52C8-4D68-8171-7C9575F946DE}"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2C0119-979E-4153-A427-4EA76C28C3DD}" type="datetimeFigureOut">
              <a:rPr lang="en-US" smtClean="0"/>
              <a:t>6/28/2012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E28434-52C8-4D68-8171-7C9575F946DE}"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62C0119-979E-4153-A427-4EA76C28C3DD}" type="datetimeFigureOut">
              <a:rPr lang="en-US" smtClean="0"/>
              <a:t>6/28/2012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E28434-52C8-4D68-8171-7C9575F946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C0119-979E-4153-A427-4EA76C28C3DD}" type="datetimeFigureOut">
              <a:rPr lang="en-US" smtClean="0"/>
              <a:t>6/28/2012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0E28434-52C8-4D68-8171-7C9575F946DE}"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C0119-979E-4153-A427-4EA76C28C3DD}" type="datetimeFigureOut">
              <a:rPr lang="en-US" smtClean="0"/>
              <a:t>6/28/2012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28434-52C8-4D68-8171-7C9575F946DE}"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62C0119-979E-4153-A427-4EA76C28C3DD}" type="datetimeFigureOut">
              <a:rPr lang="en-US" smtClean="0"/>
              <a:t>6/28/2012</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0E28434-52C8-4D68-8171-7C9575F946D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lrparker@fs.fed.us"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Understanding drivers and patterns of forest management in the region</a:t>
            </a:r>
            <a:endParaRPr lang="en-US" dirty="0"/>
          </a:p>
        </p:txBody>
      </p:sp>
      <p:sp>
        <p:nvSpPr>
          <p:cNvPr id="2" name="Title 1"/>
          <p:cNvSpPr>
            <a:spLocks noGrp="1"/>
          </p:cNvSpPr>
          <p:nvPr>
            <p:ph type="title"/>
          </p:nvPr>
        </p:nvSpPr>
        <p:spPr/>
        <p:txBody>
          <a:bodyPr/>
          <a:lstStyle/>
          <a:p>
            <a:r>
              <a:rPr lang="en-US" dirty="0" smtClean="0"/>
              <a:t>*</a:t>
            </a:r>
            <a:endParaRPr lang="en-US" dirty="0"/>
          </a:p>
        </p:txBody>
      </p:sp>
      <p:pic>
        <p:nvPicPr>
          <p:cNvPr id="4" name="Picture 3" descr="Photo collage of various people and places on Chequamegon-Nicolet National Forest."/>
          <p:cNvPicPr/>
          <p:nvPr/>
        </p:nvPicPr>
        <p:blipFill>
          <a:blip r:embed="rId2" cstate="print"/>
          <a:srcRect/>
          <a:stretch>
            <a:fillRect/>
          </a:stretch>
        </p:blipFill>
        <p:spPr bwMode="auto">
          <a:xfrm>
            <a:off x="304800" y="787400"/>
            <a:ext cx="6305550" cy="4615815"/>
          </a:xfrm>
          <a:prstGeom prst="rect">
            <a:avLst/>
          </a:prstGeom>
          <a:noFill/>
          <a:ln w="57150" cmpd="thinThick">
            <a:solidFill>
              <a:srgbClr val="000000"/>
            </a:solidFill>
            <a:miter lim="800000"/>
            <a:headEnd/>
            <a:tailEnd/>
          </a:ln>
          <a:effectLst>
            <a:outerShdw blurRad="50800" dist="38100" dir="8100000" algn="tr" rotWithShape="0">
              <a:prstClr val="black">
                <a:alpha val="40000"/>
              </a:prstClr>
            </a:outerShdw>
          </a:effectLst>
        </p:spPr>
      </p:pic>
      <p:sp>
        <p:nvSpPr>
          <p:cNvPr id="5" name="TextBox 4"/>
          <p:cNvSpPr txBox="1"/>
          <p:nvPr/>
        </p:nvSpPr>
        <p:spPr>
          <a:xfrm>
            <a:off x="228600" y="264180"/>
            <a:ext cx="6402074" cy="523220"/>
          </a:xfrm>
          <a:prstGeom prst="rect">
            <a:avLst/>
          </a:prstGeom>
          <a:noFill/>
        </p:spPr>
        <p:txBody>
          <a:bodyPr wrap="none" rtlCol="0">
            <a:spAutoFit/>
          </a:bodyPr>
          <a:lstStyle/>
          <a:p>
            <a:r>
              <a:rPr lang="en-US" sz="2800" dirty="0" smtClean="0">
                <a:solidFill>
                  <a:schemeClr val="bg1"/>
                </a:solidFill>
              </a:rPr>
              <a:t>A Snapshot of the Chequamegon-Nicolet</a:t>
            </a:r>
            <a:endParaRPr lang="en-US" sz="2800" dirty="0">
              <a:solidFill>
                <a:schemeClr val="bg1"/>
              </a:solidFill>
            </a:endParaRPr>
          </a:p>
        </p:txBody>
      </p:sp>
    </p:spTree>
    <p:extLst>
      <p:ext uri="{BB962C8B-B14F-4D97-AF65-F5344CB8AC3E}">
        <p14:creationId xmlns:p14="http://schemas.microsoft.com/office/powerpoint/2010/main" val="283324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sp>
        <p:nvSpPr>
          <p:cNvPr id="4" name="Text Placeholder 3"/>
          <p:cNvSpPr>
            <a:spLocks noGrp="1"/>
          </p:cNvSpPr>
          <p:nvPr>
            <p:ph type="body" sz="quarter" idx="3"/>
          </p:nvPr>
        </p:nvSpPr>
        <p:spPr/>
        <p:txBody>
          <a:bodyPr/>
          <a:lstStyle/>
          <a:p>
            <a:endParaRPr lang="en-US"/>
          </a:p>
        </p:txBody>
      </p:sp>
      <p:sp>
        <p:nvSpPr>
          <p:cNvPr id="5" name="Content Placeholder 4"/>
          <p:cNvSpPr>
            <a:spLocks noGrp="1"/>
          </p:cNvSpPr>
          <p:nvPr>
            <p:ph sz="quarter" idx="4"/>
          </p:nvPr>
        </p:nvSpPr>
        <p:spPr/>
        <p:txBody>
          <a:bodyPr/>
          <a:lstStyle/>
          <a:p>
            <a:endParaRPr lang="en-US"/>
          </a:p>
        </p:txBody>
      </p:sp>
      <p:sp>
        <p:nvSpPr>
          <p:cNvPr id="6" name="Title 5"/>
          <p:cNvSpPr>
            <a:spLocks noGrp="1"/>
          </p:cNvSpPr>
          <p:nvPr>
            <p:ph type="title"/>
          </p:nvPr>
        </p:nvSpPr>
        <p:spPr/>
        <p:txBody>
          <a:bodyPr/>
          <a:lstStyle/>
          <a:p>
            <a:r>
              <a:rPr lang="en-US" dirty="0" smtClean="0"/>
              <a:t>Trends in Forest</a:t>
            </a:r>
            <a:br>
              <a:rPr lang="en-US" dirty="0" smtClean="0"/>
            </a:br>
            <a:r>
              <a:rPr lang="en-US" dirty="0" smtClean="0"/>
              <a:t> Composition  and Age</a:t>
            </a:r>
            <a:endParaRPr lang="en-US" dirty="0"/>
          </a:p>
        </p:txBody>
      </p:sp>
    </p:spTree>
    <p:extLst>
      <p:ext uri="{BB962C8B-B14F-4D97-AF65-F5344CB8AC3E}">
        <p14:creationId xmlns:p14="http://schemas.microsoft.com/office/powerpoint/2010/main" val="4013244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Acres of </a:t>
            </a:r>
            <a:r>
              <a:rPr lang="en-US" sz="2400" dirty="0"/>
              <a:t>regenerating aspen </a:t>
            </a:r>
            <a:r>
              <a:rPr lang="en-US" sz="2400" dirty="0" smtClean="0"/>
              <a:t>Forest </a:t>
            </a:r>
            <a:br>
              <a:rPr lang="en-US" sz="2400" dirty="0" smtClean="0"/>
            </a:br>
            <a:r>
              <a:rPr lang="en-US" sz="2400" dirty="0" smtClean="0"/>
              <a:t>1950-2010</a:t>
            </a:r>
            <a:endParaRPr lang="en-US" sz="2400" dirty="0"/>
          </a:p>
        </p:txBody>
      </p:sp>
      <p:pic>
        <p:nvPicPr>
          <p:cNvPr id="4" name="Content Placeholder 3" descr="Bar graph showing average annual acres of regenerating aspen on the Chequamegon-Nicolet National Forest from 1950-2010. Acres in 1950 are 57,005. They increase to 132,598 in the 1990s and decrease to 55,688 by 2010."/>
          <p:cNvPicPr>
            <a:picLocks noGrp="1" noChangeAspect="1"/>
          </p:cNvPicPr>
          <p:nvPr>
            <p:ph idx="1"/>
          </p:nvPr>
        </p:nvPicPr>
        <p:blipFill>
          <a:blip r:embed="rId2" cstate="screen"/>
          <a:srcRect/>
          <a:stretch>
            <a:fillRect/>
          </a:stretch>
        </p:blipFill>
        <p:spPr bwMode="auto">
          <a:xfrm>
            <a:off x="1447800" y="1828800"/>
            <a:ext cx="6702118" cy="4754880"/>
          </a:xfrm>
          <a:prstGeom prst="rect">
            <a:avLst/>
          </a:prstGeom>
          <a:noFill/>
        </p:spPr>
      </p:pic>
    </p:spTree>
    <p:extLst>
      <p:ext uri="{BB962C8B-B14F-4D97-AF65-F5344CB8AC3E}">
        <p14:creationId xmlns:p14="http://schemas.microsoft.com/office/powerpoint/2010/main" val="761573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14398" y="2057400"/>
            <a:ext cx="3781664" cy="2834640"/>
          </a:xfrm>
        </p:spPr>
      </p:pic>
      <p:sp>
        <p:nvSpPr>
          <p:cNvPr id="2" name="Content Placeholder 1"/>
          <p:cNvSpPr>
            <a:spLocks noGrp="1"/>
          </p:cNvSpPr>
          <p:nvPr>
            <p:ph sz="half" idx="2"/>
          </p:nvPr>
        </p:nvSpPr>
        <p:spPr/>
        <p:txBody>
          <a:bodyPr/>
          <a:lstStyle/>
          <a:p>
            <a:r>
              <a:rPr lang="en-US" dirty="0" smtClean="0"/>
              <a:t>Most common type</a:t>
            </a:r>
          </a:p>
          <a:p>
            <a:r>
              <a:rPr lang="en-US" dirty="0" smtClean="0"/>
              <a:t>Un-even aged </a:t>
            </a:r>
            <a:r>
              <a:rPr lang="en-US" dirty="0" err="1" smtClean="0"/>
              <a:t>silviculture</a:t>
            </a:r>
            <a:endParaRPr lang="en-US" dirty="0" smtClean="0"/>
          </a:p>
          <a:p>
            <a:r>
              <a:rPr lang="en-US" dirty="0" smtClean="0"/>
              <a:t>Post-cutover origin</a:t>
            </a:r>
          </a:p>
          <a:p>
            <a:r>
              <a:rPr lang="en-US" dirty="0" smtClean="0"/>
              <a:t>Willow Creek tower most productive</a:t>
            </a:r>
            <a:endParaRPr lang="en-US" dirty="0"/>
          </a:p>
        </p:txBody>
      </p:sp>
      <p:sp>
        <p:nvSpPr>
          <p:cNvPr id="3" name="Title 2"/>
          <p:cNvSpPr>
            <a:spLocks noGrp="1"/>
          </p:cNvSpPr>
          <p:nvPr>
            <p:ph type="title"/>
          </p:nvPr>
        </p:nvSpPr>
        <p:spPr/>
        <p:txBody>
          <a:bodyPr/>
          <a:lstStyle/>
          <a:p>
            <a:r>
              <a:rPr lang="en-US" dirty="0" smtClean="0"/>
              <a:t>Northern Hardwoods</a:t>
            </a:r>
            <a:endParaRPr lang="en-US" dirty="0"/>
          </a:p>
        </p:txBody>
      </p:sp>
    </p:spTree>
    <p:extLst>
      <p:ext uri="{BB962C8B-B14F-4D97-AF65-F5344CB8AC3E}">
        <p14:creationId xmlns:p14="http://schemas.microsoft.com/office/powerpoint/2010/main" val="4195279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Northern Hardwood Interior</a:t>
            </a:r>
            <a:endParaRPr lang="en-US" dirty="0"/>
          </a:p>
        </p:txBody>
      </p:sp>
      <p:pic>
        <p:nvPicPr>
          <p:cNvPr id="12" name="Content Placeholder 11" descr="Bar graph showing acres of mature northern hardwood interior forest by management area during 2010. Management areas 2A, 2B, and 2C have the most acres."/>
          <p:cNvPicPr>
            <a:picLocks noGrp="1" noChangeAspect="1"/>
          </p:cNvPicPr>
          <p:nvPr>
            <p:ph sz="half" idx="1"/>
          </p:nvPr>
        </p:nvPicPr>
        <p:blipFill>
          <a:blip r:embed="rId2" cstate="print"/>
          <a:srcRect/>
          <a:stretch>
            <a:fillRect/>
          </a:stretch>
        </p:blipFill>
        <p:spPr bwMode="auto">
          <a:xfrm>
            <a:off x="228600" y="1905000"/>
            <a:ext cx="5418270" cy="3931920"/>
          </a:xfrm>
          <a:prstGeom prst="rect">
            <a:avLst/>
          </a:prstGeom>
          <a:noFill/>
        </p:spPr>
      </p:pic>
      <p:pic>
        <p:nvPicPr>
          <p:cNvPr id="13" name="Content Placeholder 12" descr="Photo showing mature northern hardwood interior forest."/>
          <p:cNvPicPr>
            <a:picLocks noGrp="1"/>
          </p:cNvPicPr>
          <p:nvPr>
            <p:ph sz="half" idx="2"/>
          </p:nvPr>
        </p:nvPicPr>
        <p:blipFill>
          <a:blip r:embed="rId3" cstate="print"/>
          <a:srcRect/>
          <a:stretch>
            <a:fillRect/>
          </a:stretch>
        </p:blipFill>
        <p:spPr bwMode="auto">
          <a:xfrm>
            <a:off x="5638800" y="1752600"/>
            <a:ext cx="2895266" cy="4406900"/>
          </a:xfrm>
          <a:prstGeom prst="rect">
            <a:avLst/>
          </a:prstGeom>
          <a:noFill/>
          <a:ln w="0">
            <a:solidFill>
              <a:schemeClr val="bg1">
                <a:lumMod val="75000"/>
              </a:schemeClr>
            </a:solidFill>
            <a:miter lim="800000"/>
            <a:headEnd/>
            <a:tailEnd/>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245950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 class structure of upland vegetation in management area </a:t>
            </a:r>
            <a:r>
              <a:rPr lang="en-US" dirty="0" smtClean="0"/>
              <a:t>2B</a:t>
            </a:r>
            <a:endParaRPr lang="en-US" dirty="0"/>
          </a:p>
        </p:txBody>
      </p:sp>
      <p:pic>
        <p:nvPicPr>
          <p:cNvPr id="4" name="Content Placeholder 3" descr="Bar chart showing the acres of various age class structures of upland vegetation by species in management area 2B."/>
          <p:cNvPicPr>
            <a:picLocks noGrp="1" noChangeAspect="1"/>
          </p:cNvPicPr>
          <p:nvPr>
            <p:ph idx="1"/>
          </p:nvPr>
        </p:nvPicPr>
        <p:blipFill>
          <a:blip r:embed="rId2" cstate="print"/>
          <a:srcRect l="4756" t="1147" r="10757" b="3487"/>
          <a:stretch>
            <a:fillRect/>
          </a:stretch>
        </p:blipFill>
        <p:spPr bwMode="auto">
          <a:xfrm>
            <a:off x="1897042" y="1719263"/>
            <a:ext cx="6245901" cy="5120640"/>
          </a:xfrm>
          <a:prstGeom prst="rect">
            <a:avLst/>
          </a:prstGeom>
          <a:noFill/>
          <a:ln w="0">
            <a:solidFill>
              <a:schemeClr val="bg1">
                <a:lumMod val="50000"/>
              </a:schemeClr>
            </a:solidFill>
          </a:ln>
        </p:spPr>
      </p:pic>
    </p:spTree>
    <p:extLst>
      <p:ext uri="{BB962C8B-B14F-4D97-AF65-F5344CB8AC3E}">
        <p14:creationId xmlns:p14="http://schemas.microsoft.com/office/powerpoint/2010/main" val="651577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1971" y="1719263"/>
            <a:ext cx="2709057" cy="4406900"/>
          </a:xfrm>
        </p:spPr>
      </p:pic>
      <p:sp>
        <p:nvSpPr>
          <p:cNvPr id="7" name="Content Placeholder 6"/>
          <p:cNvSpPr>
            <a:spLocks noGrp="1"/>
          </p:cNvSpPr>
          <p:nvPr>
            <p:ph sz="half" idx="2"/>
          </p:nvPr>
        </p:nvSpPr>
        <p:spPr/>
        <p:txBody>
          <a:bodyPr/>
          <a:lstStyle/>
          <a:p>
            <a:r>
              <a:rPr lang="en-US" dirty="0" smtClean="0"/>
              <a:t>CCC Era</a:t>
            </a:r>
          </a:p>
          <a:p>
            <a:r>
              <a:rPr lang="en-US" dirty="0" smtClean="0"/>
              <a:t>Even-aged </a:t>
            </a:r>
            <a:r>
              <a:rPr lang="en-US" dirty="0" err="1" smtClean="0"/>
              <a:t>Silviculture</a:t>
            </a:r>
            <a:endParaRPr lang="en-US" dirty="0" smtClean="0"/>
          </a:p>
          <a:p>
            <a:r>
              <a:rPr lang="en-US" dirty="0" smtClean="0"/>
              <a:t>Very little being planted</a:t>
            </a:r>
          </a:p>
          <a:p>
            <a:r>
              <a:rPr lang="en-US" dirty="0" smtClean="0"/>
              <a:t>Usually on sandy soils</a:t>
            </a:r>
            <a:endParaRPr lang="en-US" dirty="0"/>
          </a:p>
        </p:txBody>
      </p:sp>
      <p:sp>
        <p:nvSpPr>
          <p:cNvPr id="3" name="Title 2"/>
          <p:cNvSpPr>
            <a:spLocks noGrp="1"/>
          </p:cNvSpPr>
          <p:nvPr>
            <p:ph type="title"/>
          </p:nvPr>
        </p:nvSpPr>
        <p:spPr/>
        <p:txBody>
          <a:bodyPr/>
          <a:lstStyle/>
          <a:p>
            <a:r>
              <a:rPr lang="en-US" dirty="0" smtClean="0"/>
              <a:t>Red Pine</a:t>
            </a:r>
            <a:endParaRPr lang="en-US" dirty="0"/>
          </a:p>
        </p:txBody>
      </p:sp>
    </p:spTree>
    <p:extLst>
      <p:ext uri="{BB962C8B-B14F-4D97-AF65-F5344CB8AC3E}">
        <p14:creationId xmlns:p14="http://schemas.microsoft.com/office/powerpoint/2010/main" val="2600595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648745" y="1981200"/>
            <a:ext cx="3518115" cy="2164080"/>
          </a:xfrm>
        </p:spPr>
        <p:txBody>
          <a:bodyPr/>
          <a:lstStyle/>
          <a:p>
            <a:r>
              <a:rPr lang="en-US" dirty="0" smtClean="0"/>
              <a:t>Winter logging required in some areas (more and more difficult)</a:t>
            </a:r>
          </a:p>
        </p:txBody>
      </p:sp>
      <p:sp>
        <p:nvSpPr>
          <p:cNvPr id="4" name="Title 3"/>
          <p:cNvSpPr>
            <a:spLocks noGrp="1"/>
          </p:cNvSpPr>
          <p:nvPr>
            <p:ph type="title"/>
          </p:nvPr>
        </p:nvSpPr>
        <p:spPr/>
        <p:txBody>
          <a:bodyPr/>
          <a:lstStyle/>
          <a:p>
            <a:r>
              <a:rPr lang="en-US" dirty="0" smtClean="0"/>
              <a:t>Timing of Harvest</a:t>
            </a:r>
            <a:endParaRPr lang="en-US" dirty="0"/>
          </a:p>
        </p:txBody>
      </p:sp>
      <p:pic>
        <p:nvPicPr>
          <p:cNvPr id="5" name="Content Placeholder 4" descr="Photo of logging equipment with a grapple loading logs in winter."/>
          <p:cNvPicPr>
            <a:picLocks noGrp="1" noChangeAspect="1"/>
          </p:cNvPicPr>
          <p:nvPr>
            <p:ph sz="half" idx="1"/>
          </p:nvPr>
        </p:nvPicPr>
        <p:blipFill>
          <a:blip r:embed="rId2" cstate="print"/>
          <a:stretch>
            <a:fillRect/>
          </a:stretch>
        </p:blipFill>
        <p:spPr>
          <a:xfrm>
            <a:off x="457200" y="1752600"/>
            <a:ext cx="5225686" cy="3474720"/>
          </a:xfrm>
          <a:prstGeom prst="rect">
            <a:avLst/>
          </a:prstGeom>
          <a:ln w="0">
            <a:solidFill>
              <a:schemeClr val="bg1">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41801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0" y="1676400"/>
            <a:ext cx="4038600" cy="4407408"/>
          </a:xfrm>
        </p:spPr>
        <p:txBody>
          <a:bodyPr>
            <a:normAutofit/>
          </a:bodyPr>
          <a:lstStyle/>
          <a:p>
            <a:pPr marL="45720" indent="0">
              <a:buNone/>
            </a:pPr>
            <a:r>
              <a:rPr lang="en-US" b="1" i="1" dirty="0" smtClean="0"/>
              <a:t>Increasing:</a:t>
            </a:r>
          </a:p>
          <a:p>
            <a:pPr marL="45720" indent="0">
              <a:buNone/>
            </a:pPr>
            <a:r>
              <a:rPr lang="en-US" b="1" i="1" dirty="0" smtClean="0"/>
              <a:t>Woody </a:t>
            </a:r>
            <a:r>
              <a:rPr lang="en-US" b="1" i="1" dirty="0"/>
              <a:t>Biomass </a:t>
            </a:r>
            <a:r>
              <a:rPr lang="en-US" b="1" i="1" dirty="0" smtClean="0"/>
              <a:t>Harvesting</a:t>
            </a:r>
            <a:endParaRPr lang="en-US" dirty="0"/>
          </a:p>
        </p:txBody>
      </p:sp>
      <p:sp>
        <p:nvSpPr>
          <p:cNvPr id="4" name="Title 3"/>
          <p:cNvSpPr>
            <a:spLocks noGrp="1"/>
          </p:cNvSpPr>
          <p:nvPr>
            <p:ph type="title"/>
          </p:nvPr>
        </p:nvSpPr>
        <p:spPr/>
        <p:txBody>
          <a:bodyPr/>
          <a:lstStyle/>
          <a:p>
            <a:endParaRPr lang="en-US"/>
          </a:p>
        </p:txBody>
      </p:sp>
      <p:pic>
        <p:nvPicPr>
          <p:cNvPr id="5" name="Content Placeholder 4" descr="Photo of people standing by decked logs."/>
          <p:cNvPicPr>
            <a:picLocks noGrp="1" noChangeAspect="1"/>
          </p:cNvPicPr>
          <p:nvPr>
            <p:ph sz="half" idx="2"/>
          </p:nvPr>
        </p:nvPicPr>
        <p:blipFill>
          <a:blip r:embed="rId2" cstate="print"/>
          <a:stretch>
            <a:fillRect/>
          </a:stretch>
        </p:blipFill>
        <p:spPr>
          <a:xfrm>
            <a:off x="3429000" y="2667000"/>
            <a:ext cx="4521785" cy="3017520"/>
          </a:xfrm>
          <a:prstGeom prst="rect">
            <a:avLst/>
          </a:prstGeom>
          <a:ln>
            <a:noFill/>
          </a:ln>
          <a:effectLst>
            <a:softEdge rad="112500"/>
          </a:effectLst>
        </p:spPr>
      </p:pic>
    </p:spTree>
    <p:extLst>
      <p:ext uri="{BB962C8B-B14F-4D97-AF65-F5344CB8AC3E}">
        <p14:creationId xmlns:p14="http://schemas.microsoft.com/office/powerpoint/2010/main" val="2346964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Landscape Structure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828800"/>
            <a:ext cx="5201920" cy="3901440"/>
          </a:xfrm>
        </p:spPr>
      </p:pic>
    </p:spTree>
    <p:extLst>
      <p:ext uri="{BB962C8B-B14F-4D97-AF65-F5344CB8AC3E}">
        <p14:creationId xmlns:p14="http://schemas.microsoft.com/office/powerpoint/2010/main" val="1408833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expansion of patches of mature northern hardwood </a:t>
            </a:r>
            <a:r>
              <a:rPr lang="en-US" sz="2800" dirty="0" smtClean="0"/>
              <a:t/>
            </a:r>
            <a:br>
              <a:rPr lang="en-US" sz="2800" dirty="0" smtClean="0"/>
            </a:br>
            <a:r>
              <a:rPr lang="en-US" sz="2800" dirty="0" smtClean="0"/>
              <a:t>interior </a:t>
            </a:r>
            <a:r>
              <a:rPr lang="en-US" sz="2800" dirty="0"/>
              <a:t>forest</a:t>
            </a:r>
            <a:endParaRPr lang="en-US" sz="2800" dirty="0"/>
          </a:p>
        </p:txBody>
      </p:sp>
      <p:pic>
        <p:nvPicPr>
          <p:cNvPr id="7" name="Content Placeholder 6" descr="Map showing example of mature northern hardwood interior forest patch expansion from 2004 to 2010."/>
          <p:cNvPicPr>
            <a:picLocks noGrp="1" noChangeAspect="1"/>
          </p:cNvPicPr>
          <p:nvPr>
            <p:ph idx="1"/>
          </p:nvPr>
        </p:nvPicPr>
        <p:blipFill>
          <a:blip r:embed="rId2" cstate="print"/>
          <a:srcRect t="4019" b="19132"/>
          <a:stretch>
            <a:fillRect/>
          </a:stretch>
        </p:blipFill>
        <p:spPr>
          <a:xfrm>
            <a:off x="2057400" y="1676400"/>
            <a:ext cx="4964456" cy="5029200"/>
          </a:xfrm>
          <a:prstGeom prst="rect">
            <a:avLst/>
          </a:prstGeom>
          <a:noFill/>
          <a:ln w="0">
            <a:solidFill>
              <a:schemeClr val="bg1">
                <a:lumMod val="75000"/>
              </a:schemeClr>
            </a:solidFill>
          </a:ln>
        </p:spPr>
      </p:pic>
    </p:spTree>
    <p:extLst>
      <p:ext uri="{BB962C8B-B14F-4D97-AF65-F5344CB8AC3E}">
        <p14:creationId xmlns:p14="http://schemas.microsoft.com/office/powerpoint/2010/main" val="1928634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Vegetation Management</a:t>
            </a:r>
            <a:br>
              <a:rPr lang="en-US" dirty="0" smtClean="0"/>
            </a:br>
            <a:r>
              <a:rPr lang="en-US" dirty="0" smtClean="0"/>
              <a:t>(aka Timber Harvest)</a:t>
            </a:r>
            <a:endParaRPr lang="en-US" dirty="0"/>
          </a:p>
        </p:txBody>
      </p:sp>
      <p:pic>
        <p:nvPicPr>
          <p:cNvPr id="4" name="Content Placeholder 4" descr="Photo of people in hard hats standing in front of stacked logs."/>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1676400" y="1981200"/>
            <a:ext cx="5918322" cy="4206240"/>
          </a:xfrm>
          <a:prstGeom prst="rect">
            <a:avLst/>
          </a:prstGeom>
          <a:ln w="0">
            <a:solidFill>
              <a:schemeClr val="bg1">
                <a:lumMod val="6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863837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Other Disturbance forces</a:t>
            </a:r>
            <a:endParaRPr lang="en-US" dirty="0"/>
          </a:p>
        </p:txBody>
      </p:sp>
    </p:spTree>
    <p:extLst>
      <p:ext uri="{BB962C8B-B14F-4D97-AF65-F5344CB8AC3E}">
        <p14:creationId xmlns:p14="http://schemas.microsoft.com/office/powerpoint/2010/main" val="1365326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793534810"/>
              </p:ext>
            </p:extLst>
          </p:nvPr>
        </p:nvGraphicFramePr>
        <p:xfrm>
          <a:off x="533400" y="1828804"/>
          <a:ext cx="7924800" cy="4571995"/>
        </p:xfrm>
        <a:graphic>
          <a:graphicData uri="http://schemas.openxmlformats.org/drawingml/2006/table">
            <a:tbl>
              <a:tblPr firstRow="1" firstCol="1" lastRow="1" bandRow="1">
                <a:tableStyleId>{5C22544A-7EE6-4342-B048-85BDC9FD1C3A}</a:tableStyleId>
              </a:tblPr>
              <a:tblGrid>
                <a:gridCol w="2069788"/>
                <a:gridCol w="2609530"/>
                <a:gridCol w="3245482"/>
              </a:tblGrid>
              <a:tr h="679852">
                <a:tc gridSpan="3">
                  <a:txBody>
                    <a:bodyPr/>
                    <a:lstStyle/>
                    <a:p>
                      <a:pPr marL="0" marR="0" algn="r">
                        <a:spcBef>
                          <a:spcPts val="600"/>
                        </a:spcBef>
                        <a:spcAft>
                          <a:spcPts val="600"/>
                        </a:spcAft>
                      </a:pPr>
                      <a:r>
                        <a:rPr lang="en-US" sz="1800" kern="1100" dirty="0" smtClean="0">
                          <a:effectLst/>
                        </a:rPr>
                        <a:t>Lakewood/</a:t>
                      </a:r>
                      <a:r>
                        <a:rPr lang="en-US" sz="1800" kern="1100" dirty="0" err="1" smtClean="0">
                          <a:effectLst/>
                        </a:rPr>
                        <a:t>Laona</a:t>
                      </a:r>
                      <a:r>
                        <a:rPr lang="en-US" sz="1800" kern="1100" dirty="0" smtClean="0">
                          <a:effectLst/>
                        </a:rPr>
                        <a:t> </a:t>
                      </a:r>
                      <a:r>
                        <a:rPr lang="en-US" sz="1800" kern="1100" dirty="0">
                          <a:effectLst/>
                        </a:rPr>
                        <a:t>oak wilt treatment (2005-2010)</a:t>
                      </a:r>
                      <a:endParaRPr lang="en-US" sz="1800" b="1" kern="1100" dirty="0">
                        <a:effectLst/>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r>
              <a:tr h="917801">
                <a:tc>
                  <a:txBody>
                    <a:bodyPr/>
                    <a:lstStyle/>
                    <a:p>
                      <a:pPr marL="0" marR="0" algn="ctr">
                        <a:spcBef>
                          <a:spcPts val="200"/>
                        </a:spcBef>
                        <a:spcAft>
                          <a:spcPts val="200"/>
                        </a:spcAft>
                      </a:pPr>
                      <a:r>
                        <a:rPr lang="en-US" sz="900" kern="1200">
                          <a:effectLst/>
                        </a:rPr>
                        <a:t>Year</a:t>
                      </a:r>
                      <a:endParaRPr lang="en-US" sz="900" b="1" kern="1200">
                        <a:solidFill>
                          <a:srgbClr val="000000"/>
                        </a:solidFill>
                        <a:effectLst/>
                        <a:latin typeface="Arial"/>
                        <a:ea typeface="Times New Roman"/>
                        <a:cs typeface="Times New Roman"/>
                      </a:endParaRPr>
                    </a:p>
                  </a:txBody>
                  <a:tcPr marL="68580" marR="68580" marT="0" marB="0" anchor="ctr"/>
                </a:tc>
                <a:tc>
                  <a:txBody>
                    <a:bodyPr/>
                    <a:lstStyle/>
                    <a:p>
                      <a:pPr marL="0" marR="0" algn="ctr">
                        <a:spcBef>
                          <a:spcPts val="200"/>
                        </a:spcBef>
                        <a:spcAft>
                          <a:spcPts val="200"/>
                        </a:spcAft>
                      </a:pPr>
                      <a:r>
                        <a:rPr lang="en-US" sz="900" kern="1200">
                          <a:effectLst/>
                        </a:rPr>
                        <a:t>Number of sites treated</a:t>
                      </a:r>
                      <a:endParaRPr lang="en-US" sz="900" b="1" kern="1200">
                        <a:solidFill>
                          <a:srgbClr val="000000"/>
                        </a:solidFill>
                        <a:effectLst/>
                        <a:latin typeface="Arial"/>
                        <a:ea typeface="Times New Roman"/>
                        <a:cs typeface="Times New Roman"/>
                      </a:endParaRPr>
                    </a:p>
                  </a:txBody>
                  <a:tcPr marL="68580" marR="68580" marT="0" marB="0" anchor="ctr"/>
                </a:tc>
                <a:tc>
                  <a:txBody>
                    <a:bodyPr/>
                    <a:lstStyle/>
                    <a:p>
                      <a:pPr marL="0" marR="0" algn="ctr">
                        <a:spcBef>
                          <a:spcPts val="200"/>
                        </a:spcBef>
                        <a:spcAft>
                          <a:spcPts val="200"/>
                        </a:spcAft>
                      </a:pPr>
                      <a:r>
                        <a:rPr lang="en-US" sz="900" kern="1200">
                          <a:effectLst/>
                        </a:rPr>
                        <a:t>Number of individual trees</a:t>
                      </a:r>
                      <a:endParaRPr lang="en-US" sz="900" b="1" kern="1200">
                        <a:solidFill>
                          <a:srgbClr val="000000"/>
                        </a:solidFill>
                        <a:effectLst/>
                        <a:latin typeface="Arial"/>
                        <a:ea typeface="Times New Roman"/>
                        <a:cs typeface="Times New Roman"/>
                      </a:endParaRPr>
                    </a:p>
                  </a:txBody>
                  <a:tcPr marL="68580" marR="68580" marT="0" marB="0" anchor="ctr"/>
                </a:tc>
              </a:tr>
              <a:tr h="424906">
                <a:tc>
                  <a:txBody>
                    <a:bodyPr/>
                    <a:lstStyle/>
                    <a:p>
                      <a:pPr marL="0" marR="0" algn="ctr">
                        <a:spcBef>
                          <a:spcPts val="100"/>
                        </a:spcBef>
                        <a:spcAft>
                          <a:spcPts val="100"/>
                        </a:spcAft>
                      </a:pPr>
                      <a:r>
                        <a:rPr lang="en-US" sz="900" kern="1100">
                          <a:effectLst/>
                        </a:rPr>
                        <a:t>2005</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0" algn="ctr">
                        <a:spcBef>
                          <a:spcPts val="100"/>
                        </a:spcBef>
                        <a:spcAft>
                          <a:spcPts val="100"/>
                        </a:spcAft>
                      </a:pPr>
                      <a:r>
                        <a:rPr lang="en-US" sz="900" kern="1100" dirty="0">
                          <a:effectLst/>
                        </a:rPr>
                        <a:t>31</a:t>
                      </a:r>
                      <a:endParaRPr lang="en-US" sz="900" kern="1100" dirty="0">
                        <a:solidFill>
                          <a:srgbClr val="000000"/>
                        </a:solidFill>
                        <a:effectLst/>
                        <a:latin typeface="Arial"/>
                        <a:ea typeface="Times New Roman"/>
                        <a:cs typeface="Times New Roman"/>
                      </a:endParaRPr>
                    </a:p>
                  </a:txBody>
                  <a:tcPr marL="68580" marR="68580" marT="0" marB="0" anchor="ctr"/>
                </a:tc>
                <a:tc>
                  <a:txBody>
                    <a:bodyPr/>
                    <a:lstStyle/>
                    <a:p>
                      <a:pPr marL="0" marR="0" algn="ctr">
                        <a:spcBef>
                          <a:spcPts val="100"/>
                        </a:spcBef>
                        <a:spcAft>
                          <a:spcPts val="100"/>
                        </a:spcAft>
                      </a:pPr>
                      <a:r>
                        <a:rPr lang="en-US" sz="900" kern="1100">
                          <a:effectLst/>
                        </a:rPr>
                        <a:t>2,757</a:t>
                      </a:r>
                      <a:endParaRPr lang="en-US" sz="900" kern="1100">
                        <a:solidFill>
                          <a:srgbClr val="000000"/>
                        </a:solidFill>
                        <a:effectLst/>
                        <a:latin typeface="Arial"/>
                        <a:ea typeface="Times New Roman"/>
                        <a:cs typeface="Times New Roman"/>
                      </a:endParaRPr>
                    </a:p>
                  </a:txBody>
                  <a:tcPr marL="68580" marR="68580" marT="0" marB="0" anchor="ctr"/>
                </a:tc>
              </a:tr>
              <a:tr h="424906">
                <a:tc>
                  <a:txBody>
                    <a:bodyPr/>
                    <a:lstStyle/>
                    <a:p>
                      <a:pPr marL="0" marR="0" algn="ctr">
                        <a:spcBef>
                          <a:spcPts val="100"/>
                        </a:spcBef>
                        <a:spcAft>
                          <a:spcPts val="100"/>
                        </a:spcAft>
                      </a:pPr>
                      <a:r>
                        <a:rPr lang="en-US" sz="900" kern="1100">
                          <a:effectLst/>
                        </a:rPr>
                        <a:t>2006</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0" algn="ctr">
                        <a:spcBef>
                          <a:spcPts val="100"/>
                        </a:spcBef>
                        <a:spcAft>
                          <a:spcPts val="100"/>
                        </a:spcAft>
                      </a:pPr>
                      <a:r>
                        <a:rPr lang="en-US" sz="900" kern="1100">
                          <a:effectLst/>
                        </a:rPr>
                        <a:t>35</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0" algn="ctr">
                        <a:spcBef>
                          <a:spcPts val="100"/>
                        </a:spcBef>
                        <a:spcAft>
                          <a:spcPts val="100"/>
                        </a:spcAft>
                      </a:pPr>
                      <a:r>
                        <a:rPr lang="en-US" sz="900" kern="1100">
                          <a:effectLst/>
                        </a:rPr>
                        <a:t>3,679</a:t>
                      </a:r>
                      <a:endParaRPr lang="en-US" sz="900" kern="1100">
                        <a:solidFill>
                          <a:srgbClr val="000000"/>
                        </a:solidFill>
                        <a:effectLst/>
                        <a:latin typeface="Arial"/>
                        <a:ea typeface="Times New Roman"/>
                        <a:cs typeface="Times New Roman"/>
                      </a:endParaRPr>
                    </a:p>
                  </a:txBody>
                  <a:tcPr marL="68580" marR="68580" marT="0" marB="0" anchor="ctr"/>
                </a:tc>
              </a:tr>
              <a:tr h="424906">
                <a:tc>
                  <a:txBody>
                    <a:bodyPr/>
                    <a:lstStyle/>
                    <a:p>
                      <a:pPr marL="0" marR="0" algn="ctr">
                        <a:spcBef>
                          <a:spcPts val="100"/>
                        </a:spcBef>
                        <a:spcAft>
                          <a:spcPts val="100"/>
                        </a:spcAft>
                      </a:pPr>
                      <a:r>
                        <a:rPr lang="en-US" sz="900" kern="1100">
                          <a:effectLst/>
                        </a:rPr>
                        <a:t>2007</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0" algn="ctr">
                        <a:spcBef>
                          <a:spcPts val="100"/>
                        </a:spcBef>
                        <a:spcAft>
                          <a:spcPts val="100"/>
                        </a:spcAft>
                      </a:pPr>
                      <a:r>
                        <a:rPr lang="en-US" sz="900" kern="1100">
                          <a:effectLst/>
                        </a:rPr>
                        <a:t>19</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0" algn="ctr">
                        <a:spcBef>
                          <a:spcPts val="100"/>
                        </a:spcBef>
                        <a:spcAft>
                          <a:spcPts val="100"/>
                        </a:spcAft>
                      </a:pPr>
                      <a:r>
                        <a:rPr lang="en-US" sz="900" kern="1100">
                          <a:effectLst/>
                        </a:rPr>
                        <a:t>1,559</a:t>
                      </a:r>
                      <a:endParaRPr lang="en-US" sz="900" kern="1100">
                        <a:solidFill>
                          <a:srgbClr val="000000"/>
                        </a:solidFill>
                        <a:effectLst/>
                        <a:latin typeface="Arial"/>
                        <a:ea typeface="Times New Roman"/>
                        <a:cs typeface="Times New Roman"/>
                      </a:endParaRPr>
                    </a:p>
                  </a:txBody>
                  <a:tcPr marL="68580" marR="68580" marT="0" marB="0" anchor="ctr"/>
                </a:tc>
              </a:tr>
              <a:tr h="424906">
                <a:tc>
                  <a:txBody>
                    <a:bodyPr/>
                    <a:lstStyle/>
                    <a:p>
                      <a:pPr marL="0" marR="0" algn="ctr">
                        <a:spcBef>
                          <a:spcPts val="100"/>
                        </a:spcBef>
                        <a:spcAft>
                          <a:spcPts val="100"/>
                        </a:spcAft>
                      </a:pPr>
                      <a:r>
                        <a:rPr lang="en-US" sz="900" kern="1100">
                          <a:effectLst/>
                        </a:rPr>
                        <a:t>2008</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0" algn="ctr">
                        <a:spcBef>
                          <a:spcPts val="100"/>
                        </a:spcBef>
                        <a:spcAft>
                          <a:spcPts val="100"/>
                        </a:spcAft>
                      </a:pPr>
                      <a:r>
                        <a:rPr lang="en-US" sz="900" kern="1100">
                          <a:effectLst/>
                        </a:rPr>
                        <a:t>14</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0" algn="ctr">
                        <a:spcBef>
                          <a:spcPts val="100"/>
                        </a:spcBef>
                        <a:spcAft>
                          <a:spcPts val="100"/>
                        </a:spcAft>
                      </a:pPr>
                      <a:r>
                        <a:rPr lang="en-US" sz="900" kern="1100">
                          <a:effectLst/>
                        </a:rPr>
                        <a:t>900</a:t>
                      </a:r>
                      <a:endParaRPr lang="en-US" sz="900" kern="1100">
                        <a:solidFill>
                          <a:srgbClr val="000000"/>
                        </a:solidFill>
                        <a:effectLst/>
                        <a:latin typeface="Arial"/>
                        <a:ea typeface="Times New Roman"/>
                        <a:cs typeface="Times New Roman"/>
                      </a:endParaRPr>
                    </a:p>
                  </a:txBody>
                  <a:tcPr marL="68580" marR="68580" marT="0" marB="0" anchor="ctr"/>
                </a:tc>
              </a:tr>
              <a:tr h="424906">
                <a:tc>
                  <a:txBody>
                    <a:bodyPr/>
                    <a:lstStyle/>
                    <a:p>
                      <a:pPr marL="0" marR="0" algn="ctr">
                        <a:spcBef>
                          <a:spcPts val="100"/>
                        </a:spcBef>
                        <a:spcAft>
                          <a:spcPts val="100"/>
                        </a:spcAft>
                      </a:pPr>
                      <a:r>
                        <a:rPr lang="en-US" sz="900" kern="1100">
                          <a:effectLst/>
                        </a:rPr>
                        <a:t>2009</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0" algn="ctr">
                        <a:spcBef>
                          <a:spcPts val="100"/>
                        </a:spcBef>
                        <a:spcAft>
                          <a:spcPts val="100"/>
                        </a:spcAft>
                      </a:pPr>
                      <a:r>
                        <a:rPr lang="en-US" sz="900" kern="1100">
                          <a:effectLst/>
                        </a:rPr>
                        <a:t>27</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0" algn="ctr">
                        <a:spcBef>
                          <a:spcPts val="100"/>
                        </a:spcBef>
                        <a:spcAft>
                          <a:spcPts val="100"/>
                        </a:spcAft>
                      </a:pPr>
                      <a:r>
                        <a:rPr lang="en-US" sz="900" kern="1100">
                          <a:effectLst/>
                        </a:rPr>
                        <a:t>2,815</a:t>
                      </a:r>
                      <a:endParaRPr lang="en-US" sz="900" kern="1100">
                        <a:solidFill>
                          <a:srgbClr val="000000"/>
                        </a:solidFill>
                        <a:effectLst/>
                        <a:latin typeface="Arial"/>
                        <a:ea typeface="Times New Roman"/>
                        <a:cs typeface="Times New Roman"/>
                      </a:endParaRPr>
                    </a:p>
                  </a:txBody>
                  <a:tcPr marL="68580" marR="68580" marT="0" marB="0" anchor="ctr"/>
                </a:tc>
              </a:tr>
              <a:tr h="424906">
                <a:tc>
                  <a:txBody>
                    <a:bodyPr/>
                    <a:lstStyle/>
                    <a:p>
                      <a:pPr marL="0" marR="0" algn="ctr">
                        <a:spcBef>
                          <a:spcPts val="100"/>
                        </a:spcBef>
                        <a:spcAft>
                          <a:spcPts val="100"/>
                        </a:spcAft>
                      </a:pPr>
                      <a:r>
                        <a:rPr lang="en-US" sz="900" kern="1100">
                          <a:effectLst/>
                        </a:rPr>
                        <a:t>2010</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0" algn="ctr">
                        <a:spcBef>
                          <a:spcPts val="100"/>
                        </a:spcBef>
                        <a:spcAft>
                          <a:spcPts val="100"/>
                        </a:spcAft>
                      </a:pPr>
                      <a:r>
                        <a:rPr lang="en-US" sz="900" kern="1100">
                          <a:effectLst/>
                        </a:rPr>
                        <a:t>16</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0" algn="ctr">
                        <a:spcBef>
                          <a:spcPts val="100"/>
                        </a:spcBef>
                        <a:spcAft>
                          <a:spcPts val="100"/>
                        </a:spcAft>
                      </a:pPr>
                      <a:r>
                        <a:rPr lang="en-US" sz="900" kern="1100">
                          <a:effectLst/>
                        </a:rPr>
                        <a:t>2,714</a:t>
                      </a:r>
                      <a:endParaRPr lang="en-US" sz="900" kern="1100">
                        <a:solidFill>
                          <a:srgbClr val="000000"/>
                        </a:solidFill>
                        <a:effectLst/>
                        <a:latin typeface="Arial"/>
                        <a:ea typeface="Times New Roman"/>
                        <a:cs typeface="Times New Roman"/>
                      </a:endParaRPr>
                    </a:p>
                  </a:txBody>
                  <a:tcPr marL="68580" marR="68580" marT="0" marB="0" anchor="ctr"/>
                </a:tc>
              </a:tr>
              <a:tr h="424906">
                <a:tc>
                  <a:txBody>
                    <a:bodyPr/>
                    <a:lstStyle/>
                    <a:p>
                      <a:pPr marL="0" marR="0" algn="ctr">
                        <a:spcBef>
                          <a:spcPts val="100"/>
                        </a:spcBef>
                        <a:spcAft>
                          <a:spcPts val="100"/>
                        </a:spcAft>
                      </a:pPr>
                      <a:r>
                        <a:rPr lang="en-US" sz="2400" kern="1100" dirty="0">
                          <a:effectLst/>
                        </a:rPr>
                        <a:t>Total</a:t>
                      </a:r>
                      <a:endParaRPr lang="en-US" sz="2400" kern="1100" dirty="0">
                        <a:solidFill>
                          <a:srgbClr val="000000"/>
                        </a:solidFill>
                        <a:effectLst/>
                        <a:latin typeface="Arial"/>
                        <a:ea typeface="Times New Roman"/>
                        <a:cs typeface="Times New Roman"/>
                      </a:endParaRPr>
                    </a:p>
                  </a:txBody>
                  <a:tcPr marL="68580" marR="68580" marT="0" marB="0" anchor="ctr"/>
                </a:tc>
                <a:tc>
                  <a:txBody>
                    <a:bodyPr/>
                    <a:lstStyle/>
                    <a:p>
                      <a:pPr marL="0" marR="0" algn="ctr">
                        <a:spcBef>
                          <a:spcPts val="100"/>
                        </a:spcBef>
                        <a:spcAft>
                          <a:spcPts val="100"/>
                        </a:spcAft>
                      </a:pPr>
                      <a:r>
                        <a:rPr lang="en-US" sz="2400" kern="1100">
                          <a:effectLst/>
                        </a:rPr>
                        <a:t>142</a:t>
                      </a:r>
                      <a:endParaRPr lang="en-US" sz="2400" kern="1100">
                        <a:solidFill>
                          <a:srgbClr val="000000"/>
                        </a:solidFill>
                        <a:effectLst/>
                        <a:latin typeface="Arial"/>
                        <a:ea typeface="Times New Roman"/>
                        <a:cs typeface="Times New Roman"/>
                      </a:endParaRPr>
                    </a:p>
                  </a:txBody>
                  <a:tcPr marL="68580" marR="68580" marT="0" marB="0" anchor="ctr"/>
                </a:tc>
                <a:tc>
                  <a:txBody>
                    <a:bodyPr/>
                    <a:lstStyle/>
                    <a:p>
                      <a:pPr marL="0" marR="0" algn="ctr">
                        <a:spcBef>
                          <a:spcPts val="100"/>
                        </a:spcBef>
                        <a:spcAft>
                          <a:spcPts val="100"/>
                        </a:spcAft>
                      </a:pPr>
                      <a:r>
                        <a:rPr lang="en-US" sz="2400" kern="1100" dirty="0">
                          <a:effectLst/>
                        </a:rPr>
                        <a:t>14,424</a:t>
                      </a:r>
                      <a:endParaRPr lang="en-US" sz="2400" kern="1100" dirty="0">
                        <a:solidFill>
                          <a:srgbClr val="000000"/>
                        </a:solidFill>
                        <a:effectLst/>
                        <a:latin typeface="Arial"/>
                        <a:ea typeface="Times New Roman"/>
                        <a:cs typeface="Times New Roman"/>
                      </a:endParaRPr>
                    </a:p>
                  </a:txBody>
                  <a:tcPr marL="68580" marR="68580" marT="0" marB="0" anchor="ctr"/>
                </a:tc>
              </a:tr>
            </a:tbl>
          </a:graphicData>
        </a:graphic>
      </p:graphicFrame>
      <p:sp>
        <p:nvSpPr>
          <p:cNvPr id="3" name="Title 2"/>
          <p:cNvSpPr>
            <a:spLocks noGrp="1"/>
          </p:cNvSpPr>
          <p:nvPr>
            <p:ph type="title"/>
          </p:nvPr>
        </p:nvSpPr>
        <p:spPr/>
        <p:txBody>
          <a:bodyPr/>
          <a:lstStyle/>
          <a:p>
            <a:r>
              <a:rPr lang="en-US" dirty="0" smtClean="0"/>
              <a:t>Oak Wilt</a:t>
            </a:r>
            <a:endParaRPr lang="en-US" dirty="0"/>
          </a:p>
        </p:txBody>
      </p:sp>
    </p:spTree>
    <p:extLst>
      <p:ext uri="{BB962C8B-B14F-4D97-AF65-F5344CB8AC3E}">
        <p14:creationId xmlns:p14="http://schemas.microsoft.com/office/powerpoint/2010/main" val="127934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pic>
        <p:nvPicPr>
          <p:cNvPr id="4" name="Content Placeholder 3" descr="Photo of dead and dying white spruce trees."/>
          <p:cNvPicPr>
            <a:picLocks noGrp="1" noChangeAspect="1"/>
          </p:cNvPicPr>
          <p:nvPr>
            <p:ph sz="half" idx="2"/>
          </p:nvPr>
        </p:nvPicPr>
        <p:blipFill>
          <a:blip r:embed="rId2" cstate="print"/>
          <a:stretch>
            <a:fillRect/>
          </a:stretch>
        </p:blipFill>
        <p:spPr>
          <a:xfrm>
            <a:off x="990600" y="1981200"/>
            <a:ext cx="2930738" cy="4389120"/>
          </a:xfrm>
          <a:prstGeom prst="rect">
            <a:avLst/>
          </a:prstGeom>
          <a:effectLst>
            <a:outerShdw blurRad="50800" dist="38100" dir="8100000" algn="tr" rotWithShape="0">
              <a:prstClr val="black">
                <a:alpha val="40000"/>
              </a:prstClr>
            </a:outerShdw>
          </a:effectLst>
        </p:spPr>
      </p:pic>
      <p:sp>
        <p:nvSpPr>
          <p:cNvPr id="7" name="Text Placeholder 6"/>
          <p:cNvSpPr>
            <a:spLocks noGrp="1"/>
          </p:cNvSpPr>
          <p:nvPr>
            <p:ph type="body" sz="quarter" idx="3"/>
          </p:nvPr>
        </p:nvSpPr>
        <p:spPr/>
        <p:txBody>
          <a:bodyPr/>
          <a:lstStyle/>
          <a:p>
            <a:endParaRPr lang="en-US"/>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574160597"/>
              </p:ext>
            </p:extLst>
          </p:nvPr>
        </p:nvGraphicFramePr>
        <p:xfrm>
          <a:off x="4724400" y="1828802"/>
          <a:ext cx="4191000" cy="4572001"/>
        </p:xfrm>
        <a:graphic>
          <a:graphicData uri="http://schemas.openxmlformats.org/drawingml/2006/table">
            <a:tbl>
              <a:tblPr firstRow="1" firstCol="1" lastRow="1" bandRow="1">
                <a:tableStyleId>{5C22544A-7EE6-4342-B048-85BDC9FD1C3A}</a:tableStyleId>
              </a:tblPr>
              <a:tblGrid>
                <a:gridCol w="2010753"/>
                <a:gridCol w="2180247"/>
              </a:tblGrid>
              <a:tr h="955918">
                <a:tc gridSpan="2">
                  <a:txBody>
                    <a:bodyPr/>
                    <a:lstStyle/>
                    <a:p>
                      <a:pPr marL="0" marR="0" algn="r">
                        <a:spcBef>
                          <a:spcPts val="0"/>
                        </a:spcBef>
                        <a:spcAft>
                          <a:spcPts val="600"/>
                        </a:spcAft>
                      </a:pPr>
                      <a:r>
                        <a:rPr lang="en-US" sz="2000" kern="1100" dirty="0" smtClean="0">
                          <a:effectLst/>
                        </a:rPr>
                        <a:t>Spruce </a:t>
                      </a:r>
                      <a:r>
                        <a:rPr lang="en-US" sz="2000" kern="1100" dirty="0">
                          <a:effectLst/>
                        </a:rPr>
                        <a:t>decline salvage </a:t>
                      </a:r>
                      <a:endParaRPr lang="en-US" sz="2000" kern="1100" dirty="0" smtClean="0">
                        <a:effectLst/>
                      </a:endParaRPr>
                    </a:p>
                    <a:p>
                      <a:pPr marL="0" marR="0" algn="r">
                        <a:spcBef>
                          <a:spcPts val="0"/>
                        </a:spcBef>
                        <a:spcAft>
                          <a:spcPts val="600"/>
                        </a:spcAft>
                      </a:pPr>
                      <a:r>
                        <a:rPr lang="en-US" sz="2000" kern="1100" dirty="0" smtClean="0">
                          <a:effectLst/>
                        </a:rPr>
                        <a:t>(</a:t>
                      </a:r>
                      <a:r>
                        <a:rPr lang="en-US" sz="2000" kern="1100" dirty="0">
                          <a:effectLst/>
                        </a:rPr>
                        <a:t>2005-2010)</a:t>
                      </a:r>
                      <a:endParaRPr lang="en-US" sz="2000" b="1" kern="1100" dirty="0">
                        <a:effectLst/>
                        <a:latin typeface="Calibri"/>
                        <a:ea typeface="Times New Roman"/>
                        <a:cs typeface="Times New Roman"/>
                      </a:endParaRPr>
                    </a:p>
                  </a:txBody>
                  <a:tcPr marL="68580" marR="68580" marT="0" marB="0" anchor="ctr"/>
                </a:tc>
                <a:tc hMerge="1">
                  <a:txBody>
                    <a:bodyPr/>
                    <a:lstStyle/>
                    <a:p>
                      <a:endParaRPr lang="en-US"/>
                    </a:p>
                  </a:txBody>
                  <a:tcPr/>
                </a:tc>
              </a:tr>
              <a:tr h="401787">
                <a:tc>
                  <a:txBody>
                    <a:bodyPr/>
                    <a:lstStyle/>
                    <a:p>
                      <a:pPr marL="0" marR="0" algn="ctr">
                        <a:spcBef>
                          <a:spcPts val="200"/>
                        </a:spcBef>
                        <a:spcAft>
                          <a:spcPts val="200"/>
                        </a:spcAft>
                      </a:pPr>
                      <a:r>
                        <a:rPr lang="en-US" sz="900" kern="1200" dirty="0">
                          <a:effectLst/>
                        </a:rPr>
                        <a:t>Year</a:t>
                      </a:r>
                      <a:endParaRPr lang="en-US" sz="900" b="1" kern="1200" dirty="0">
                        <a:solidFill>
                          <a:srgbClr val="000000"/>
                        </a:solidFill>
                        <a:effectLst/>
                        <a:latin typeface="Arial"/>
                        <a:ea typeface="Times New Roman"/>
                        <a:cs typeface="Times New Roman"/>
                      </a:endParaRPr>
                    </a:p>
                  </a:txBody>
                  <a:tcPr marL="68580" marR="68580" marT="0" marB="0" anchor="ctr"/>
                </a:tc>
                <a:tc>
                  <a:txBody>
                    <a:bodyPr/>
                    <a:lstStyle/>
                    <a:p>
                      <a:pPr marL="0" marR="0" algn="ctr">
                        <a:spcBef>
                          <a:spcPts val="200"/>
                        </a:spcBef>
                        <a:spcAft>
                          <a:spcPts val="200"/>
                        </a:spcAft>
                      </a:pPr>
                      <a:r>
                        <a:rPr lang="en-US" sz="900" kern="1200">
                          <a:effectLst/>
                        </a:rPr>
                        <a:t>Acres Salvaged</a:t>
                      </a:r>
                      <a:endParaRPr lang="en-US" sz="900" b="1" kern="1200">
                        <a:solidFill>
                          <a:srgbClr val="000000"/>
                        </a:solidFill>
                        <a:effectLst/>
                        <a:latin typeface="Arial"/>
                        <a:ea typeface="Times New Roman"/>
                        <a:cs typeface="Times New Roman"/>
                      </a:endParaRPr>
                    </a:p>
                  </a:txBody>
                  <a:tcPr marL="68580" marR="68580" marT="0" marB="0" anchor="ctr"/>
                </a:tc>
              </a:tr>
              <a:tr h="401787">
                <a:tc>
                  <a:txBody>
                    <a:bodyPr/>
                    <a:lstStyle/>
                    <a:p>
                      <a:pPr marL="0" marR="0" algn="ctr">
                        <a:spcBef>
                          <a:spcPts val="100"/>
                        </a:spcBef>
                        <a:spcAft>
                          <a:spcPts val="100"/>
                        </a:spcAft>
                      </a:pPr>
                      <a:r>
                        <a:rPr lang="en-US" sz="900" kern="1100">
                          <a:effectLst/>
                        </a:rPr>
                        <a:t>2004</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560070" algn="r">
                        <a:spcBef>
                          <a:spcPts val="100"/>
                        </a:spcBef>
                        <a:spcAft>
                          <a:spcPts val="100"/>
                        </a:spcAft>
                      </a:pPr>
                      <a:r>
                        <a:rPr lang="en-US" sz="900" kern="1100" dirty="0">
                          <a:effectLst/>
                        </a:rPr>
                        <a:t>52</a:t>
                      </a:r>
                      <a:endParaRPr lang="en-US" sz="900" kern="1100" dirty="0">
                        <a:solidFill>
                          <a:srgbClr val="000000"/>
                        </a:solidFill>
                        <a:effectLst/>
                        <a:latin typeface="Arial"/>
                        <a:ea typeface="Times New Roman"/>
                        <a:cs typeface="Times New Roman"/>
                      </a:endParaRPr>
                    </a:p>
                  </a:txBody>
                  <a:tcPr marL="68580" marR="68580" marT="0" marB="0" anchor="ctr"/>
                </a:tc>
              </a:tr>
              <a:tr h="401787">
                <a:tc>
                  <a:txBody>
                    <a:bodyPr/>
                    <a:lstStyle/>
                    <a:p>
                      <a:pPr marL="0" marR="0" algn="ctr">
                        <a:spcBef>
                          <a:spcPts val="100"/>
                        </a:spcBef>
                        <a:spcAft>
                          <a:spcPts val="100"/>
                        </a:spcAft>
                      </a:pPr>
                      <a:r>
                        <a:rPr lang="en-US" sz="900" kern="1100">
                          <a:effectLst/>
                        </a:rPr>
                        <a:t>2005</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560070" algn="r">
                        <a:spcBef>
                          <a:spcPts val="100"/>
                        </a:spcBef>
                        <a:spcAft>
                          <a:spcPts val="100"/>
                        </a:spcAft>
                      </a:pPr>
                      <a:r>
                        <a:rPr lang="en-US" sz="900" kern="1100">
                          <a:effectLst/>
                        </a:rPr>
                        <a:t>101</a:t>
                      </a:r>
                      <a:endParaRPr lang="en-US" sz="900" kern="1100">
                        <a:solidFill>
                          <a:srgbClr val="000000"/>
                        </a:solidFill>
                        <a:effectLst/>
                        <a:latin typeface="Arial"/>
                        <a:ea typeface="Times New Roman"/>
                        <a:cs typeface="Times New Roman"/>
                      </a:endParaRPr>
                    </a:p>
                  </a:txBody>
                  <a:tcPr marL="68580" marR="68580" marT="0" marB="0" anchor="ctr"/>
                </a:tc>
              </a:tr>
              <a:tr h="401787">
                <a:tc>
                  <a:txBody>
                    <a:bodyPr/>
                    <a:lstStyle/>
                    <a:p>
                      <a:pPr marL="0" marR="0" algn="ctr">
                        <a:spcBef>
                          <a:spcPts val="100"/>
                        </a:spcBef>
                        <a:spcAft>
                          <a:spcPts val="100"/>
                        </a:spcAft>
                      </a:pPr>
                      <a:r>
                        <a:rPr lang="en-US" sz="900" kern="1100">
                          <a:effectLst/>
                        </a:rPr>
                        <a:t>2006</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560070" algn="r">
                        <a:spcBef>
                          <a:spcPts val="100"/>
                        </a:spcBef>
                        <a:spcAft>
                          <a:spcPts val="100"/>
                        </a:spcAft>
                      </a:pPr>
                      <a:r>
                        <a:rPr lang="en-US" sz="900" kern="1100">
                          <a:effectLst/>
                        </a:rPr>
                        <a:t>461</a:t>
                      </a:r>
                      <a:endParaRPr lang="en-US" sz="900" kern="1100">
                        <a:solidFill>
                          <a:srgbClr val="000000"/>
                        </a:solidFill>
                        <a:effectLst/>
                        <a:latin typeface="Arial"/>
                        <a:ea typeface="Times New Roman"/>
                        <a:cs typeface="Times New Roman"/>
                      </a:endParaRPr>
                    </a:p>
                  </a:txBody>
                  <a:tcPr marL="68580" marR="68580" marT="0" marB="0" anchor="ctr"/>
                </a:tc>
              </a:tr>
              <a:tr h="401787">
                <a:tc>
                  <a:txBody>
                    <a:bodyPr/>
                    <a:lstStyle/>
                    <a:p>
                      <a:pPr marL="0" marR="0" algn="ctr">
                        <a:spcBef>
                          <a:spcPts val="100"/>
                        </a:spcBef>
                        <a:spcAft>
                          <a:spcPts val="100"/>
                        </a:spcAft>
                      </a:pPr>
                      <a:r>
                        <a:rPr lang="en-US" sz="900" kern="1100">
                          <a:effectLst/>
                        </a:rPr>
                        <a:t>2007</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560070" algn="r">
                        <a:spcBef>
                          <a:spcPts val="100"/>
                        </a:spcBef>
                        <a:spcAft>
                          <a:spcPts val="100"/>
                        </a:spcAft>
                      </a:pPr>
                      <a:r>
                        <a:rPr lang="en-US" sz="900" kern="1100">
                          <a:effectLst/>
                        </a:rPr>
                        <a:t>1,932</a:t>
                      </a:r>
                      <a:endParaRPr lang="en-US" sz="900" kern="1100">
                        <a:solidFill>
                          <a:srgbClr val="000000"/>
                        </a:solidFill>
                        <a:effectLst/>
                        <a:latin typeface="Arial"/>
                        <a:ea typeface="Times New Roman"/>
                        <a:cs typeface="Times New Roman"/>
                      </a:endParaRPr>
                    </a:p>
                  </a:txBody>
                  <a:tcPr marL="68580" marR="68580" marT="0" marB="0" anchor="ctr"/>
                </a:tc>
              </a:tr>
              <a:tr h="401787">
                <a:tc>
                  <a:txBody>
                    <a:bodyPr/>
                    <a:lstStyle/>
                    <a:p>
                      <a:pPr marL="0" marR="0" algn="ctr">
                        <a:spcBef>
                          <a:spcPts val="100"/>
                        </a:spcBef>
                        <a:spcAft>
                          <a:spcPts val="100"/>
                        </a:spcAft>
                      </a:pPr>
                      <a:r>
                        <a:rPr lang="en-US" sz="900" kern="1100" dirty="0">
                          <a:effectLst/>
                        </a:rPr>
                        <a:t>2008</a:t>
                      </a:r>
                      <a:endParaRPr lang="en-US" sz="900" kern="1100" dirty="0">
                        <a:solidFill>
                          <a:srgbClr val="000000"/>
                        </a:solidFill>
                        <a:effectLst/>
                        <a:latin typeface="Arial"/>
                        <a:ea typeface="Times New Roman"/>
                        <a:cs typeface="Times New Roman"/>
                      </a:endParaRPr>
                    </a:p>
                  </a:txBody>
                  <a:tcPr marL="68580" marR="68580" marT="0" marB="0" anchor="ctr"/>
                </a:tc>
                <a:tc>
                  <a:txBody>
                    <a:bodyPr/>
                    <a:lstStyle/>
                    <a:p>
                      <a:pPr marL="0" marR="560070" algn="r">
                        <a:spcBef>
                          <a:spcPts val="100"/>
                        </a:spcBef>
                        <a:spcAft>
                          <a:spcPts val="100"/>
                        </a:spcAft>
                      </a:pPr>
                      <a:r>
                        <a:rPr lang="en-US" sz="900" kern="1100">
                          <a:effectLst/>
                        </a:rPr>
                        <a:t>1,126</a:t>
                      </a:r>
                      <a:endParaRPr lang="en-US" sz="900" kern="1100">
                        <a:solidFill>
                          <a:srgbClr val="000000"/>
                        </a:solidFill>
                        <a:effectLst/>
                        <a:latin typeface="Arial"/>
                        <a:ea typeface="Times New Roman"/>
                        <a:cs typeface="Times New Roman"/>
                      </a:endParaRPr>
                    </a:p>
                  </a:txBody>
                  <a:tcPr marL="68580" marR="68580" marT="0" marB="0" anchor="ctr"/>
                </a:tc>
              </a:tr>
              <a:tr h="401787">
                <a:tc>
                  <a:txBody>
                    <a:bodyPr/>
                    <a:lstStyle/>
                    <a:p>
                      <a:pPr marL="0" marR="0" algn="ctr">
                        <a:spcBef>
                          <a:spcPts val="100"/>
                        </a:spcBef>
                        <a:spcAft>
                          <a:spcPts val="100"/>
                        </a:spcAft>
                      </a:pPr>
                      <a:r>
                        <a:rPr lang="en-US" sz="900" kern="1100">
                          <a:effectLst/>
                        </a:rPr>
                        <a:t>2009</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560070" algn="r">
                        <a:spcBef>
                          <a:spcPts val="100"/>
                        </a:spcBef>
                        <a:spcAft>
                          <a:spcPts val="100"/>
                        </a:spcAft>
                      </a:pPr>
                      <a:r>
                        <a:rPr lang="en-US" sz="900" kern="1100">
                          <a:effectLst/>
                        </a:rPr>
                        <a:t>459</a:t>
                      </a:r>
                      <a:endParaRPr lang="en-US" sz="900" kern="1100">
                        <a:solidFill>
                          <a:srgbClr val="000000"/>
                        </a:solidFill>
                        <a:effectLst/>
                        <a:latin typeface="Arial"/>
                        <a:ea typeface="Times New Roman"/>
                        <a:cs typeface="Times New Roman"/>
                      </a:endParaRPr>
                    </a:p>
                  </a:txBody>
                  <a:tcPr marL="68580" marR="68580" marT="0" marB="0" anchor="ctr"/>
                </a:tc>
              </a:tr>
              <a:tr h="401787">
                <a:tc>
                  <a:txBody>
                    <a:bodyPr/>
                    <a:lstStyle/>
                    <a:p>
                      <a:pPr marL="0" marR="0" algn="ctr">
                        <a:spcBef>
                          <a:spcPts val="100"/>
                        </a:spcBef>
                        <a:spcAft>
                          <a:spcPts val="100"/>
                        </a:spcAft>
                      </a:pPr>
                      <a:r>
                        <a:rPr lang="en-US" sz="900" kern="1100">
                          <a:effectLst/>
                        </a:rPr>
                        <a:t>2010</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560070" algn="r">
                        <a:spcBef>
                          <a:spcPts val="100"/>
                        </a:spcBef>
                        <a:spcAft>
                          <a:spcPts val="100"/>
                        </a:spcAft>
                      </a:pPr>
                      <a:r>
                        <a:rPr lang="en-US" sz="900" kern="1100">
                          <a:effectLst/>
                        </a:rPr>
                        <a:t>73</a:t>
                      </a:r>
                      <a:endParaRPr lang="en-US" sz="900" kern="1100">
                        <a:solidFill>
                          <a:srgbClr val="000000"/>
                        </a:solidFill>
                        <a:effectLst/>
                        <a:latin typeface="Arial"/>
                        <a:ea typeface="Times New Roman"/>
                        <a:cs typeface="Times New Roman"/>
                      </a:endParaRPr>
                    </a:p>
                  </a:txBody>
                  <a:tcPr marL="68580" marR="68580" marT="0" marB="0" anchor="ctr"/>
                </a:tc>
              </a:tr>
              <a:tr h="401787">
                <a:tc>
                  <a:txBody>
                    <a:bodyPr/>
                    <a:lstStyle/>
                    <a:p>
                      <a:pPr marL="0" marR="0" algn="ctr">
                        <a:spcBef>
                          <a:spcPts val="100"/>
                        </a:spcBef>
                        <a:spcAft>
                          <a:spcPts val="100"/>
                        </a:spcAft>
                      </a:pPr>
                      <a:r>
                        <a:rPr lang="en-US" sz="2400" kern="1100">
                          <a:effectLst/>
                        </a:rPr>
                        <a:t>Total</a:t>
                      </a:r>
                      <a:endParaRPr lang="en-US" sz="2400" kern="1100">
                        <a:solidFill>
                          <a:srgbClr val="000000"/>
                        </a:solidFill>
                        <a:effectLst/>
                        <a:latin typeface="Arial"/>
                        <a:ea typeface="Times New Roman"/>
                        <a:cs typeface="Times New Roman"/>
                      </a:endParaRPr>
                    </a:p>
                  </a:txBody>
                  <a:tcPr marL="68580" marR="68580" marT="0" marB="0" anchor="ctr"/>
                </a:tc>
                <a:tc>
                  <a:txBody>
                    <a:bodyPr/>
                    <a:lstStyle/>
                    <a:p>
                      <a:pPr marL="0" marR="560070" algn="r">
                        <a:spcBef>
                          <a:spcPts val="100"/>
                        </a:spcBef>
                        <a:spcAft>
                          <a:spcPts val="100"/>
                        </a:spcAft>
                      </a:pPr>
                      <a:r>
                        <a:rPr lang="en-US" sz="2400" kern="1100" dirty="0">
                          <a:effectLst/>
                        </a:rPr>
                        <a:t>4,155</a:t>
                      </a:r>
                      <a:endParaRPr lang="en-US" sz="2400" kern="1100" dirty="0">
                        <a:solidFill>
                          <a:srgbClr val="000000"/>
                        </a:solidFill>
                        <a:effectLst/>
                        <a:latin typeface="Arial"/>
                        <a:ea typeface="Times New Roman"/>
                        <a:cs typeface="Times New Roman"/>
                      </a:endParaRPr>
                    </a:p>
                  </a:txBody>
                  <a:tcPr marL="68580" marR="68580" marT="0" marB="0" anchor="ctr"/>
                </a:tc>
              </a:tr>
            </a:tbl>
          </a:graphicData>
        </a:graphic>
      </p:graphicFrame>
      <p:sp>
        <p:nvSpPr>
          <p:cNvPr id="5" name="Title 4"/>
          <p:cNvSpPr>
            <a:spLocks noGrp="1"/>
          </p:cNvSpPr>
          <p:nvPr>
            <p:ph type="title"/>
          </p:nvPr>
        </p:nvSpPr>
        <p:spPr/>
        <p:txBody>
          <a:bodyPr/>
          <a:lstStyle/>
          <a:p>
            <a:r>
              <a:rPr lang="en-US" dirty="0" smtClean="0"/>
              <a:t>Spruce Decline</a:t>
            </a:r>
            <a:endParaRPr lang="en-US" dirty="0"/>
          </a:p>
        </p:txBody>
      </p:sp>
    </p:spTree>
    <p:extLst>
      <p:ext uri="{BB962C8B-B14F-4D97-AF65-F5344CB8AC3E}">
        <p14:creationId xmlns:p14="http://schemas.microsoft.com/office/powerpoint/2010/main" val="2506590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2"/>
            <p:extLst>
              <p:ext uri="{D42A27DB-BD31-4B8C-83A1-F6EECF244321}">
                <p14:modId xmlns:p14="http://schemas.microsoft.com/office/powerpoint/2010/main" val="1108089264"/>
              </p:ext>
            </p:extLst>
          </p:nvPr>
        </p:nvGraphicFramePr>
        <p:xfrm>
          <a:off x="4724401" y="1904997"/>
          <a:ext cx="4114800" cy="4114802"/>
        </p:xfrm>
        <a:graphic>
          <a:graphicData uri="http://schemas.openxmlformats.org/drawingml/2006/table">
            <a:tbl>
              <a:tblPr firstRow="1" firstCol="1" lastRow="1" bandRow="1">
                <a:tableStyleId>{5C22544A-7EE6-4342-B048-85BDC9FD1C3A}</a:tableStyleId>
              </a:tblPr>
              <a:tblGrid>
                <a:gridCol w="1755676"/>
                <a:gridCol w="2359124"/>
              </a:tblGrid>
              <a:tr h="1003610">
                <a:tc gridSpan="2">
                  <a:txBody>
                    <a:bodyPr/>
                    <a:lstStyle/>
                    <a:p>
                      <a:pPr marL="0" marR="0" algn="r">
                        <a:spcBef>
                          <a:spcPts val="600"/>
                        </a:spcBef>
                        <a:spcAft>
                          <a:spcPts val="600"/>
                        </a:spcAft>
                      </a:pPr>
                      <a:r>
                        <a:rPr lang="en-US" sz="1600" kern="1100" dirty="0" smtClean="0">
                          <a:effectLst/>
                        </a:rPr>
                        <a:t>Acres </a:t>
                      </a:r>
                      <a:r>
                        <a:rPr lang="en-US" sz="1600" kern="1100" dirty="0">
                          <a:effectLst/>
                        </a:rPr>
                        <a:t>within fire-adapted </a:t>
                      </a:r>
                      <a:r>
                        <a:rPr lang="en-US" sz="1600" kern="1100" dirty="0" err="1">
                          <a:effectLst/>
                        </a:rPr>
                        <a:t>landtype</a:t>
                      </a:r>
                      <a:r>
                        <a:rPr lang="en-US" sz="1600" kern="1100" dirty="0">
                          <a:effectLst/>
                        </a:rPr>
                        <a:t> associations treated with prescribed fires</a:t>
                      </a:r>
                      <a:endParaRPr lang="en-US" sz="1600" b="1" kern="1100" dirty="0">
                        <a:effectLst/>
                        <a:latin typeface="Calibri"/>
                        <a:ea typeface="Times New Roman"/>
                        <a:cs typeface="Times New Roman"/>
                      </a:endParaRPr>
                    </a:p>
                  </a:txBody>
                  <a:tcPr marL="68580" marR="68580" marT="0" marB="0" anchor="ctr"/>
                </a:tc>
                <a:tc hMerge="1">
                  <a:txBody>
                    <a:bodyPr/>
                    <a:lstStyle/>
                    <a:p>
                      <a:endParaRPr lang="en-US"/>
                    </a:p>
                  </a:txBody>
                  <a:tcPr/>
                </a:tc>
              </a:tr>
              <a:tr h="602166">
                <a:tc>
                  <a:txBody>
                    <a:bodyPr/>
                    <a:lstStyle/>
                    <a:p>
                      <a:pPr marL="0" marR="0" algn="ctr">
                        <a:spcBef>
                          <a:spcPts val="200"/>
                        </a:spcBef>
                        <a:spcAft>
                          <a:spcPts val="200"/>
                        </a:spcAft>
                      </a:pPr>
                      <a:r>
                        <a:rPr lang="en-US" sz="900" kern="1200">
                          <a:effectLst/>
                        </a:rPr>
                        <a:t>Year</a:t>
                      </a:r>
                      <a:endParaRPr lang="en-US" sz="900" b="1" kern="1200">
                        <a:solidFill>
                          <a:srgbClr val="000000"/>
                        </a:solidFill>
                        <a:effectLst/>
                        <a:latin typeface="Arial"/>
                        <a:ea typeface="Times New Roman"/>
                        <a:cs typeface="Times New Roman"/>
                      </a:endParaRPr>
                    </a:p>
                  </a:txBody>
                  <a:tcPr marL="68580" marR="68580" marT="0" marB="0" anchor="ctr"/>
                </a:tc>
                <a:tc>
                  <a:txBody>
                    <a:bodyPr/>
                    <a:lstStyle/>
                    <a:p>
                      <a:pPr marL="0" marR="0" algn="ctr">
                        <a:spcBef>
                          <a:spcPts val="200"/>
                        </a:spcBef>
                        <a:spcAft>
                          <a:spcPts val="200"/>
                        </a:spcAft>
                      </a:pPr>
                      <a:r>
                        <a:rPr lang="en-US" sz="1800" kern="1200" dirty="0" smtClean="0">
                          <a:effectLst/>
                        </a:rPr>
                        <a:t>Acres</a:t>
                      </a:r>
                      <a:endParaRPr lang="en-US" sz="1800" b="1" kern="1200" dirty="0">
                        <a:solidFill>
                          <a:srgbClr val="000000"/>
                        </a:solidFill>
                        <a:effectLst/>
                        <a:latin typeface="Arial"/>
                        <a:ea typeface="Times New Roman"/>
                        <a:cs typeface="Times New Roman"/>
                      </a:endParaRPr>
                    </a:p>
                  </a:txBody>
                  <a:tcPr marL="68580" marR="68580" marT="0" marB="0" anchor="ctr"/>
                </a:tc>
              </a:tr>
              <a:tr h="418171">
                <a:tc>
                  <a:txBody>
                    <a:bodyPr/>
                    <a:lstStyle/>
                    <a:p>
                      <a:pPr marL="0" marR="0" algn="ctr">
                        <a:spcBef>
                          <a:spcPts val="100"/>
                        </a:spcBef>
                        <a:spcAft>
                          <a:spcPts val="100"/>
                        </a:spcAft>
                      </a:pPr>
                      <a:r>
                        <a:rPr lang="en-US" sz="900" kern="1100">
                          <a:effectLst/>
                        </a:rPr>
                        <a:t>2005</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0" algn="l">
                        <a:spcBef>
                          <a:spcPts val="100"/>
                        </a:spcBef>
                        <a:spcAft>
                          <a:spcPts val="100"/>
                        </a:spcAft>
                        <a:tabLst>
                          <a:tab pos="731520" algn="dec"/>
                        </a:tabLst>
                      </a:pPr>
                      <a:r>
                        <a:rPr lang="en-US" sz="900" kern="1100">
                          <a:effectLst/>
                        </a:rPr>
                        <a:t>325</a:t>
                      </a:r>
                      <a:endParaRPr lang="en-US" sz="900" kern="1100">
                        <a:solidFill>
                          <a:srgbClr val="000000"/>
                        </a:solidFill>
                        <a:effectLst/>
                        <a:latin typeface="Arial"/>
                        <a:ea typeface="Times New Roman"/>
                        <a:cs typeface="Times New Roman"/>
                      </a:endParaRPr>
                    </a:p>
                  </a:txBody>
                  <a:tcPr marL="68580" marR="68580" marT="0" marB="0" anchor="ctr"/>
                </a:tc>
              </a:tr>
              <a:tr h="418171">
                <a:tc>
                  <a:txBody>
                    <a:bodyPr/>
                    <a:lstStyle/>
                    <a:p>
                      <a:pPr marL="0" marR="0" algn="ctr">
                        <a:spcBef>
                          <a:spcPts val="100"/>
                        </a:spcBef>
                        <a:spcAft>
                          <a:spcPts val="100"/>
                        </a:spcAft>
                      </a:pPr>
                      <a:r>
                        <a:rPr lang="en-US" sz="900" kern="1100">
                          <a:effectLst/>
                        </a:rPr>
                        <a:t>2006</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0" algn="l">
                        <a:spcBef>
                          <a:spcPts val="100"/>
                        </a:spcBef>
                        <a:spcAft>
                          <a:spcPts val="100"/>
                        </a:spcAft>
                        <a:tabLst>
                          <a:tab pos="731520" algn="dec"/>
                        </a:tabLst>
                      </a:pPr>
                      <a:r>
                        <a:rPr lang="en-US" sz="900" kern="1100">
                          <a:effectLst/>
                        </a:rPr>
                        <a:t>0</a:t>
                      </a:r>
                      <a:endParaRPr lang="en-US" sz="900" kern="1100">
                        <a:solidFill>
                          <a:srgbClr val="000000"/>
                        </a:solidFill>
                        <a:effectLst/>
                        <a:latin typeface="Arial"/>
                        <a:ea typeface="Times New Roman"/>
                        <a:cs typeface="Times New Roman"/>
                      </a:endParaRPr>
                    </a:p>
                  </a:txBody>
                  <a:tcPr marL="68580" marR="68580" marT="0" marB="0" anchor="ctr"/>
                </a:tc>
              </a:tr>
              <a:tr h="418171">
                <a:tc>
                  <a:txBody>
                    <a:bodyPr/>
                    <a:lstStyle/>
                    <a:p>
                      <a:pPr marL="0" marR="0" algn="ctr">
                        <a:spcBef>
                          <a:spcPts val="100"/>
                        </a:spcBef>
                        <a:spcAft>
                          <a:spcPts val="100"/>
                        </a:spcAft>
                      </a:pPr>
                      <a:r>
                        <a:rPr lang="en-US" sz="900" kern="1100">
                          <a:effectLst/>
                        </a:rPr>
                        <a:t>2007</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0" algn="l">
                        <a:spcBef>
                          <a:spcPts val="100"/>
                        </a:spcBef>
                        <a:spcAft>
                          <a:spcPts val="100"/>
                        </a:spcAft>
                        <a:tabLst>
                          <a:tab pos="731520" algn="dec"/>
                        </a:tabLst>
                      </a:pPr>
                      <a:r>
                        <a:rPr lang="en-US" sz="900" kern="1100">
                          <a:effectLst/>
                        </a:rPr>
                        <a:t>508</a:t>
                      </a:r>
                      <a:endParaRPr lang="en-US" sz="900" kern="1100">
                        <a:solidFill>
                          <a:srgbClr val="000000"/>
                        </a:solidFill>
                        <a:effectLst/>
                        <a:latin typeface="Arial"/>
                        <a:ea typeface="Times New Roman"/>
                        <a:cs typeface="Times New Roman"/>
                      </a:endParaRPr>
                    </a:p>
                  </a:txBody>
                  <a:tcPr marL="68580" marR="68580" marT="0" marB="0" anchor="ctr"/>
                </a:tc>
              </a:tr>
              <a:tr h="418171">
                <a:tc>
                  <a:txBody>
                    <a:bodyPr/>
                    <a:lstStyle/>
                    <a:p>
                      <a:pPr marL="0" marR="0" algn="ctr">
                        <a:spcBef>
                          <a:spcPts val="100"/>
                        </a:spcBef>
                        <a:spcAft>
                          <a:spcPts val="100"/>
                        </a:spcAft>
                      </a:pPr>
                      <a:r>
                        <a:rPr lang="en-US" sz="900" kern="1100" dirty="0">
                          <a:effectLst/>
                        </a:rPr>
                        <a:t>2008</a:t>
                      </a:r>
                      <a:endParaRPr lang="en-US" sz="900" kern="1100" dirty="0">
                        <a:solidFill>
                          <a:srgbClr val="000000"/>
                        </a:solidFill>
                        <a:effectLst/>
                        <a:latin typeface="Arial"/>
                        <a:ea typeface="Times New Roman"/>
                        <a:cs typeface="Times New Roman"/>
                      </a:endParaRPr>
                    </a:p>
                  </a:txBody>
                  <a:tcPr marL="68580" marR="68580" marT="0" marB="0" anchor="ctr"/>
                </a:tc>
                <a:tc>
                  <a:txBody>
                    <a:bodyPr/>
                    <a:lstStyle/>
                    <a:p>
                      <a:pPr marL="0" marR="0" algn="l">
                        <a:spcBef>
                          <a:spcPts val="100"/>
                        </a:spcBef>
                        <a:spcAft>
                          <a:spcPts val="100"/>
                        </a:spcAft>
                        <a:tabLst>
                          <a:tab pos="731520" algn="dec"/>
                        </a:tabLst>
                      </a:pPr>
                      <a:r>
                        <a:rPr lang="en-US" sz="900" kern="1100">
                          <a:effectLst/>
                        </a:rPr>
                        <a:t>3,450</a:t>
                      </a:r>
                      <a:endParaRPr lang="en-US" sz="900" kern="1100">
                        <a:solidFill>
                          <a:srgbClr val="000000"/>
                        </a:solidFill>
                        <a:effectLst/>
                        <a:latin typeface="Arial"/>
                        <a:ea typeface="Times New Roman"/>
                        <a:cs typeface="Times New Roman"/>
                      </a:endParaRPr>
                    </a:p>
                  </a:txBody>
                  <a:tcPr marL="68580" marR="68580" marT="0" marB="0" anchor="ctr"/>
                </a:tc>
              </a:tr>
              <a:tr h="418171">
                <a:tc>
                  <a:txBody>
                    <a:bodyPr/>
                    <a:lstStyle/>
                    <a:p>
                      <a:pPr marL="0" marR="0" algn="ctr">
                        <a:spcBef>
                          <a:spcPts val="100"/>
                        </a:spcBef>
                        <a:spcAft>
                          <a:spcPts val="100"/>
                        </a:spcAft>
                      </a:pPr>
                      <a:r>
                        <a:rPr lang="en-US" sz="900" kern="1100">
                          <a:effectLst/>
                        </a:rPr>
                        <a:t>2009</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0" algn="l">
                        <a:spcBef>
                          <a:spcPts val="100"/>
                        </a:spcBef>
                        <a:spcAft>
                          <a:spcPts val="100"/>
                        </a:spcAft>
                        <a:tabLst>
                          <a:tab pos="731520" algn="dec"/>
                        </a:tabLst>
                      </a:pPr>
                      <a:r>
                        <a:rPr lang="en-US" sz="900" kern="1100">
                          <a:effectLst/>
                        </a:rPr>
                        <a:t>117</a:t>
                      </a:r>
                      <a:endParaRPr lang="en-US" sz="900" kern="1100">
                        <a:solidFill>
                          <a:srgbClr val="000000"/>
                        </a:solidFill>
                        <a:effectLst/>
                        <a:latin typeface="Arial"/>
                        <a:ea typeface="Times New Roman"/>
                        <a:cs typeface="Times New Roman"/>
                      </a:endParaRPr>
                    </a:p>
                  </a:txBody>
                  <a:tcPr marL="68580" marR="68580" marT="0" marB="0" anchor="ctr"/>
                </a:tc>
              </a:tr>
              <a:tr h="418171">
                <a:tc>
                  <a:txBody>
                    <a:bodyPr/>
                    <a:lstStyle/>
                    <a:p>
                      <a:pPr marL="0" marR="0" algn="ctr">
                        <a:spcBef>
                          <a:spcPts val="100"/>
                        </a:spcBef>
                        <a:spcAft>
                          <a:spcPts val="100"/>
                        </a:spcAft>
                      </a:pPr>
                      <a:r>
                        <a:rPr lang="en-US" sz="900" kern="1100">
                          <a:effectLst/>
                        </a:rPr>
                        <a:t>2010</a:t>
                      </a:r>
                      <a:endParaRPr lang="en-US" sz="900" kern="1100">
                        <a:solidFill>
                          <a:srgbClr val="000000"/>
                        </a:solidFill>
                        <a:effectLst/>
                        <a:latin typeface="Arial"/>
                        <a:ea typeface="Times New Roman"/>
                        <a:cs typeface="Times New Roman"/>
                      </a:endParaRPr>
                    </a:p>
                  </a:txBody>
                  <a:tcPr marL="68580" marR="68580" marT="0" marB="0" anchor="ctr"/>
                </a:tc>
                <a:tc>
                  <a:txBody>
                    <a:bodyPr/>
                    <a:lstStyle/>
                    <a:p>
                      <a:pPr marL="0" marR="0" algn="l">
                        <a:spcBef>
                          <a:spcPts val="100"/>
                        </a:spcBef>
                        <a:spcAft>
                          <a:spcPts val="100"/>
                        </a:spcAft>
                        <a:tabLst>
                          <a:tab pos="731520" algn="dec"/>
                        </a:tabLst>
                      </a:pPr>
                      <a:r>
                        <a:rPr lang="en-US" sz="900" kern="1100" dirty="0">
                          <a:effectLst/>
                        </a:rPr>
                        <a:t>716</a:t>
                      </a:r>
                      <a:endParaRPr lang="en-US" sz="900" kern="1100" dirty="0">
                        <a:solidFill>
                          <a:srgbClr val="000000"/>
                        </a:solidFill>
                        <a:effectLst/>
                        <a:latin typeface="Arial"/>
                        <a:ea typeface="Times New Roman"/>
                        <a:cs typeface="Times New Roman"/>
                      </a:endParaRPr>
                    </a:p>
                  </a:txBody>
                  <a:tcPr marL="68580" marR="68580" marT="0" marB="0" anchor="ctr"/>
                </a:tc>
              </a:tr>
            </a:tbl>
          </a:graphicData>
        </a:graphic>
      </p:graphicFrame>
      <p:sp>
        <p:nvSpPr>
          <p:cNvPr id="4" name="Title 3"/>
          <p:cNvSpPr>
            <a:spLocks noGrp="1"/>
          </p:cNvSpPr>
          <p:nvPr>
            <p:ph type="title"/>
          </p:nvPr>
        </p:nvSpPr>
        <p:spPr/>
        <p:txBody>
          <a:bodyPr/>
          <a:lstStyle/>
          <a:p>
            <a:r>
              <a:rPr lang="en-US" dirty="0" smtClean="0"/>
              <a:t>Prescribed Fire</a:t>
            </a:r>
            <a:endParaRPr lang="en-US" dirty="0"/>
          </a:p>
        </p:txBody>
      </p:sp>
      <p:pic>
        <p:nvPicPr>
          <p:cNvPr id="10" name="Content Placeholder 9" descr="Photo of a firefighter lighting a prescribed fire with a drip torch."/>
          <p:cNvPicPr>
            <a:picLocks noGrp="1" noChangeAspect="1"/>
          </p:cNvPicPr>
          <p:nvPr>
            <p:ph sz="half" idx="1"/>
          </p:nvPr>
        </p:nvPicPr>
        <p:blipFill>
          <a:blip r:embed="rId2" cstate="screen">
            <a:extLst>
              <a:ext uri="{28A0092B-C50C-407E-A947-70E740481C1C}">
                <a14:useLocalDpi xmlns:a14="http://schemas.microsoft.com/office/drawing/2010/main" val="0"/>
              </a:ext>
            </a:extLst>
          </a:blip>
          <a:stretch>
            <a:fillRect/>
          </a:stretch>
        </p:blipFill>
        <p:spPr>
          <a:xfrm>
            <a:off x="152400" y="2286000"/>
            <a:ext cx="4510054" cy="3017520"/>
          </a:xfrm>
          <a:prstGeom prst="rect">
            <a:avLst/>
          </a:prstGeom>
          <a:noFill/>
          <a:ln w="0">
            <a:solidFill>
              <a:schemeClr val="bg1">
                <a:lumMod val="6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05362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1200162162"/>
              </p:ext>
            </p:extLst>
          </p:nvPr>
        </p:nvGraphicFramePr>
        <p:xfrm>
          <a:off x="304800" y="3048000"/>
          <a:ext cx="5105400" cy="1254342"/>
        </p:xfrm>
        <a:graphic>
          <a:graphicData uri="http://schemas.openxmlformats.org/drawingml/2006/table">
            <a:tbl>
              <a:tblPr firstRow="1" firstCol="1" lastRow="1" bandRow="1">
                <a:tableStyleId>{5C22544A-7EE6-4342-B048-85BDC9FD1C3A}</a:tableStyleId>
              </a:tblPr>
              <a:tblGrid>
                <a:gridCol w="1276350"/>
                <a:gridCol w="1276350"/>
                <a:gridCol w="1276350"/>
                <a:gridCol w="1276350"/>
              </a:tblGrid>
              <a:tr h="827622">
                <a:tc>
                  <a:txBody>
                    <a:bodyPr/>
                    <a:lstStyle/>
                    <a:p>
                      <a:pPr marL="0" marR="0" algn="ctr">
                        <a:spcBef>
                          <a:spcPts val="200"/>
                        </a:spcBef>
                        <a:spcAft>
                          <a:spcPts val="200"/>
                        </a:spcAft>
                      </a:pPr>
                      <a:r>
                        <a:rPr lang="en-US" sz="1200" kern="1200" dirty="0" smtClean="0">
                          <a:effectLst/>
                        </a:rPr>
                        <a:t>Average</a:t>
                      </a:r>
                      <a:endParaRPr lang="en-US" sz="1200" b="1" kern="1200" dirty="0">
                        <a:solidFill>
                          <a:srgbClr val="000000"/>
                        </a:solidFill>
                        <a:effectLst/>
                        <a:latin typeface="Arial"/>
                        <a:ea typeface="Times New Roman"/>
                        <a:cs typeface="Times New Roman"/>
                      </a:endParaRPr>
                    </a:p>
                  </a:txBody>
                  <a:tcPr marL="48658" marR="48658" marT="0" marB="0" anchor="ctr"/>
                </a:tc>
                <a:tc>
                  <a:txBody>
                    <a:bodyPr/>
                    <a:lstStyle/>
                    <a:p>
                      <a:pPr marL="0" marR="0" algn="ctr">
                        <a:spcBef>
                          <a:spcPts val="200"/>
                        </a:spcBef>
                        <a:spcAft>
                          <a:spcPts val="200"/>
                        </a:spcAft>
                      </a:pPr>
                      <a:r>
                        <a:rPr lang="en-US" sz="1200" kern="1200">
                          <a:effectLst/>
                        </a:rPr>
                        <a:t>Number Fires</a:t>
                      </a:r>
                      <a:endParaRPr lang="en-US" sz="1200" b="1" kern="1200">
                        <a:solidFill>
                          <a:srgbClr val="000000"/>
                        </a:solidFill>
                        <a:effectLst/>
                        <a:latin typeface="Arial"/>
                        <a:ea typeface="Times New Roman"/>
                        <a:cs typeface="Times New Roman"/>
                      </a:endParaRPr>
                    </a:p>
                  </a:txBody>
                  <a:tcPr marL="48658" marR="48658" marT="0" marB="0" anchor="ctr"/>
                </a:tc>
                <a:tc>
                  <a:txBody>
                    <a:bodyPr/>
                    <a:lstStyle/>
                    <a:p>
                      <a:pPr marL="0" marR="0" algn="ctr">
                        <a:spcBef>
                          <a:spcPts val="200"/>
                        </a:spcBef>
                        <a:spcAft>
                          <a:spcPts val="200"/>
                        </a:spcAft>
                      </a:pPr>
                      <a:r>
                        <a:rPr lang="en-US" sz="1200" kern="1200" dirty="0">
                          <a:effectLst/>
                        </a:rPr>
                        <a:t>Average size of fire</a:t>
                      </a:r>
                    </a:p>
                    <a:p>
                      <a:pPr marL="0" marR="0" algn="ctr">
                        <a:spcBef>
                          <a:spcPts val="200"/>
                        </a:spcBef>
                        <a:spcAft>
                          <a:spcPts val="200"/>
                        </a:spcAft>
                      </a:pPr>
                      <a:r>
                        <a:rPr lang="en-US" sz="1200" kern="1200" dirty="0">
                          <a:effectLst/>
                        </a:rPr>
                        <a:t>(acres)</a:t>
                      </a:r>
                      <a:endParaRPr lang="en-US" sz="1200" b="1" kern="1200" dirty="0">
                        <a:solidFill>
                          <a:srgbClr val="000000"/>
                        </a:solidFill>
                        <a:effectLst/>
                        <a:latin typeface="Arial"/>
                        <a:ea typeface="Times New Roman"/>
                        <a:cs typeface="Times New Roman"/>
                      </a:endParaRPr>
                    </a:p>
                  </a:txBody>
                  <a:tcPr marL="48658" marR="48658" marT="0" marB="0" anchor="ctr"/>
                </a:tc>
                <a:tc>
                  <a:txBody>
                    <a:bodyPr/>
                    <a:lstStyle/>
                    <a:p>
                      <a:pPr marL="0" marR="0" algn="ctr">
                        <a:spcBef>
                          <a:spcPts val="200"/>
                        </a:spcBef>
                        <a:spcAft>
                          <a:spcPts val="200"/>
                        </a:spcAft>
                      </a:pPr>
                      <a:r>
                        <a:rPr lang="en-US" sz="1200" kern="1200" dirty="0">
                          <a:effectLst/>
                        </a:rPr>
                        <a:t>Range of fire size</a:t>
                      </a:r>
                      <a:br>
                        <a:rPr lang="en-US" sz="1200" kern="1200" dirty="0">
                          <a:effectLst/>
                        </a:rPr>
                      </a:br>
                      <a:r>
                        <a:rPr lang="en-US" sz="1200" kern="1200" dirty="0">
                          <a:effectLst/>
                        </a:rPr>
                        <a:t>(acres)</a:t>
                      </a:r>
                      <a:endParaRPr lang="en-US" sz="1200" b="1" kern="1200" dirty="0">
                        <a:solidFill>
                          <a:srgbClr val="000000"/>
                        </a:solidFill>
                        <a:effectLst/>
                        <a:latin typeface="Arial"/>
                        <a:ea typeface="Times New Roman"/>
                        <a:cs typeface="Times New Roman"/>
                      </a:endParaRPr>
                    </a:p>
                  </a:txBody>
                  <a:tcPr marL="48658" marR="48658" marT="0" marB="0" anchor="ctr"/>
                </a:tc>
              </a:tr>
              <a:tr h="344663">
                <a:tc>
                  <a:txBody>
                    <a:bodyPr/>
                    <a:lstStyle/>
                    <a:p>
                      <a:pPr marL="0" marR="0" algn="ctr">
                        <a:spcBef>
                          <a:spcPts val="100"/>
                        </a:spcBef>
                        <a:spcAft>
                          <a:spcPts val="100"/>
                        </a:spcAft>
                      </a:pPr>
                      <a:r>
                        <a:rPr lang="en-US" sz="1400" kern="1100" dirty="0" smtClean="0">
                          <a:effectLst/>
                        </a:rPr>
                        <a:t>RANGE</a:t>
                      </a:r>
                      <a:endParaRPr lang="en-US" sz="1400" kern="1100" dirty="0">
                        <a:solidFill>
                          <a:srgbClr val="000000"/>
                        </a:solidFill>
                        <a:effectLst/>
                        <a:latin typeface="Arial"/>
                        <a:ea typeface="Times New Roman"/>
                        <a:cs typeface="Times New Roman"/>
                      </a:endParaRPr>
                    </a:p>
                  </a:txBody>
                  <a:tcPr marL="48658" marR="48658" marT="0" marB="0" anchor="ctr"/>
                </a:tc>
                <a:tc>
                  <a:txBody>
                    <a:bodyPr/>
                    <a:lstStyle/>
                    <a:p>
                      <a:pPr marL="0" marR="0" algn="ctr">
                        <a:spcBef>
                          <a:spcPts val="100"/>
                        </a:spcBef>
                        <a:spcAft>
                          <a:spcPts val="100"/>
                        </a:spcAft>
                      </a:pPr>
                      <a:r>
                        <a:rPr lang="en-US" sz="1400" kern="1100" dirty="0" smtClean="0">
                          <a:effectLst/>
                        </a:rPr>
                        <a:t>38-72</a:t>
                      </a:r>
                      <a:endParaRPr lang="en-US" sz="1400" kern="1100" dirty="0">
                        <a:solidFill>
                          <a:srgbClr val="000000"/>
                        </a:solidFill>
                        <a:effectLst/>
                        <a:latin typeface="Arial"/>
                        <a:ea typeface="Times New Roman"/>
                        <a:cs typeface="Times New Roman"/>
                      </a:endParaRPr>
                    </a:p>
                  </a:txBody>
                  <a:tcPr marL="48658" marR="48658" marT="0" marB="0" anchor="ctr"/>
                </a:tc>
                <a:tc>
                  <a:txBody>
                    <a:bodyPr/>
                    <a:lstStyle/>
                    <a:p>
                      <a:pPr marL="0" marR="0" algn="l">
                        <a:spcBef>
                          <a:spcPts val="100"/>
                        </a:spcBef>
                        <a:spcAft>
                          <a:spcPts val="100"/>
                        </a:spcAft>
                        <a:tabLst>
                          <a:tab pos="605790" algn="dec"/>
                        </a:tabLst>
                      </a:pPr>
                      <a:r>
                        <a:rPr lang="en-US" sz="1400" kern="1100" dirty="0" smtClean="0">
                          <a:solidFill>
                            <a:schemeClr val="dk1"/>
                          </a:solidFill>
                          <a:effectLst/>
                          <a:latin typeface="+mn-lt"/>
                          <a:ea typeface="+mn-ea"/>
                          <a:cs typeface="+mn-cs"/>
                        </a:rPr>
                        <a:t>Less</a:t>
                      </a:r>
                      <a:r>
                        <a:rPr lang="en-US" sz="1400" kern="1100" baseline="0" dirty="0" smtClean="0">
                          <a:solidFill>
                            <a:schemeClr val="dk1"/>
                          </a:solidFill>
                          <a:effectLst/>
                          <a:latin typeface="+mn-lt"/>
                          <a:ea typeface="+mn-ea"/>
                          <a:cs typeface="+mn-cs"/>
                        </a:rPr>
                        <a:t> than 10 acres</a:t>
                      </a:r>
                      <a:endParaRPr lang="en-US" sz="1400" kern="1100" dirty="0">
                        <a:solidFill>
                          <a:srgbClr val="000000"/>
                        </a:solidFill>
                        <a:effectLst/>
                        <a:latin typeface="Arial"/>
                        <a:ea typeface="Times New Roman"/>
                        <a:cs typeface="Times New Roman"/>
                      </a:endParaRPr>
                    </a:p>
                  </a:txBody>
                  <a:tcPr marL="48658" marR="48658" marT="0" marB="0" anchor="ctr"/>
                </a:tc>
                <a:tc>
                  <a:txBody>
                    <a:bodyPr/>
                    <a:lstStyle/>
                    <a:p>
                      <a:pPr marL="0" marR="0" algn="ctr">
                        <a:spcBef>
                          <a:spcPts val="100"/>
                        </a:spcBef>
                        <a:spcAft>
                          <a:spcPts val="100"/>
                        </a:spcAft>
                      </a:pPr>
                      <a:r>
                        <a:rPr lang="en-US" sz="1400" kern="1100" dirty="0" smtClean="0">
                          <a:effectLst/>
                        </a:rPr>
                        <a:t>0.1 - 1200</a:t>
                      </a:r>
                      <a:endParaRPr lang="en-US" sz="1400" kern="1100" dirty="0">
                        <a:solidFill>
                          <a:srgbClr val="000000"/>
                        </a:solidFill>
                        <a:effectLst/>
                        <a:latin typeface="Arial"/>
                        <a:ea typeface="Times New Roman"/>
                        <a:cs typeface="Times New Roman"/>
                      </a:endParaRPr>
                    </a:p>
                  </a:txBody>
                  <a:tcPr marL="48658" marR="48658" marT="0" marB="0" anchor="ctr"/>
                </a:tc>
              </a:tr>
            </a:tbl>
          </a:graphicData>
        </a:graphic>
      </p:graphicFrame>
      <p:sp>
        <p:nvSpPr>
          <p:cNvPr id="4" name="Title 3"/>
          <p:cNvSpPr>
            <a:spLocks noGrp="1"/>
          </p:cNvSpPr>
          <p:nvPr>
            <p:ph type="title"/>
          </p:nvPr>
        </p:nvSpPr>
        <p:spPr/>
        <p:txBody>
          <a:bodyPr/>
          <a:lstStyle/>
          <a:p>
            <a:r>
              <a:rPr lang="en-US" dirty="0" err="1" smtClean="0"/>
              <a:t>WildFire</a:t>
            </a:r>
            <a:endParaRPr lang="en-US" dirty="0"/>
          </a:p>
        </p:txBody>
      </p:sp>
      <p:pic>
        <p:nvPicPr>
          <p:cNvPr id="6" name="Content Placeholder 5" descr="ch4photo1fire_r.jpg"/>
          <p:cNvPicPr>
            <a:picLocks noGrp="1" noChangeAspect="1"/>
          </p:cNvPicPr>
          <p:nvPr>
            <p:ph sz="half" idx="2"/>
          </p:nvPr>
        </p:nvPicPr>
        <p:blipFill>
          <a:blip r:embed="rId2" cstate="print"/>
          <a:srcRect t="21514"/>
          <a:stretch>
            <a:fillRect/>
          </a:stretch>
        </p:blipFill>
        <p:spPr>
          <a:xfrm>
            <a:off x="5486394" y="2057399"/>
            <a:ext cx="3799846" cy="3291840"/>
          </a:xfrm>
          <a:prstGeom prst="rect">
            <a:avLst/>
          </a:prstGeom>
          <a:ln>
            <a:noFill/>
          </a:ln>
          <a:effectLst>
            <a:softEdge rad="112500"/>
          </a:effectLst>
        </p:spPr>
      </p:pic>
    </p:spTree>
    <p:extLst>
      <p:ext uri="{BB962C8B-B14F-4D97-AF65-F5344CB8AC3E}">
        <p14:creationId xmlns:p14="http://schemas.microsoft.com/office/powerpoint/2010/main" val="3175563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r graph showing beaver colony counts on the Nicolet portion of the Chequamegon-Nicolet National Forest from fall aerial surveys between 1987 and 2009. Numbers have decreased from over 250 to less than 50."/>
          <p:cNvPicPr>
            <a:picLocks noGrp="1"/>
          </p:cNvPicPr>
          <p:nvPr>
            <p:ph idx="1"/>
          </p:nvPr>
        </p:nvPicPr>
        <p:blipFill>
          <a:blip r:embed="rId2" cstate="print"/>
          <a:stretch>
            <a:fillRect/>
          </a:stretch>
        </p:blipFill>
        <p:spPr bwMode="auto">
          <a:xfrm>
            <a:off x="2474263" y="1719263"/>
            <a:ext cx="4220873" cy="4406900"/>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Beaver</a:t>
            </a:r>
            <a:endParaRPr lang="en-US" dirty="0"/>
          </a:p>
        </p:txBody>
      </p:sp>
    </p:spTree>
    <p:extLst>
      <p:ext uri="{BB962C8B-B14F-4D97-AF65-F5344CB8AC3E}">
        <p14:creationId xmlns:p14="http://schemas.microsoft.com/office/powerpoint/2010/main" val="3385762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45720" indent="0">
              <a:buNone/>
            </a:pPr>
            <a:r>
              <a:rPr lang="en-US" dirty="0" smtClean="0"/>
              <a:t>Linda Parker</a:t>
            </a:r>
          </a:p>
          <a:p>
            <a:pPr marL="45720" indent="0">
              <a:buNone/>
            </a:pPr>
            <a:r>
              <a:rPr lang="en-US" dirty="0" smtClean="0"/>
              <a:t>Forest Ecologist/</a:t>
            </a:r>
          </a:p>
          <a:p>
            <a:pPr marL="45720" indent="0">
              <a:buNone/>
            </a:pPr>
            <a:r>
              <a:rPr lang="en-US" dirty="0" smtClean="0"/>
              <a:t>Research Coordinator </a:t>
            </a:r>
          </a:p>
          <a:p>
            <a:pPr marL="45720" indent="0">
              <a:buNone/>
            </a:pPr>
            <a:endParaRPr lang="en-US" dirty="0" smtClean="0"/>
          </a:p>
          <a:p>
            <a:pPr marL="45720" indent="0">
              <a:buNone/>
            </a:pPr>
            <a:r>
              <a:rPr lang="en-US" dirty="0" smtClean="0">
                <a:hlinkClick r:id="rId2"/>
              </a:rPr>
              <a:t>lrparker@fs.fed.us</a:t>
            </a:r>
            <a:endParaRPr lang="en-US" dirty="0"/>
          </a:p>
          <a:p>
            <a:pPr marL="45720" indent="0">
              <a:buNone/>
            </a:pPr>
            <a:r>
              <a:rPr lang="en-US" dirty="0" smtClean="0"/>
              <a:t>715 762 5169</a:t>
            </a:r>
            <a:endParaRPr lang="en-US" dirty="0"/>
          </a:p>
        </p:txBody>
      </p:sp>
      <p:sp>
        <p:nvSpPr>
          <p:cNvPr id="3" name="Content Placeholder 2"/>
          <p:cNvSpPr>
            <a:spLocks noGrp="1"/>
          </p:cNvSpPr>
          <p:nvPr>
            <p:ph sz="half" idx="2"/>
          </p:nvPr>
        </p:nvSpPr>
        <p:spPr/>
        <p:txBody>
          <a:bodyPr/>
          <a:lstStyle/>
          <a:p>
            <a:pPr marL="45720" indent="0">
              <a:buNone/>
            </a:pPr>
            <a:r>
              <a:rPr lang="en-US" dirty="0"/>
              <a:t>Marcus Sadak</a:t>
            </a:r>
          </a:p>
          <a:p>
            <a:pPr marL="45720" indent="0">
              <a:buNone/>
            </a:pPr>
            <a:r>
              <a:rPr lang="en-US" dirty="0" smtClean="0"/>
              <a:t>CNNF GIS coordinator</a:t>
            </a:r>
          </a:p>
          <a:p>
            <a:pPr marL="45720" indent="0">
              <a:buNone/>
            </a:pPr>
            <a:endParaRPr lang="en-US" dirty="0"/>
          </a:p>
          <a:p>
            <a:pPr marL="45720" indent="0">
              <a:buNone/>
            </a:pPr>
            <a:r>
              <a:rPr lang="en-US" dirty="0" smtClean="0"/>
              <a:t>mlsadak@fs.fed.us</a:t>
            </a:r>
          </a:p>
          <a:p>
            <a:pPr marL="45720" indent="0">
              <a:buNone/>
            </a:pPr>
            <a:r>
              <a:rPr lang="en-US" dirty="0" smtClean="0"/>
              <a:t>715-362- </a:t>
            </a:r>
            <a:r>
              <a:rPr lang="en-US" dirty="0"/>
              <a:t>1356</a:t>
            </a:r>
          </a:p>
          <a:p>
            <a:endParaRPr lang="en-US" dirty="0"/>
          </a:p>
        </p:txBody>
      </p:sp>
      <p:sp>
        <p:nvSpPr>
          <p:cNvPr id="4" name="Title 3"/>
          <p:cNvSpPr>
            <a:spLocks noGrp="1"/>
          </p:cNvSpPr>
          <p:nvPr>
            <p:ph type="title"/>
          </p:nvPr>
        </p:nvSpPr>
        <p:spPr/>
        <p:txBody>
          <a:bodyPr/>
          <a:lstStyle/>
          <a:p>
            <a:r>
              <a:rPr lang="en-US" dirty="0" smtClean="0"/>
              <a:t>Data Sources</a:t>
            </a:r>
            <a:endParaRPr lang="en-US" dirty="0"/>
          </a:p>
        </p:txBody>
      </p:sp>
    </p:spTree>
    <p:extLst>
      <p:ext uri="{BB962C8B-B14F-4D97-AF65-F5344CB8AC3E}">
        <p14:creationId xmlns:p14="http://schemas.microsoft.com/office/powerpoint/2010/main" val="2350862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pPr marL="45720" indent="0">
              <a:buNone/>
            </a:pPr>
            <a:r>
              <a:rPr lang="en-US" dirty="0" smtClean="0"/>
              <a:t>Vegetation Activities:</a:t>
            </a:r>
          </a:p>
          <a:p>
            <a:pPr marL="45720" indent="0" algn="ctr">
              <a:buNone/>
            </a:pPr>
            <a:r>
              <a:rPr lang="en-US" b="1" dirty="0" smtClean="0">
                <a:solidFill>
                  <a:srgbClr val="FF0000"/>
                </a:solidFill>
              </a:rPr>
              <a:t>FACTS </a:t>
            </a:r>
          </a:p>
          <a:p>
            <a:pPr marL="45720" indent="0">
              <a:buNone/>
            </a:pPr>
            <a:endParaRPr lang="en-US" dirty="0"/>
          </a:p>
          <a:p>
            <a:r>
              <a:rPr lang="en-US" dirty="0" smtClean="0"/>
              <a:t>Timber harvests</a:t>
            </a:r>
          </a:p>
          <a:p>
            <a:r>
              <a:rPr lang="en-US" dirty="0" smtClean="0"/>
              <a:t>Planting</a:t>
            </a:r>
          </a:p>
          <a:p>
            <a:r>
              <a:rPr lang="en-US" dirty="0" smtClean="0"/>
              <a:t>Site Preparation</a:t>
            </a:r>
          </a:p>
          <a:p>
            <a:r>
              <a:rPr lang="en-US" dirty="0" smtClean="0"/>
              <a:t>ETC</a:t>
            </a:r>
          </a:p>
          <a:p>
            <a:endParaRPr lang="en-US" dirty="0" smtClean="0"/>
          </a:p>
          <a:p>
            <a:pPr marL="45720" indent="0">
              <a:buNone/>
            </a:pPr>
            <a:r>
              <a:rPr lang="en-US" dirty="0" smtClean="0"/>
              <a:t>		</a:t>
            </a:r>
            <a:endParaRPr lang="en-US" dirty="0"/>
          </a:p>
        </p:txBody>
      </p:sp>
      <p:sp>
        <p:nvSpPr>
          <p:cNvPr id="3" name="Content Placeholder 2"/>
          <p:cNvSpPr>
            <a:spLocks noGrp="1"/>
          </p:cNvSpPr>
          <p:nvPr>
            <p:ph sz="half" idx="2"/>
          </p:nvPr>
        </p:nvSpPr>
        <p:spPr>
          <a:xfrm>
            <a:off x="4343400" y="1719072"/>
            <a:ext cx="4343400" cy="4407408"/>
          </a:xfrm>
        </p:spPr>
        <p:txBody>
          <a:bodyPr>
            <a:normAutofit lnSpcReduction="10000"/>
          </a:bodyPr>
          <a:lstStyle/>
          <a:p>
            <a:pPr marL="45720" indent="0" algn="ctr">
              <a:buNone/>
            </a:pPr>
            <a:r>
              <a:rPr lang="en-US" dirty="0" smtClean="0"/>
              <a:t>Vegetation Composition</a:t>
            </a:r>
            <a:endParaRPr lang="en-US" dirty="0"/>
          </a:p>
          <a:p>
            <a:pPr marL="45720" indent="0" algn="ctr">
              <a:buNone/>
            </a:pPr>
            <a:r>
              <a:rPr lang="en-US" b="1" dirty="0" smtClean="0">
                <a:solidFill>
                  <a:srgbClr val="FF0000"/>
                </a:solidFill>
              </a:rPr>
              <a:t>FSVEG</a:t>
            </a:r>
          </a:p>
          <a:p>
            <a:pPr marL="45720" indent="0">
              <a:buNone/>
            </a:pPr>
            <a:endParaRPr lang="en-US" dirty="0"/>
          </a:p>
          <a:p>
            <a:r>
              <a:rPr lang="en-US" dirty="0" smtClean="0"/>
              <a:t>Stands</a:t>
            </a:r>
          </a:p>
          <a:p>
            <a:r>
              <a:rPr lang="en-US" dirty="0" smtClean="0"/>
              <a:t>Type</a:t>
            </a:r>
          </a:p>
          <a:p>
            <a:r>
              <a:rPr lang="en-US" dirty="0" smtClean="0"/>
              <a:t>Age</a:t>
            </a:r>
          </a:p>
          <a:p>
            <a:r>
              <a:rPr lang="en-US" dirty="0" smtClean="0"/>
              <a:t>Density</a:t>
            </a:r>
          </a:p>
          <a:p>
            <a:r>
              <a:rPr lang="en-US" dirty="0" smtClean="0"/>
              <a:t>Soils</a:t>
            </a:r>
          </a:p>
          <a:p>
            <a:r>
              <a:rPr lang="en-US" dirty="0" smtClean="0"/>
              <a:t>LTA</a:t>
            </a:r>
            <a:endParaRPr lang="en-US" dirty="0"/>
          </a:p>
        </p:txBody>
      </p:sp>
      <p:sp>
        <p:nvSpPr>
          <p:cNvPr id="4" name="Title 3"/>
          <p:cNvSpPr>
            <a:spLocks noGrp="1"/>
          </p:cNvSpPr>
          <p:nvPr>
            <p:ph type="title"/>
          </p:nvPr>
        </p:nvSpPr>
        <p:spPr/>
        <p:txBody>
          <a:bodyPr/>
          <a:lstStyle/>
          <a:p>
            <a:r>
              <a:rPr lang="en-US" dirty="0" smtClean="0"/>
              <a:t>Geospatial databases</a:t>
            </a:r>
            <a:endParaRPr lang="en-US" dirty="0"/>
          </a:p>
        </p:txBody>
      </p:sp>
      <p:sp>
        <p:nvSpPr>
          <p:cNvPr id="5" name="TextBox 4"/>
          <p:cNvSpPr txBox="1"/>
          <p:nvPr/>
        </p:nvSpPr>
        <p:spPr>
          <a:xfrm rot="20588955">
            <a:off x="5894900" y="5631800"/>
            <a:ext cx="2667000" cy="584775"/>
          </a:xfrm>
          <a:prstGeom prst="rect">
            <a:avLst/>
          </a:prstGeom>
          <a:noFill/>
        </p:spPr>
        <p:txBody>
          <a:bodyPr wrap="square" rtlCol="0">
            <a:spAutoFit/>
          </a:bodyPr>
          <a:lstStyle/>
          <a:p>
            <a:r>
              <a:rPr lang="en-US" sz="3200" dirty="0" smtClean="0"/>
              <a:t>Also…DEMs</a:t>
            </a:r>
            <a:endParaRPr lang="en-US" sz="3200" dirty="0"/>
          </a:p>
        </p:txBody>
      </p:sp>
    </p:spTree>
    <p:extLst>
      <p:ext uri="{BB962C8B-B14F-4D97-AF65-F5344CB8AC3E}">
        <p14:creationId xmlns:p14="http://schemas.microsoft.com/office/powerpoint/2010/main" val="407852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9700" y="2177733"/>
            <a:ext cx="3810000" cy="3489960"/>
          </a:xfrm>
        </p:spPr>
      </p:pic>
      <p:sp>
        <p:nvSpPr>
          <p:cNvPr id="5" name="Title 4"/>
          <p:cNvSpPr>
            <a:spLocks noGrp="1"/>
          </p:cNvSpPr>
          <p:nvPr>
            <p:ph type="title"/>
          </p:nvPr>
        </p:nvSpPr>
        <p:spPr/>
        <p:txBody>
          <a:bodyPr/>
          <a:lstStyle/>
          <a:p>
            <a:r>
              <a:rPr lang="en-US" dirty="0" smtClean="0"/>
              <a:t>National Hierarchy of </a:t>
            </a:r>
            <a:br>
              <a:rPr lang="en-US" dirty="0" smtClean="0"/>
            </a:br>
            <a:r>
              <a:rPr lang="en-US" dirty="0" smtClean="0"/>
              <a:t>Ecological Units</a:t>
            </a:r>
            <a:endParaRPr lang="en-US" dirty="0"/>
          </a:p>
        </p:txBody>
      </p:sp>
      <p:sp>
        <p:nvSpPr>
          <p:cNvPr id="8" name="TextBox 7"/>
          <p:cNvSpPr txBox="1"/>
          <p:nvPr/>
        </p:nvSpPr>
        <p:spPr>
          <a:xfrm>
            <a:off x="838200" y="1676400"/>
            <a:ext cx="3623108" cy="523220"/>
          </a:xfrm>
          <a:prstGeom prst="rect">
            <a:avLst/>
          </a:prstGeom>
          <a:noFill/>
        </p:spPr>
        <p:txBody>
          <a:bodyPr wrap="none" rtlCol="0">
            <a:spAutoFit/>
          </a:bodyPr>
          <a:lstStyle/>
          <a:p>
            <a:r>
              <a:rPr lang="en-US" sz="2800" dirty="0" err="1" smtClean="0"/>
              <a:t>Landtype</a:t>
            </a:r>
            <a:r>
              <a:rPr lang="en-US" sz="2800" dirty="0" smtClean="0"/>
              <a:t> Associations</a:t>
            </a:r>
            <a:endParaRPr lang="en-US" sz="2800" dirty="0"/>
          </a:p>
        </p:txBody>
      </p:sp>
    </p:spTree>
    <p:extLst>
      <p:ext uri="{BB962C8B-B14F-4D97-AF65-F5344CB8AC3E}">
        <p14:creationId xmlns:p14="http://schemas.microsoft.com/office/powerpoint/2010/main" val="4004910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8600" y="457200"/>
            <a:ext cx="8458068" cy="4754880"/>
          </a:xfrm>
        </p:spPr>
      </p:pic>
    </p:spTree>
    <p:extLst>
      <p:ext uri="{BB962C8B-B14F-4D97-AF65-F5344CB8AC3E}">
        <p14:creationId xmlns:p14="http://schemas.microsoft.com/office/powerpoint/2010/main" val="797031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harvest Volume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06920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008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8600" y="304800"/>
            <a:ext cx="8620723" cy="4846320"/>
          </a:xfrm>
        </p:spPr>
      </p:pic>
    </p:spTree>
    <p:extLst>
      <p:ext uri="{BB962C8B-B14F-4D97-AF65-F5344CB8AC3E}">
        <p14:creationId xmlns:p14="http://schemas.microsoft.com/office/powerpoint/2010/main" val="3548707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a:t>FSGeodata</a:t>
            </a:r>
            <a:r>
              <a:rPr lang="en-US" b="1" dirty="0"/>
              <a:t> Clearinghouse</a:t>
            </a:r>
            <a:br>
              <a:rPr lang="en-US" b="1" dirty="0"/>
            </a:br>
            <a:r>
              <a:rPr lang="en-US" dirty="0"/>
              <a:t>http://fsgeodata.fs.fed.us/</a:t>
            </a:r>
            <a:br>
              <a:rPr lang="en-US" dirty="0"/>
            </a:br>
            <a:endParaRPr lang="en-US" dirty="0"/>
          </a:p>
        </p:txBody>
      </p:sp>
      <p:sp>
        <p:nvSpPr>
          <p:cNvPr id="6" name="Rectangle 5"/>
          <p:cNvSpPr/>
          <p:nvPr/>
        </p:nvSpPr>
        <p:spPr>
          <a:xfrm>
            <a:off x="1676400" y="5733365"/>
            <a:ext cx="5181600" cy="646331"/>
          </a:xfrm>
          <a:prstGeom prst="rect">
            <a:avLst/>
          </a:prstGeom>
        </p:spPr>
        <p:txBody>
          <a:bodyPr wrap="square">
            <a:spAutoFit/>
          </a:bodyPr>
          <a:lstStyle/>
          <a:p>
            <a:r>
              <a:rPr lang="en-US" b="1" dirty="0" smtClean="0"/>
              <a:t>Forest Biomass across the Lower 48 States and Alaska</a:t>
            </a:r>
            <a:endParaRPr lang="en-US" b="1" dirty="0"/>
          </a:p>
        </p:txBody>
      </p:sp>
      <p:sp>
        <p:nvSpPr>
          <p:cNvPr id="2" name="Content Placeholder 1"/>
          <p:cNvSpPr>
            <a:spLocks noGrp="1"/>
          </p:cNvSpPr>
          <p:nvPr>
            <p:ph sz="half" idx="1"/>
          </p:nvPr>
        </p:nvSpPr>
        <p:spPr/>
        <p:txBody>
          <a:bodyPr/>
          <a:lstStyle/>
          <a:p>
            <a:pPr marL="45720" indent="0">
              <a:buNone/>
            </a:pPr>
            <a:r>
              <a:rPr lang="en-US" b="1" i="1" dirty="0" smtClean="0"/>
              <a:t>For Example:</a:t>
            </a:r>
          </a:p>
          <a:p>
            <a:pPr marL="45720" indent="0">
              <a:buNone/>
            </a:pPr>
            <a:endParaRPr lang="en-US" b="1" dirty="0"/>
          </a:p>
          <a:p>
            <a:pPr marL="45720" indent="0">
              <a:buNone/>
            </a:pPr>
            <a:r>
              <a:rPr lang="en-US" sz="2400" b="1" dirty="0" smtClean="0"/>
              <a:t>Provinces</a:t>
            </a:r>
            <a:r>
              <a:rPr lang="en-US" sz="2400" b="1" dirty="0"/>
              <a:t>, Sections, and Subsections of the Conterminous United States</a:t>
            </a:r>
          </a:p>
          <a:p>
            <a:endParaRPr lang="en-US" dirty="0"/>
          </a:p>
        </p:txBody>
      </p:sp>
      <p:pic>
        <p:nvPicPr>
          <p:cNvPr id="7"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2133600"/>
            <a:ext cx="4343400" cy="2826268"/>
          </a:xfrm>
        </p:spPr>
      </p:pic>
    </p:spTree>
    <p:extLst>
      <p:ext uri="{BB962C8B-B14F-4D97-AF65-F5344CB8AC3E}">
        <p14:creationId xmlns:p14="http://schemas.microsoft.com/office/powerpoint/2010/main" val="3919231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1828800"/>
            <a:ext cx="3604330" cy="256032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057400"/>
            <a:ext cx="3048000" cy="609600"/>
          </a:xfrm>
        </p:spPr>
      </p:pic>
      <p:sp>
        <p:nvSpPr>
          <p:cNvPr id="4" name="Title 3"/>
          <p:cNvSpPr>
            <a:spLocks noGrp="1"/>
          </p:cNvSpPr>
          <p:nvPr>
            <p:ph type="title"/>
          </p:nvPr>
        </p:nvSpPr>
        <p:spPr/>
        <p:txBody>
          <a:bodyPr/>
          <a:lstStyle/>
          <a:p>
            <a:r>
              <a:rPr lang="en-US" dirty="0" smtClean="0"/>
              <a:t>Loads of layers</a:t>
            </a:r>
            <a:endParaRPr lang="en-US" dirty="0"/>
          </a:p>
        </p:txBody>
      </p:sp>
      <p:sp>
        <p:nvSpPr>
          <p:cNvPr id="7" name="TextBox 6"/>
          <p:cNvSpPr txBox="1"/>
          <p:nvPr/>
        </p:nvSpPr>
        <p:spPr>
          <a:xfrm>
            <a:off x="3657600" y="4834158"/>
            <a:ext cx="3222613" cy="369332"/>
          </a:xfrm>
          <a:prstGeom prst="rect">
            <a:avLst/>
          </a:prstGeom>
          <a:noFill/>
        </p:spPr>
        <p:txBody>
          <a:bodyPr wrap="none" rtlCol="0">
            <a:spAutoFit/>
          </a:bodyPr>
          <a:lstStyle/>
          <a:p>
            <a:r>
              <a:rPr lang="en-US" dirty="0" smtClean="0"/>
              <a:t>http://www.ncrs.fs.fed.us/gla/</a:t>
            </a:r>
            <a:endParaRPr lang="en-US" dirty="0"/>
          </a:p>
        </p:txBody>
      </p:sp>
    </p:spTree>
    <p:extLst>
      <p:ext uri="{BB962C8B-B14F-4D97-AF65-F5344CB8AC3E}">
        <p14:creationId xmlns:p14="http://schemas.microsoft.com/office/powerpoint/2010/main" val="2195921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7494" y="1719263"/>
            <a:ext cx="6474412" cy="4406900"/>
          </a:xfrm>
        </p:spPr>
      </p:pic>
      <p:sp>
        <p:nvSpPr>
          <p:cNvPr id="10" name="Title 9"/>
          <p:cNvSpPr>
            <a:spLocks noGrp="1"/>
          </p:cNvSpPr>
          <p:nvPr>
            <p:ph type="title"/>
          </p:nvPr>
        </p:nvSpPr>
        <p:spPr/>
        <p:txBody>
          <a:bodyPr/>
          <a:lstStyle/>
          <a:p>
            <a:r>
              <a:rPr lang="en-US" dirty="0" smtClean="0"/>
              <a:t>National Hierarchy </a:t>
            </a:r>
            <a:br>
              <a:rPr lang="en-US" dirty="0" smtClean="0"/>
            </a:br>
            <a:r>
              <a:rPr lang="en-US" dirty="0" smtClean="0"/>
              <a:t>of Ecological Units</a:t>
            </a:r>
            <a:endParaRPr lang="en-US" dirty="0"/>
          </a:p>
        </p:txBody>
      </p:sp>
    </p:spTree>
    <p:extLst>
      <p:ext uri="{BB962C8B-B14F-4D97-AF65-F5344CB8AC3E}">
        <p14:creationId xmlns:p14="http://schemas.microsoft.com/office/powerpoint/2010/main" val="238414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828800"/>
            <a:ext cx="5730240" cy="4297680"/>
          </a:xfrm>
        </p:spPr>
      </p:pic>
    </p:spTree>
    <p:extLst>
      <p:ext uri="{BB962C8B-B14F-4D97-AF65-F5344CB8AC3E}">
        <p14:creationId xmlns:p14="http://schemas.microsoft.com/office/powerpoint/2010/main" val="3055450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752600"/>
            <a:ext cx="7838314" cy="4406900"/>
          </a:xfrm>
        </p:spPr>
      </p:pic>
      <p:sp>
        <p:nvSpPr>
          <p:cNvPr id="6" name="Title 5"/>
          <p:cNvSpPr>
            <a:spLocks noGrp="1"/>
          </p:cNvSpPr>
          <p:nvPr>
            <p:ph type="title"/>
          </p:nvPr>
        </p:nvSpPr>
        <p:spPr/>
        <p:txBody>
          <a:bodyPr/>
          <a:lstStyle/>
          <a:p>
            <a:r>
              <a:rPr lang="en-US" dirty="0" smtClean="0"/>
              <a:t>Research Natural Areas</a:t>
            </a:r>
            <a:br>
              <a:rPr lang="en-US" dirty="0" smtClean="0"/>
            </a:br>
            <a:r>
              <a:rPr lang="en-US" dirty="0" smtClean="0"/>
              <a:t>nrs.fs.fed.us/</a:t>
            </a:r>
            <a:r>
              <a:rPr lang="en-US" dirty="0" err="1" smtClean="0"/>
              <a:t>rna</a:t>
            </a:r>
            <a:endParaRPr lang="en-US" dirty="0"/>
          </a:p>
        </p:txBody>
      </p:sp>
    </p:spTree>
    <p:extLst>
      <p:ext uri="{BB962C8B-B14F-4D97-AF65-F5344CB8AC3E}">
        <p14:creationId xmlns:p14="http://schemas.microsoft.com/office/powerpoint/2010/main" val="36389701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a:t>
            </a:r>
            <a:endParaRPr lang="en-US" dirty="0"/>
          </a:p>
        </p:txBody>
      </p:sp>
      <p:pic>
        <p:nvPicPr>
          <p:cNvPr id="4" name="Content Placeholder 3" descr="Photo of a wild turkey standing next to a sign for the Chequmegon National Forest."/>
          <p:cNvPicPr>
            <a:picLocks noGrp="1" noChangeAspect="1"/>
          </p:cNvPicPr>
          <p:nvPr>
            <p:ph idx="1"/>
          </p:nvPr>
        </p:nvPicPr>
        <p:blipFill rotWithShape="1">
          <a:blip r:embed="rId2" cstate="screen">
            <a:extLst>
              <a:ext uri="{28A0092B-C50C-407E-A947-70E740481C1C}">
                <a14:useLocalDpi xmlns:a14="http://schemas.microsoft.com/office/drawing/2010/main" val="0"/>
              </a:ext>
            </a:extLst>
          </a:blip>
          <a:srcRect/>
          <a:stretch/>
        </p:blipFill>
        <p:spPr bwMode="auto">
          <a:xfrm>
            <a:off x="2057400" y="1828800"/>
            <a:ext cx="4891717" cy="3566160"/>
          </a:xfrm>
          <a:prstGeom prst="rect">
            <a:avLst/>
          </a:prstGeom>
          <a:ln w="0">
            <a:solidFill>
              <a:schemeClr val="bg1">
                <a:lumMod val="65000"/>
              </a:schemeClr>
            </a:solidFill>
          </a:ln>
          <a:effectLst>
            <a:outerShdw blurRad="50800" dist="38100" dir="8100000" algn="tr"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39320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8410043"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65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volume </a:t>
            </a:r>
            <a:r>
              <a:rPr lang="en-US" dirty="0"/>
              <a:t>sold and funding level </a:t>
            </a:r>
            <a:r>
              <a:rPr lang="en-US" dirty="0" smtClean="0"/>
              <a:t>(2005-2010)</a:t>
            </a:r>
            <a:endParaRPr lang="en-US" dirty="0"/>
          </a:p>
        </p:txBody>
      </p:sp>
      <p:pic>
        <p:nvPicPr>
          <p:cNvPr id="4" name="Content Placeholder 3" descr="Bar graph showing projected timber volume compared to actual volume sold and funding level during fiscal years 2005 to 2010. Projected volume was 131 million board feet. Highest actual volume was 90 million board feet in 2005. Volume and funding has been steadily decreasing."/>
          <p:cNvPicPr>
            <a:picLocks noGrp="1"/>
          </p:cNvPicPr>
          <p:nvPr>
            <p:ph idx="1"/>
          </p:nvPr>
        </p:nvPicPr>
        <p:blipFill>
          <a:blip r:embed="rId2" cstate="print"/>
          <a:srcRect/>
          <a:stretch>
            <a:fillRect/>
          </a:stretch>
        </p:blipFill>
        <p:spPr bwMode="auto">
          <a:xfrm>
            <a:off x="1550964" y="1719263"/>
            <a:ext cx="6067471" cy="4406900"/>
          </a:xfrm>
          <a:prstGeom prst="rect">
            <a:avLst/>
          </a:prstGeom>
          <a:noFill/>
        </p:spPr>
      </p:pic>
    </p:spTree>
    <p:extLst>
      <p:ext uri="{BB962C8B-B14F-4D97-AF65-F5344CB8AC3E}">
        <p14:creationId xmlns:p14="http://schemas.microsoft.com/office/powerpoint/2010/main" val="3791759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t/>
            </a:r>
            <a:br>
              <a:rPr lang="en-US" sz="2800" b="1" dirty="0" smtClean="0"/>
            </a:br>
            <a:r>
              <a:rPr lang="en-US" b="1" dirty="0"/>
              <a:t/>
            </a:r>
            <a:br>
              <a:rPr lang="en-US" b="1" dirty="0"/>
            </a:br>
            <a:r>
              <a:rPr lang="en-US" b="1" dirty="0"/>
              <a:t>annual budget (2006-2010)</a:t>
            </a:r>
            <a:r>
              <a:rPr lang="en-US" b="1" dirty="0"/>
              <a:t/>
            </a:r>
            <a:br>
              <a:rPr lang="en-US" b="1" dirty="0"/>
            </a:br>
            <a:endParaRPr lang="en-US" dirty="0"/>
          </a:p>
        </p:txBody>
      </p:sp>
      <p:pic>
        <p:nvPicPr>
          <p:cNvPr id="4" name="Content Placeholder 3" descr="Bar graph showing the Chequamegon-Nicolet annual budget from fiscal years 2006 to 2010."/>
          <p:cNvPicPr>
            <a:picLocks noGrp="1" noChangeAspect="1"/>
          </p:cNvPicPr>
          <p:nvPr>
            <p:ph idx="1"/>
          </p:nvPr>
        </p:nvPicPr>
        <p:blipFill>
          <a:blip r:embed="rId2" cstate="print"/>
          <a:stretch>
            <a:fillRect/>
          </a:stretch>
        </p:blipFill>
        <p:spPr bwMode="auto">
          <a:xfrm>
            <a:off x="1554289" y="1719263"/>
            <a:ext cx="6802961" cy="5029200"/>
          </a:xfrm>
          <a:prstGeom prst="rect">
            <a:avLst/>
          </a:prstGeom>
          <a:noFill/>
          <a:ln>
            <a:noFill/>
          </a:ln>
        </p:spPr>
      </p:pic>
    </p:spTree>
    <p:extLst>
      <p:ext uri="{BB962C8B-B14F-4D97-AF65-F5344CB8AC3E}">
        <p14:creationId xmlns:p14="http://schemas.microsoft.com/office/powerpoint/2010/main" val="85299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lnSpcReduction="10000"/>
          </a:bodyPr>
          <a:lstStyle/>
          <a:p>
            <a:endParaRPr lang="en-US"/>
          </a:p>
        </p:txBody>
      </p:sp>
      <p:sp>
        <p:nvSpPr>
          <p:cNvPr id="8" name="Content Placeholder 7"/>
          <p:cNvSpPr>
            <a:spLocks noGrp="1"/>
          </p:cNvSpPr>
          <p:nvPr>
            <p:ph sz="half" idx="2"/>
          </p:nvPr>
        </p:nvSpPr>
        <p:spPr/>
        <p:txBody>
          <a:bodyPr>
            <a:normAutofit lnSpcReduction="10000"/>
          </a:bodyPr>
          <a:lstStyle/>
          <a:p>
            <a:r>
              <a:rPr lang="en-US" dirty="0" smtClean="0"/>
              <a:t>1.3 </a:t>
            </a:r>
            <a:r>
              <a:rPr lang="en-US" dirty="0"/>
              <a:t>to 1.5 </a:t>
            </a:r>
            <a:r>
              <a:rPr lang="en-US" dirty="0" smtClean="0"/>
              <a:t>percent/year</a:t>
            </a:r>
          </a:p>
          <a:p>
            <a:pPr marL="45720" indent="0">
              <a:buNone/>
            </a:pPr>
            <a:r>
              <a:rPr lang="en-US" dirty="0" smtClean="0"/>
              <a:t> </a:t>
            </a:r>
          </a:p>
          <a:p>
            <a:r>
              <a:rPr lang="en-US" dirty="0" smtClean="0"/>
              <a:t>85 </a:t>
            </a:r>
            <a:r>
              <a:rPr lang="en-US" dirty="0"/>
              <a:t>percent undisturbed over the decade.  </a:t>
            </a:r>
            <a:endParaRPr lang="en-US" dirty="0" smtClean="0"/>
          </a:p>
          <a:p>
            <a:endParaRPr lang="en-US" dirty="0" smtClean="0"/>
          </a:p>
          <a:p>
            <a:r>
              <a:rPr lang="en-US" dirty="0" smtClean="0"/>
              <a:t>8,990 acres harvest/year (0.60% of CNNF).</a:t>
            </a:r>
            <a:endParaRPr lang="en-US" dirty="0"/>
          </a:p>
        </p:txBody>
      </p:sp>
      <p:sp>
        <p:nvSpPr>
          <p:cNvPr id="6" name="Title 5"/>
          <p:cNvSpPr>
            <a:spLocks noGrp="1"/>
          </p:cNvSpPr>
          <p:nvPr>
            <p:ph type="title"/>
          </p:nvPr>
        </p:nvSpPr>
        <p:spPr/>
        <p:txBody>
          <a:bodyPr/>
          <a:lstStyle/>
          <a:p>
            <a:r>
              <a:rPr lang="en-US" dirty="0" smtClean="0"/>
              <a:t>Ground disturbing activities</a:t>
            </a:r>
            <a:endParaRPr lang="en-US" dirty="0"/>
          </a:p>
        </p:txBody>
      </p:sp>
      <p:pic>
        <p:nvPicPr>
          <p:cNvPr id="5" name="Picture 4" descr="Photo showing Forest Service employees participating in a timber sale review on the Lakewood-Laona Ranger District."/>
          <p:cNvPicPr/>
          <p:nvPr/>
        </p:nvPicPr>
        <p:blipFill>
          <a:blip r:embed="rId2" cstate="screen"/>
          <a:stretch>
            <a:fillRect/>
          </a:stretch>
        </p:blipFill>
        <p:spPr>
          <a:xfrm>
            <a:off x="-609600" y="2133600"/>
            <a:ext cx="5057775" cy="3796665"/>
          </a:xfrm>
          <a:prstGeom prst="rect">
            <a:avLst/>
          </a:prstGeom>
          <a:ln w="0">
            <a:solidFill>
              <a:schemeClr val="bg1">
                <a:lumMod val="6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628333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Average size of </a:t>
            </a:r>
            <a:r>
              <a:rPr lang="en-US" dirty="0" err="1" smtClean="0"/>
              <a:t>Clearcuts</a:t>
            </a:r>
            <a:endParaRPr lang="en-US" dirty="0"/>
          </a:p>
        </p:txBody>
      </p:sp>
      <p:pic>
        <p:nvPicPr>
          <p:cNvPr id="4" name="Content Placeholder 3" descr="Bar chart showing the average size of aspen clearcuts on the Forest from 2004-2010."/>
          <p:cNvPicPr>
            <a:picLocks noGrp="1" noChangeAspect="1"/>
          </p:cNvPicPr>
          <p:nvPr>
            <p:ph idx="1"/>
          </p:nvPr>
        </p:nvPicPr>
        <p:blipFill rotWithShape="1">
          <a:blip r:embed="rId2" cstate="print"/>
          <a:srcRect l="1003" t="6706" r="-1"/>
          <a:stretch/>
        </p:blipFill>
        <p:spPr bwMode="auto">
          <a:xfrm>
            <a:off x="1066800" y="1752600"/>
            <a:ext cx="7074451" cy="4846320"/>
          </a:xfrm>
          <a:prstGeom prst="rect">
            <a:avLst/>
          </a:prstGeom>
          <a:noFill/>
        </p:spPr>
      </p:pic>
    </p:spTree>
    <p:extLst>
      <p:ext uri="{BB962C8B-B14F-4D97-AF65-F5344CB8AC3E}">
        <p14:creationId xmlns:p14="http://schemas.microsoft.com/office/powerpoint/2010/main" val="1484173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Clearcuts</a:t>
            </a:r>
            <a:endParaRPr lang="en-US" dirty="0"/>
          </a:p>
        </p:txBody>
      </p:sp>
      <p:pic>
        <p:nvPicPr>
          <p:cNvPr id="5" name="Content Placeholder 4" descr="Bar chart and graph showing total acres, and average and maximum size of clearcuts on the CNNF from 2004 to 2010. Graph shows total acres, with most acres occurring in 2007 and 2009. Bar chart shows the maximum clearcut size was 117 acres in 2007. Highest average size was 30 in 2008. "/>
          <p:cNvPicPr>
            <a:picLocks noGrp="1" noChangeAspect="1"/>
          </p:cNvPicPr>
          <p:nvPr>
            <p:ph idx="4294967295"/>
          </p:nvPr>
        </p:nvPicPr>
        <p:blipFill rotWithShape="1">
          <a:blip r:embed="rId3" cstate="print"/>
          <a:srcRect l="-642" t="9551" r="1"/>
          <a:stretch/>
        </p:blipFill>
        <p:spPr bwMode="auto">
          <a:xfrm>
            <a:off x="557940" y="1565329"/>
            <a:ext cx="8108224" cy="5292671"/>
          </a:xfrm>
          <a:prstGeom prst="rect">
            <a:avLst/>
          </a:prstGeom>
          <a:noFill/>
        </p:spPr>
      </p:pic>
    </p:spTree>
    <p:extLst>
      <p:ext uri="{BB962C8B-B14F-4D97-AF65-F5344CB8AC3E}">
        <p14:creationId xmlns:p14="http://schemas.microsoft.com/office/powerpoint/2010/main" val="36474411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265</TotalTime>
  <Words>439</Words>
  <Application>Microsoft Office PowerPoint</Application>
  <PresentationFormat>On-screen Show (4:3)</PresentationFormat>
  <Paragraphs>157</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Grid</vt:lpstr>
      <vt:lpstr>*</vt:lpstr>
      <vt:lpstr>Vegetation Management (aka Timber Harvest)</vt:lpstr>
      <vt:lpstr>Timber harvest Volume</vt:lpstr>
      <vt:lpstr>PowerPoint Presentation</vt:lpstr>
      <vt:lpstr>volume sold and funding level (2005-2010)</vt:lpstr>
      <vt:lpstr>  annual budget (2006-2010) </vt:lpstr>
      <vt:lpstr>Ground disturbing activities</vt:lpstr>
      <vt:lpstr>Average size of Clearcuts</vt:lpstr>
      <vt:lpstr>Clearcuts</vt:lpstr>
      <vt:lpstr>Trends in Forest  Composition  and Age</vt:lpstr>
      <vt:lpstr>Acres of regenerating aspen Forest  1950-2010</vt:lpstr>
      <vt:lpstr>Northern Hardwoods</vt:lpstr>
      <vt:lpstr>Northern Hardwood Interior</vt:lpstr>
      <vt:lpstr>Age class structure of upland vegetation in management area 2B</vt:lpstr>
      <vt:lpstr>Red Pine</vt:lpstr>
      <vt:lpstr>Timing of Harvest</vt:lpstr>
      <vt:lpstr>PowerPoint Presentation</vt:lpstr>
      <vt:lpstr>Landscape Structure</vt:lpstr>
      <vt:lpstr>expansion of patches of mature northern hardwood  interior forest</vt:lpstr>
      <vt:lpstr>Other Disturbance forces</vt:lpstr>
      <vt:lpstr>Oak Wilt</vt:lpstr>
      <vt:lpstr>Spruce Decline</vt:lpstr>
      <vt:lpstr>Prescribed Fire</vt:lpstr>
      <vt:lpstr>WildFire</vt:lpstr>
      <vt:lpstr>Beaver</vt:lpstr>
      <vt:lpstr>Data Sources</vt:lpstr>
      <vt:lpstr>Geospatial databases</vt:lpstr>
      <vt:lpstr>National Hierarchy of  Ecological Units</vt:lpstr>
      <vt:lpstr>PowerPoint Presentation</vt:lpstr>
      <vt:lpstr>PowerPoint Presentation</vt:lpstr>
      <vt:lpstr>FSGeodata Clearinghouse http://fsgeodata.fs.fed.us/ </vt:lpstr>
      <vt:lpstr>Loads of layers</vt:lpstr>
      <vt:lpstr>National Hierarchy  of Ecological Units</vt:lpstr>
      <vt:lpstr>PowerPoint Presentation</vt:lpstr>
      <vt:lpstr>Research Natural Areas nrs.fs.fed.us/rna</vt:lpstr>
      <vt:lpstr>Discuss</vt:lpstr>
    </vt:vector>
  </TitlesOfParts>
  <Company>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lrparker</dc:creator>
  <cp:lastModifiedBy>lrparker</cp:lastModifiedBy>
  <cp:revision>1</cp:revision>
  <dcterms:created xsi:type="dcterms:W3CDTF">2012-06-28T15:23:07Z</dcterms:created>
  <dcterms:modified xsi:type="dcterms:W3CDTF">2012-06-28T19:48:12Z</dcterms:modified>
</cp:coreProperties>
</file>