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sldIdLst>
    <p:sldId id="267" r:id="rId2"/>
    <p:sldId id="269" r:id="rId3"/>
    <p:sldId id="270" r:id="rId4"/>
    <p:sldId id="271" r:id="rId5"/>
    <p:sldId id="273" r:id="rId6"/>
    <p:sldId id="272" r:id="rId7"/>
    <p:sldId id="276" r:id="rId8"/>
    <p:sldId id="279" r:id="rId9"/>
    <p:sldId id="280" r:id="rId10"/>
    <p:sldId id="281" r:id="rId11"/>
    <p:sldId id="282" r:id="rId12"/>
    <p:sldId id="283" r:id="rId13"/>
    <p:sldId id="274" r:id="rId14"/>
    <p:sldId id="275" r:id="rId15"/>
    <p:sldId id="257" r:id="rId16"/>
    <p:sldId id="258" r:id="rId17"/>
    <p:sldId id="260" r:id="rId18"/>
    <p:sldId id="262" r:id="rId19"/>
    <p:sldId id="264" r:id="rId20"/>
    <p:sldId id="265" r:id="rId21"/>
    <p:sldId id="259" r:id="rId22"/>
    <p:sldId id="26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-1432" y="8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F53-80B8-A042-B345-23C47A202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744BD-0823-460D-B676-9B33ECF4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1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744BD-0823-460D-B676-9B33ECF4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1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744BD-0823-460D-B676-9B33ECF4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5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8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744BD-0823-460D-B676-9B33ECF4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744BD-0823-460D-B676-9B33ECF4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744BD-0823-460D-B676-9B33ECF4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8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744BD-0823-460D-B676-9B33ECF4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1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1F53-80B8-A042-B345-23C47A202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9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744BD-0823-460D-B676-9B33ECF4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1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7C533-C98B-4DB9-849C-9CC114967E93}" type="datetimeFigureOut">
              <a:rPr lang="en-US" smtClean="0"/>
              <a:t>6/27/12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744BD-0823-460D-B676-9B33ECF4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1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wmf"/><Relationship Id="rId5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gif"/><Relationship Id="rId3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m092.jpg"/>
          <p:cNvPicPr>
            <a:picLocks noChangeAspect="1"/>
          </p:cNvPicPr>
          <p:nvPr/>
        </p:nvPicPr>
        <p:blipFill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70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295401"/>
            <a:ext cx="7772400" cy="230505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From towers to landscapes: a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ChEASii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story about disturbance in carbon flux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upscaling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Erica A.H. Smithwick</a:t>
            </a:r>
          </a:p>
          <a:p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Kusum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Naithani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Doug Baldwin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2558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uncertainty - texture</a:t>
            </a:r>
            <a:endParaRPr lang="en-US" dirty="0"/>
          </a:p>
        </p:txBody>
      </p:sp>
      <p:pic>
        <p:nvPicPr>
          <p:cNvPr id="3074" name="Picture 2" descr="C:\Users\Raechel\Desktop\tex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5389562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chel\Desktop\texture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84438"/>
            <a:ext cx="3583421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0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Raechel\Desktop\texturelege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30350"/>
            <a:ext cx="6245225" cy="50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81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Raechel\Desktop\text-pattern-uncertain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562725" cy="34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47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kjn18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553200" cy="473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76200"/>
            <a:ext cx="3833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Modeling Framework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0590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1225" y="538163"/>
            <a:ext cx="7623175" cy="3086100"/>
            <a:chOff x="678657" y="3390900"/>
            <a:chExt cx="7623175" cy="3086100"/>
          </a:xfrm>
        </p:grpSpPr>
        <p:grpSp>
          <p:nvGrpSpPr>
            <p:cNvPr id="28" name="Group 27"/>
            <p:cNvGrpSpPr/>
            <p:nvPr/>
          </p:nvGrpSpPr>
          <p:grpSpPr>
            <a:xfrm>
              <a:off x="678657" y="3424237"/>
              <a:ext cx="7623175" cy="3052763"/>
              <a:chOff x="2240756" y="1423987"/>
              <a:chExt cx="7623175" cy="3052763"/>
            </a:xfrm>
          </p:grpSpPr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1318806"/>
                  </p:ext>
                </p:extLst>
              </p:nvPr>
            </p:nvGraphicFramePr>
            <p:xfrm>
              <a:off x="2280444" y="3806825"/>
              <a:ext cx="7583487" cy="539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5" name="Equation" r:id="rId3" imgW="5537160" imgH="393480" progId="Equation.3">
                      <p:embed/>
                    </p:oleObj>
                  </mc:Choice>
                  <mc:Fallback>
                    <p:oleObj name="Equation" r:id="rId3" imgW="5537160" imgH="393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80444" y="3806825"/>
                            <a:ext cx="7583487" cy="5397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2240756" y="3676650"/>
                <a:ext cx="7620000" cy="8001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3158331" y="1423987"/>
                <a:ext cx="1162050" cy="2614612"/>
                <a:chOff x="994569" y="885825"/>
                <a:chExt cx="1162050" cy="2614612"/>
              </a:xfrm>
            </p:grpSpPr>
            <p:sp>
              <p:nvSpPr>
                <p:cNvPr id="6" name="Rectangle 17"/>
                <p:cNvSpPr>
                  <a:spLocks noChangeArrowheads="1"/>
                </p:cNvSpPr>
                <p:nvPr/>
              </p:nvSpPr>
              <p:spPr bwMode="auto">
                <a:xfrm>
                  <a:off x="994569" y="885825"/>
                  <a:ext cx="1162050" cy="3429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Solar radiation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" name="Line 15"/>
                <p:cNvSpPr>
                  <a:spLocks noChangeShapeType="1"/>
                </p:cNvSpPr>
                <p:nvPr/>
              </p:nvSpPr>
              <p:spPr bwMode="auto">
                <a:xfrm>
                  <a:off x="1600200" y="1228724"/>
                  <a:ext cx="0" cy="22717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" name="Group 12"/>
              <p:cNvGrpSpPr>
                <a:grpSpLocks/>
              </p:cNvGrpSpPr>
              <p:nvPr/>
            </p:nvGrpSpPr>
            <p:grpSpPr bwMode="auto">
              <a:xfrm>
                <a:off x="3886200" y="2185670"/>
                <a:ext cx="1257300" cy="1814830"/>
                <a:chOff x="4752" y="9598"/>
                <a:chExt cx="1980" cy="2858"/>
              </a:xfrm>
            </p:grpSpPr>
            <p:sp>
              <p:nvSpPr>
                <p:cNvPr id="10" name="Rectangle 14"/>
                <p:cNvSpPr>
                  <a:spLocks noChangeArrowheads="1"/>
                </p:cNvSpPr>
                <p:nvPr/>
              </p:nvSpPr>
              <p:spPr bwMode="auto">
                <a:xfrm>
                  <a:off x="4752" y="9598"/>
                  <a:ext cx="1980" cy="5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MODIS FAPAR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" name="Line 13"/>
                <p:cNvSpPr>
                  <a:spLocks noChangeShapeType="1"/>
                </p:cNvSpPr>
                <p:nvPr/>
              </p:nvSpPr>
              <p:spPr bwMode="auto">
                <a:xfrm>
                  <a:off x="5652" y="10138"/>
                  <a:ext cx="0" cy="2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6"/>
              <p:cNvGrpSpPr>
                <a:grpSpLocks/>
              </p:cNvGrpSpPr>
              <p:nvPr/>
            </p:nvGrpSpPr>
            <p:grpSpPr bwMode="auto">
              <a:xfrm>
                <a:off x="4648200" y="2667000"/>
                <a:ext cx="1143000" cy="1371600"/>
                <a:chOff x="5832" y="10296"/>
                <a:chExt cx="1800" cy="2160"/>
              </a:xfrm>
            </p:grpSpPr>
            <p:sp>
              <p:nvSpPr>
                <p:cNvPr id="13" name="Rectangle 8"/>
                <p:cNvSpPr>
                  <a:spLocks noChangeArrowheads="1"/>
                </p:cNvSpPr>
                <p:nvPr/>
              </p:nvSpPr>
              <p:spPr bwMode="auto">
                <a:xfrm>
                  <a:off x="5832" y="10296"/>
                  <a:ext cx="1800" cy="5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MODIS NDWI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Line 7"/>
                <p:cNvSpPr>
                  <a:spLocks noChangeShapeType="1"/>
                </p:cNvSpPr>
                <p:nvPr/>
              </p:nvSpPr>
              <p:spPr bwMode="auto">
                <a:xfrm>
                  <a:off x="6552" y="10836"/>
                  <a:ext cx="0" cy="16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2255838" y="2057400"/>
                <a:ext cx="1401762" cy="1943100"/>
                <a:chOff x="46038" y="1304925"/>
                <a:chExt cx="1401762" cy="1943100"/>
              </a:xfrm>
            </p:grpSpPr>
            <p:sp>
              <p:nvSpPr>
                <p:cNvPr id="7" name="Rectangle 16"/>
                <p:cNvSpPr>
                  <a:spLocks noChangeArrowheads="1"/>
                </p:cNvSpPr>
                <p:nvPr/>
              </p:nvSpPr>
              <p:spPr bwMode="auto">
                <a:xfrm>
                  <a:off x="46038" y="1304925"/>
                  <a:ext cx="1401762" cy="3429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Eddy flux data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Line 11"/>
                <p:cNvSpPr>
                  <a:spLocks noChangeShapeType="1"/>
                </p:cNvSpPr>
                <p:nvPr/>
              </p:nvSpPr>
              <p:spPr bwMode="auto">
                <a:xfrm>
                  <a:off x="388938" y="1647825"/>
                  <a:ext cx="0" cy="16002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5368131" y="1828800"/>
                <a:ext cx="4191000" cy="2133600"/>
                <a:chOff x="5368131" y="1828800"/>
                <a:chExt cx="4191000" cy="2133600"/>
              </a:xfrm>
            </p:grpSpPr>
            <p:sp>
              <p:nvSpPr>
                <p:cNvPr id="16" name="Rectangle 10"/>
                <p:cNvSpPr>
                  <a:spLocks noChangeArrowheads="1"/>
                </p:cNvSpPr>
                <p:nvPr/>
              </p:nvSpPr>
              <p:spPr bwMode="auto">
                <a:xfrm>
                  <a:off x="5600700" y="1828800"/>
                  <a:ext cx="1257300" cy="3429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Air temperature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Line 9"/>
                <p:cNvSpPr>
                  <a:spLocks noChangeShapeType="1"/>
                </p:cNvSpPr>
                <p:nvPr/>
              </p:nvSpPr>
              <p:spPr bwMode="auto">
                <a:xfrm>
                  <a:off x="6172200" y="2157413"/>
                  <a:ext cx="0" cy="111918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Line 3"/>
                <p:cNvSpPr>
                  <a:spLocks noChangeShapeType="1"/>
                </p:cNvSpPr>
                <p:nvPr/>
              </p:nvSpPr>
              <p:spPr bwMode="auto">
                <a:xfrm flipV="1">
                  <a:off x="5368131" y="3252788"/>
                  <a:ext cx="41910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Line 2"/>
                <p:cNvSpPr>
                  <a:spLocks noChangeShapeType="1"/>
                </p:cNvSpPr>
                <p:nvPr/>
              </p:nvSpPr>
              <p:spPr bwMode="auto">
                <a:xfrm>
                  <a:off x="5368131" y="3276600"/>
                  <a:ext cx="0" cy="685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Line 1"/>
                <p:cNvSpPr>
                  <a:spLocks noChangeShapeType="1"/>
                </p:cNvSpPr>
                <p:nvPr/>
              </p:nvSpPr>
              <p:spPr bwMode="auto">
                <a:xfrm>
                  <a:off x="9559131" y="3276600"/>
                  <a:ext cx="0" cy="685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>
              <a:off x="5406232" y="3424237"/>
              <a:ext cx="0" cy="2628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7"/>
            <p:cNvSpPr>
              <a:spLocks noChangeArrowheads="1"/>
            </p:cNvSpPr>
            <p:nvPr/>
          </p:nvSpPr>
          <p:spPr bwMode="auto">
            <a:xfrm>
              <a:off x="4853782" y="3390900"/>
              <a:ext cx="1928018" cy="342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InSAR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+ </a:t>
              </a:r>
              <a:r>
                <a:rPr kumimoji="0" lang="en-US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LandSAT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+ FIA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" name="Picture 4" descr="Description: C:\Documents and Settings\kjn18\Desktop\Pic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3813968" cy="262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133380" y="4114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DF: Deciduous Forest</a:t>
            </a:r>
          </a:p>
          <a:p>
            <a:r>
              <a:rPr lang="en-US" dirty="0">
                <a:latin typeface="Palatino Linotype" pitchFamily="18" charset="0"/>
              </a:rPr>
              <a:t>EF: Evergreen Forest</a:t>
            </a:r>
          </a:p>
          <a:p>
            <a:r>
              <a:rPr lang="en-US" dirty="0">
                <a:latin typeface="Palatino Linotype" pitchFamily="18" charset="0"/>
              </a:rPr>
              <a:t>MF: Mixed Forest</a:t>
            </a:r>
          </a:p>
          <a:p>
            <a:r>
              <a:rPr lang="en-US" dirty="0">
                <a:latin typeface="Palatino Linotype" pitchFamily="18" charset="0"/>
              </a:rPr>
              <a:t>FW: Forested Wetland</a:t>
            </a:r>
          </a:p>
          <a:p>
            <a:r>
              <a:rPr lang="en-US" dirty="0">
                <a:latin typeface="Palatino Linotype" pitchFamily="18" charset="0"/>
              </a:rPr>
              <a:t>W: Wetland</a:t>
            </a:r>
          </a:p>
          <a:p>
            <a:r>
              <a:rPr lang="en-US" dirty="0">
                <a:latin typeface="Palatino Linotype" pitchFamily="18" charset="0"/>
              </a:rPr>
              <a:t>S: Shrubs</a:t>
            </a:r>
          </a:p>
        </p:txBody>
      </p:sp>
      <p:sp>
        <p:nvSpPr>
          <p:cNvPr id="33" name="Rectangle 84"/>
          <p:cNvSpPr>
            <a:spLocks noChangeArrowheads="1"/>
          </p:cNvSpPr>
          <p:nvPr/>
        </p:nvSpPr>
        <p:spPr bwMode="auto">
          <a:xfrm>
            <a:off x="4114800" y="5791200"/>
            <a:ext cx="59483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err="1">
                <a:latin typeface="Symbol" pitchFamily="18" charset="2"/>
              </a:rPr>
              <a:t>Q</a:t>
            </a:r>
            <a:r>
              <a:rPr lang="en-US" sz="2000" dirty="0" err="1">
                <a:latin typeface="Palatino Linotype" pitchFamily="18" charset="0"/>
              </a:rPr>
              <a:t>.site</a:t>
            </a:r>
            <a:r>
              <a:rPr lang="en-US" sz="2000" dirty="0">
                <a:latin typeface="Palatino Linotype" pitchFamily="18" charset="0"/>
              </a:rPr>
              <a:t>: Parameters for individual </a:t>
            </a:r>
            <a:r>
              <a:rPr lang="en-US" sz="2000" dirty="0" smtClean="0">
                <a:latin typeface="Palatino Linotype" pitchFamily="18" charset="0"/>
              </a:rPr>
              <a:t>flux </a:t>
            </a:r>
            <a:r>
              <a:rPr lang="en-US" sz="2000" dirty="0">
                <a:latin typeface="Palatino Linotype" pitchFamily="18" charset="0"/>
              </a:rPr>
              <a:t>tower</a:t>
            </a:r>
          </a:p>
          <a:p>
            <a:r>
              <a:rPr lang="en-US" sz="2000" dirty="0" err="1">
                <a:latin typeface="Symbol" pitchFamily="18" charset="2"/>
              </a:rPr>
              <a:t>Q</a:t>
            </a:r>
            <a:r>
              <a:rPr lang="en-US" sz="2000" dirty="0" err="1">
                <a:latin typeface="Palatino Linotype" pitchFamily="18" charset="0"/>
              </a:rPr>
              <a:t>.pft</a:t>
            </a:r>
            <a:r>
              <a:rPr lang="en-US" sz="2000" dirty="0">
                <a:latin typeface="Palatino Linotype" pitchFamily="18" charset="0"/>
              </a:rPr>
              <a:t>: Parameters for individual PFTs </a:t>
            </a:r>
          </a:p>
          <a:p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>
                <a:latin typeface="Palatino Linotype" pitchFamily="18" charset="0"/>
              </a:rPr>
              <a:t>: </a:t>
            </a:r>
            <a:r>
              <a:rPr lang="en-US" sz="2000" dirty="0" smtClean="0">
                <a:latin typeface="Palatino Linotype" pitchFamily="18" charset="0"/>
              </a:rPr>
              <a:t>Parameter bounds</a:t>
            </a:r>
            <a:endParaRPr lang="en-US" sz="2000" dirty="0">
              <a:latin typeface="Palatino Linotyp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84" y="-9383"/>
            <a:ext cx="2514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Model details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8976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Ice cube candl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33" name="Picture 32" descr="Zen forre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1905000"/>
            <a:ext cx="6561034" cy="20621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Carbon Flux Dynamics and the Landscape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</a:rPr>
              <a:t>Doug Baldwin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65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Research Background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914399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MS in Soil Science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 smtClean="0"/>
              <a:t>Upscaled</a:t>
            </a:r>
            <a:r>
              <a:rPr lang="en-US" sz="2400" b="1" dirty="0" smtClean="0"/>
              <a:t> soil water retention parameters to catchment-scale</a:t>
            </a:r>
            <a:endParaRPr lang="en-US" sz="2400" b="1" dirty="0"/>
          </a:p>
        </p:txBody>
      </p:sp>
      <p:pic>
        <p:nvPicPr>
          <p:cNvPr id="1026" name="Picture 2" descr="hfu_stream_soi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0"/>
            <a:ext cx="54160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59779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56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Current Research Questions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</a:t>
            </a:r>
            <a:r>
              <a:rPr lang="en-US" dirty="0" smtClean="0"/>
              <a:t>o patterns of precipitation influence C eddy flux measurements across the </a:t>
            </a:r>
            <a:r>
              <a:rPr lang="en-US" dirty="0" err="1" smtClean="0"/>
              <a:t>ChEAS</a:t>
            </a:r>
            <a:r>
              <a:rPr lang="en-US" dirty="0" smtClean="0"/>
              <a:t> region?</a:t>
            </a:r>
          </a:p>
          <a:p>
            <a:pPr lvl="1"/>
            <a:r>
              <a:rPr lang="en-US" dirty="0" smtClean="0"/>
              <a:t>Residuals from current LUE model correlated with soil moisture? </a:t>
            </a:r>
          </a:p>
          <a:p>
            <a:pPr lvl="1"/>
            <a:r>
              <a:rPr lang="en-US" dirty="0" smtClean="0"/>
              <a:t>Are there consistent seasonal periods or climatic conditions (from 2000 – 2006) where precipitation has a significant affect on C flux measurements?</a:t>
            </a:r>
          </a:p>
          <a:p>
            <a:pPr lvl="1"/>
            <a:r>
              <a:rPr lang="en-US" dirty="0" smtClean="0"/>
              <a:t>Are there certain towers where precipitation has more of an affect on C flux measurements than others?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67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Motive: Other People’s Research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Randerson</a:t>
            </a:r>
            <a:r>
              <a:rPr lang="en-US" dirty="0" smtClean="0"/>
              <a:t> et al (2002)</a:t>
            </a:r>
          </a:p>
          <a:p>
            <a:pPr lvl="1"/>
            <a:r>
              <a:rPr lang="en-US" dirty="0" err="1" smtClean="0"/>
              <a:t>F</a:t>
            </a:r>
            <a:r>
              <a:rPr lang="en-US" sz="1800" dirty="0" err="1" smtClean="0"/>
              <a:t>leaching</a:t>
            </a:r>
            <a:r>
              <a:rPr lang="en-US" sz="1800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F</a:t>
            </a:r>
            <a:r>
              <a:rPr lang="en-US" sz="1800" dirty="0" err="1" smtClean="0"/>
              <a:t>erosion</a:t>
            </a:r>
            <a:r>
              <a:rPr lang="en-US" dirty="0" smtClean="0"/>
              <a:t> may significantly contribute to tower measurements, especially after disturbance in forests</a:t>
            </a:r>
          </a:p>
          <a:p>
            <a:r>
              <a:rPr lang="en-US" dirty="0" smtClean="0"/>
              <a:t>Yang et al (2007)</a:t>
            </a:r>
          </a:p>
          <a:p>
            <a:pPr lvl="1"/>
            <a:r>
              <a:rPr lang="en-US" dirty="0" smtClean="0"/>
              <a:t> Errors from GPP calculation in non-forest areas have strong seasonality and may be influenced by soil moisture patterns</a:t>
            </a:r>
          </a:p>
          <a:p>
            <a:r>
              <a:rPr lang="en-US" dirty="0" err="1" smtClean="0"/>
              <a:t>Maracchi</a:t>
            </a:r>
            <a:r>
              <a:rPr lang="en-US" dirty="0" smtClean="0"/>
              <a:t> et al (2005)</a:t>
            </a:r>
          </a:p>
          <a:p>
            <a:pPr lvl="1"/>
            <a:r>
              <a:rPr lang="en-US" dirty="0" smtClean="0"/>
              <a:t>Increased precipitation in projected climate patterns may offset increased </a:t>
            </a:r>
            <a:r>
              <a:rPr lang="en-US" dirty="0" err="1" smtClean="0"/>
              <a:t>evapotranpsiration</a:t>
            </a:r>
            <a:r>
              <a:rPr lang="en-US" dirty="0" smtClean="0"/>
              <a:t> in northern European forests</a:t>
            </a:r>
          </a:p>
          <a:p>
            <a:pPr lvl="1"/>
            <a:r>
              <a:rPr lang="en-US" b="1" dirty="0" smtClean="0"/>
              <a:t>Will the same effect occur in </a:t>
            </a:r>
            <a:r>
              <a:rPr lang="en-US" b="1" dirty="0" err="1" smtClean="0"/>
              <a:t>ChEAS</a:t>
            </a:r>
            <a:r>
              <a:rPr lang="en-US" b="1" dirty="0" smtClean="0"/>
              <a:t> forests under projected climate conditions?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1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Motive: Personal Research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Correlation study last semester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2438400"/>
            <a:ext cx="4419600" cy="4419600"/>
            <a:chOff x="0" y="2057400"/>
            <a:chExt cx="4800600" cy="4800600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57400"/>
              <a:ext cx="48006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057400"/>
              <a:ext cx="2451100" cy="532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2819400"/>
            <a:ext cx="4800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7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0"/>
            <a:ext cx="3276600" cy="326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har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3465464"/>
            <a:ext cx="4686300" cy="339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3501"/>
            <a:ext cx="4343400" cy="495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101-0105_IM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2719" y="0"/>
            <a:ext cx="2631281" cy="311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6" cstate="print"/>
          <a:srcRect t="20161" b="21371"/>
          <a:stretch>
            <a:fillRect/>
          </a:stretch>
        </p:blipFill>
        <p:spPr>
          <a:xfrm>
            <a:off x="0" y="0"/>
            <a:ext cx="2514600" cy="1039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906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Erica </a:t>
            </a:r>
            <a:r>
              <a:rPr lang="en-US" sz="3600" dirty="0" err="1" smtClean="0">
                <a:latin typeface="Comic Sans MS" pitchFamily="66" charset="0"/>
              </a:rPr>
              <a:t>Smithwick</a:t>
            </a:r>
            <a:endParaRPr lang="en-US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29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9" y="0"/>
            <a:ext cx="4634753" cy="3581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048" y="4482"/>
            <a:ext cx="4628952" cy="35769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74232"/>
            <a:ext cx="5700377" cy="33837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675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General Methodological Direction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4525963"/>
          </a:xfrm>
        </p:spPr>
        <p:txBody>
          <a:bodyPr/>
          <a:lstStyle/>
          <a:p>
            <a:r>
              <a:rPr lang="en-US" dirty="0" smtClean="0"/>
              <a:t>Model C fluxes with the following elements:</a:t>
            </a:r>
          </a:p>
          <a:p>
            <a:pPr lvl="1"/>
            <a:r>
              <a:rPr lang="en-US" dirty="0" smtClean="0"/>
              <a:t>Soil moisture and biogeochemical sub-modules</a:t>
            </a:r>
          </a:p>
          <a:p>
            <a:pPr lvl="1"/>
            <a:r>
              <a:rPr lang="en-US" dirty="0" smtClean="0"/>
              <a:t>Hydrologic model for lateral water flow (i.e. TOPMODEL)</a:t>
            </a:r>
          </a:p>
          <a:p>
            <a:pPr lvl="1"/>
            <a:r>
              <a:rPr lang="en-US" dirty="0" smtClean="0"/>
              <a:t>Use Bayesian/MCMC to optimize model parameters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9148"/>
            <a:ext cx="4038600" cy="302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6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General Methodological Direction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Leaning towards:</a:t>
            </a:r>
          </a:p>
          <a:p>
            <a:pPr lvl="1"/>
            <a:r>
              <a:rPr lang="en-US" dirty="0" smtClean="0"/>
              <a:t>CASA DVGM (Potter et al, 1999) to be coupled with TOPMODEL</a:t>
            </a:r>
          </a:p>
          <a:p>
            <a:r>
              <a:rPr lang="en-US" dirty="0" smtClean="0"/>
              <a:t>Other possibilities:</a:t>
            </a:r>
          </a:p>
          <a:p>
            <a:pPr lvl="1"/>
            <a:r>
              <a:rPr lang="en-US" dirty="0" smtClean="0"/>
              <a:t>LANDIS II</a:t>
            </a:r>
          </a:p>
          <a:p>
            <a:pPr lvl="1"/>
            <a:r>
              <a:rPr lang="en-US" dirty="0" smtClean="0"/>
              <a:t>MC1</a:t>
            </a:r>
          </a:p>
          <a:p>
            <a:pPr lvl="1"/>
            <a:r>
              <a:rPr lang="en-US" dirty="0" smtClean="0"/>
              <a:t>CLM3.0</a:t>
            </a:r>
          </a:p>
          <a:p>
            <a:pPr lvl="1"/>
            <a:r>
              <a:rPr lang="en-US" dirty="0" err="1" smtClean="0"/>
              <a:t>RHESSys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5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Little Pennsylvan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36" b="13336"/>
          <a:stretch>
            <a:fillRect/>
          </a:stretch>
        </p:blipFill>
        <p:spPr/>
      </p:pic>
      <p:sp>
        <p:nvSpPr>
          <p:cNvPr id="7" name="Up-Down Arrow 6"/>
          <p:cNvSpPr/>
          <p:nvPr/>
        </p:nvSpPr>
        <p:spPr>
          <a:xfrm>
            <a:off x="4724400" y="1066800"/>
            <a:ext cx="152400" cy="1066800"/>
          </a:xfrm>
          <a:prstGeom prst="up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-Down Arrow 5"/>
          <p:cNvSpPr/>
          <p:nvPr/>
        </p:nvSpPr>
        <p:spPr>
          <a:xfrm>
            <a:off x="3733800" y="1524000"/>
            <a:ext cx="152400" cy="1066800"/>
          </a:xfrm>
          <a:prstGeom prst="up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-Down Arrow 7"/>
          <p:cNvSpPr/>
          <p:nvPr/>
        </p:nvSpPr>
        <p:spPr>
          <a:xfrm>
            <a:off x="6172200" y="1371600"/>
            <a:ext cx="152400" cy="1066800"/>
          </a:xfrm>
          <a:prstGeom prst="up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-Down Arrow 8"/>
          <p:cNvSpPr/>
          <p:nvPr/>
        </p:nvSpPr>
        <p:spPr>
          <a:xfrm>
            <a:off x="5029200" y="1981200"/>
            <a:ext cx="152400" cy="1066800"/>
          </a:xfrm>
          <a:prstGeom prst="up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 descr="Sampling design_Afric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08596">
            <a:off x="3861787" y="-53169"/>
            <a:ext cx="2818793" cy="306843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0" name="Content Placeholder 12"/>
          <p:cNvSpPr txBox="1">
            <a:spLocks/>
          </p:cNvSpPr>
          <p:nvPr/>
        </p:nvSpPr>
        <p:spPr>
          <a:xfrm>
            <a:off x="381000" y="4495800"/>
            <a:ext cx="8534400" cy="1500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Quantify the scale of variation in nutrient limitation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Scale is included as a driver of variation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priori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rather than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post hoc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784634" y="838200"/>
            <a:ext cx="2359366" cy="167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817896" y="2514600"/>
            <a:ext cx="2326104" cy="1523999"/>
          </a:xfrm>
          <a:prstGeom prst="rect">
            <a:avLst/>
          </a:prstGeom>
          <a:noFill/>
        </p:spPr>
      </p:pic>
      <p:pic>
        <p:nvPicPr>
          <p:cNvPr id="13" name="Picture 12" descr="photos 2-15-11 2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2244" y="4038600"/>
            <a:ext cx="2341756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7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mean_April1900_withAT.jpg"/>
          <p:cNvPicPr/>
          <p:nvPr/>
        </p:nvPicPr>
        <p:blipFill>
          <a:blip r:embed="rId2" cstate="print"/>
          <a:srcRect l="10409" t="19401" r="10000" b="22555"/>
          <a:stretch>
            <a:fillRect/>
          </a:stretch>
        </p:blipFill>
        <p:spPr>
          <a:xfrm>
            <a:off x="76200" y="914400"/>
            <a:ext cx="2783759" cy="2276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Content Placeholder 3" descr="9TreeSpecies_onAT.jpg"/>
          <p:cNvPicPr>
            <a:picLocks/>
          </p:cNvPicPr>
          <p:nvPr/>
        </p:nvPicPr>
        <p:blipFill>
          <a:blip r:embed="rId3" cstate="print"/>
          <a:srcRect l="32870" t="68515" r="32871"/>
          <a:stretch>
            <a:fillRect/>
          </a:stretch>
        </p:blipFill>
        <p:spPr>
          <a:xfrm>
            <a:off x="6477000" y="609600"/>
            <a:ext cx="22860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99"/>
          <p:cNvGrpSpPr/>
          <p:nvPr/>
        </p:nvGrpSpPr>
        <p:grpSpPr>
          <a:xfrm>
            <a:off x="2933700" y="2895600"/>
            <a:ext cx="3276600" cy="1447800"/>
            <a:chOff x="4800600" y="914400"/>
            <a:chExt cx="3276600" cy="1447800"/>
          </a:xfrm>
        </p:grpSpPr>
        <p:grpSp>
          <p:nvGrpSpPr>
            <p:cNvPr id="3" name="Group 48"/>
            <p:cNvGrpSpPr/>
            <p:nvPr/>
          </p:nvGrpSpPr>
          <p:grpSpPr>
            <a:xfrm>
              <a:off x="7162800" y="1676400"/>
              <a:ext cx="381000" cy="304800"/>
              <a:chOff x="1981200" y="2590800"/>
              <a:chExt cx="381000" cy="304800"/>
            </a:xfrm>
          </p:grpSpPr>
          <p:sp>
            <p:nvSpPr>
              <p:cNvPr id="46" name="Curved Left Arrow 45"/>
              <p:cNvSpPr/>
              <p:nvPr/>
            </p:nvSpPr>
            <p:spPr>
              <a:xfrm>
                <a:off x="2209800" y="2590800"/>
                <a:ext cx="152400" cy="304800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Curved Left Arrow 46"/>
              <p:cNvSpPr/>
              <p:nvPr/>
            </p:nvSpPr>
            <p:spPr>
              <a:xfrm flipH="1" flipV="1">
                <a:off x="1981200" y="2590800"/>
                <a:ext cx="152400" cy="304800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Group 39"/>
            <p:cNvGrpSpPr/>
            <p:nvPr/>
          </p:nvGrpSpPr>
          <p:grpSpPr>
            <a:xfrm>
              <a:off x="4800600" y="990600"/>
              <a:ext cx="1447800" cy="533400"/>
              <a:chOff x="3581400" y="1600200"/>
              <a:chExt cx="1447800" cy="533400"/>
            </a:xfrm>
          </p:grpSpPr>
          <p:sp>
            <p:nvSpPr>
              <p:cNvPr id="44" name="Oval 3"/>
              <p:cNvSpPr/>
              <p:nvPr/>
            </p:nvSpPr>
            <p:spPr>
              <a:xfrm>
                <a:off x="3581400" y="1600200"/>
                <a:ext cx="1295400" cy="533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5" name="TextBox 4"/>
              <p:cNvSpPr txBox="1"/>
              <p:nvPr/>
            </p:nvSpPr>
            <p:spPr>
              <a:xfrm>
                <a:off x="3733800" y="1676400"/>
                <a:ext cx="1295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climate</a:t>
                </a:r>
                <a:endParaRPr lang="en-US" sz="1600" dirty="0"/>
              </a:p>
            </p:txBody>
          </p:sp>
        </p:grpSp>
        <p:grpSp>
          <p:nvGrpSpPr>
            <p:cNvPr id="6" name="Group 41"/>
            <p:cNvGrpSpPr/>
            <p:nvPr/>
          </p:nvGrpSpPr>
          <p:grpSpPr>
            <a:xfrm>
              <a:off x="6705600" y="990600"/>
              <a:ext cx="1371600" cy="533400"/>
              <a:chOff x="4724400" y="2590800"/>
              <a:chExt cx="1371600" cy="533400"/>
            </a:xfrm>
          </p:grpSpPr>
          <p:sp>
            <p:nvSpPr>
              <p:cNvPr id="42" name="Oval 5"/>
              <p:cNvSpPr/>
              <p:nvPr/>
            </p:nvSpPr>
            <p:spPr>
              <a:xfrm>
                <a:off x="4724400" y="2590800"/>
                <a:ext cx="1295400" cy="5334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800600" y="2667000"/>
                <a:ext cx="1295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o</a:t>
                </a:r>
                <a:r>
                  <a:rPr lang="en-US" sz="1600" dirty="0" smtClean="0"/>
                  <a:t>ak-hickory</a:t>
                </a:r>
                <a:endParaRPr lang="en-US" sz="1600" dirty="0"/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>
            <a:xfrm rot="16200000" flipH="1">
              <a:off x="6380396" y="1011004"/>
              <a:ext cx="1915" cy="57070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49"/>
            <p:cNvGrpSpPr/>
            <p:nvPr/>
          </p:nvGrpSpPr>
          <p:grpSpPr>
            <a:xfrm>
              <a:off x="5791200" y="1828800"/>
              <a:ext cx="1295400" cy="533400"/>
              <a:chOff x="2438400" y="2590800"/>
              <a:chExt cx="1295400" cy="5334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0" name="Oval 39"/>
              <p:cNvSpPr/>
              <p:nvPr/>
            </p:nvSpPr>
            <p:spPr>
              <a:xfrm>
                <a:off x="2438400" y="2590800"/>
                <a:ext cx="1295400" cy="533400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819400" y="2667000"/>
                <a:ext cx="685800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fire</a:t>
                </a:r>
                <a:endParaRPr lang="en-US" sz="1600" dirty="0"/>
              </a:p>
            </p:txBody>
          </p:sp>
        </p:grpSp>
        <p:cxnSp>
          <p:nvCxnSpPr>
            <p:cNvPr id="35" name="Straight Arrow Connector 34"/>
            <p:cNvCxnSpPr>
              <a:endCxn id="40" idx="1"/>
            </p:cNvCxnSpPr>
            <p:nvPr/>
          </p:nvCxnSpPr>
          <p:spPr>
            <a:xfrm rot="16200000" flipH="1">
              <a:off x="5618396" y="1544403"/>
              <a:ext cx="382915" cy="34210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 flipV="1">
              <a:off x="6858000" y="1524000"/>
              <a:ext cx="457200" cy="38100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324600" y="914400"/>
              <a:ext cx="228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+</a:t>
              </a:r>
              <a:endParaRPr lang="en-US" sz="16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86400" y="1600200"/>
              <a:ext cx="228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+</a:t>
              </a:r>
              <a:endParaRPr lang="en-US" sz="16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39000" y="1676400"/>
              <a:ext cx="228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+</a:t>
              </a:r>
              <a:endParaRPr lang="en-US" sz="16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0" y="209490"/>
            <a:ext cx="63246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 pitchFamily="66" charset="0"/>
              </a:rPr>
              <a:t>Northeastern climate-fire-vegetation feedbacks</a:t>
            </a:r>
            <a:endParaRPr lang="en-US" sz="2000" b="1" dirty="0">
              <a:latin typeface="Comic Sans MS" pitchFamily="66" charset="0"/>
            </a:endParaRPr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4" cstate="print"/>
          <a:srcRect t="6376" b="2232"/>
          <a:stretch>
            <a:fillRect/>
          </a:stretch>
        </p:blipFill>
        <p:spPr bwMode="auto">
          <a:xfrm>
            <a:off x="6248400" y="3200400"/>
            <a:ext cx="277368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5" cstate="print"/>
          <a:srcRect l="7653" t="7897" r="581" b="5232"/>
          <a:stretch>
            <a:fillRect/>
          </a:stretch>
        </p:blipFill>
        <p:spPr bwMode="auto">
          <a:xfrm>
            <a:off x="381000" y="3429000"/>
            <a:ext cx="2466978" cy="3017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87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ChEASii</a:t>
            </a:r>
            <a:r>
              <a:rPr lang="en-US" dirty="0" smtClean="0"/>
              <a:t> 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AutoNum type="arabicParenBoth"/>
            </a:pPr>
            <a:r>
              <a:rPr lang="en-US" dirty="0"/>
              <a:t> Does incorporation of variation in physiological model parameters improve seasonal and </a:t>
            </a:r>
            <a:r>
              <a:rPr lang="en-US" dirty="0" err="1"/>
              <a:t>interannual</a:t>
            </a:r>
            <a:r>
              <a:rPr lang="en-US" dirty="0"/>
              <a:t> CO</a:t>
            </a:r>
            <a:r>
              <a:rPr lang="en-US" baseline="-25000" dirty="0"/>
              <a:t>2</a:t>
            </a:r>
            <a:r>
              <a:rPr lang="en-US" dirty="0"/>
              <a:t> flux </a:t>
            </a:r>
            <a:r>
              <a:rPr lang="en-US" dirty="0" err="1"/>
              <a:t>hindcasts</a:t>
            </a:r>
            <a:r>
              <a:rPr lang="en-US" dirty="0"/>
              <a:t> from eddy flux towers?</a:t>
            </a:r>
          </a:p>
          <a:p>
            <a:endParaRPr lang="en-US" dirty="0"/>
          </a:p>
          <a:p>
            <a:pPr>
              <a:buAutoNum type="arabicParenBoth"/>
            </a:pPr>
            <a:r>
              <a:rPr lang="en-US" dirty="0"/>
              <a:t>Does incorporation of stand-replacement and partial disturbance processes from remotely sensed observations improve yearly to decadal CO</a:t>
            </a:r>
            <a:r>
              <a:rPr lang="en-US" baseline="-25000" dirty="0"/>
              <a:t>2</a:t>
            </a:r>
            <a:r>
              <a:rPr lang="en-US" dirty="0"/>
              <a:t> flux </a:t>
            </a:r>
            <a:r>
              <a:rPr lang="en-US" dirty="0" err="1"/>
              <a:t>hindcasts</a:t>
            </a:r>
            <a:r>
              <a:rPr lang="en-US" dirty="0"/>
              <a:t> from eddy flux towers?</a:t>
            </a:r>
          </a:p>
          <a:p>
            <a:endParaRPr lang="en-US" dirty="0"/>
          </a:p>
          <a:p>
            <a:pPr>
              <a:buAutoNum type="arabicParenBoth"/>
            </a:pPr>
            <a:r>
              <a:rPr lang="en-US" dirty="0"/>
              <a:t> To what degree does model-data integration aid regional and landscape decision-making for forest C storage management?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6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59080"/>
            <a:ext cx="2788920" cy="3169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4029456" cy="2843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" y="228600"/>
            <a:ext cx="4274820" cy="308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962400"/>
            <a:ext cx="3340608" cy="2301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>
          <a:xfrm>
            <a:off x="4572000" y="17526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858000" y="34290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4419600" y="4953000"/>
            <a:ext cx="6858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0" y="2967335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Carbon flux </a:t>
            </a:r>
            <a:r>
              <a:rPr lang="en-US" b="1" dirty="0" err="1" smtClean="0"/>
              <a:t>upscaling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420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Arial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uncertainty do we </a:t>
            </a:r>
            <a:r>
              <a:rPr lang="en-US" b="1" dirty="0"/>
              <a:t>want</a:t>
            </a:r>
            <a:r>
              <a:rPr lang="en-US" dirty="0"/>
              <a:t> to express</a:t>
            </a:r>
            <a:r>
              <a:rPr lang="en-US" dirty="0" smtClean="0"/>
              <a:t>?</a:t>
            </a: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What are the desired standards for quantifying uncertainty? 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 smtClean="0"/>
              <a:t>What variables useful for science?  For management?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/>
              <a:t>Is there a level of uncertainty that is useful for management</a:t>
            </a:r>
            <a:r>
              <a:rPr lang="en-US" dirty="0" smtClean="0"/>
              <a:t>?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 smtClean="0"/>
              <a:t>What </a:t>
            </a:r>
            <a:r>
              <a:rPr lang="en-US" dirty="0"/>
              <a:t>spatial and temporal scales are most </a:t>
            </a:r>
            <a:r>
              <a:rPr lang="en-US" dirty="0" smtClean="0"/>
              <a:t>useful to science/management?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uncertainty </a:t>
            </a:r>
            <a:r>
              <a:rPr lang="en-US" b="1" dirty="0"/>
              <a:t>can/can’t </a:t>
            </a:r>
            <a:r>
              <a:rPr lang="en-US" dirty="0"/>
              <a:t>we quantify?</a:t>
            </a:r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would this uncertainty be incorporated into map form?</a:t>
            </a:r>
            <a:r>
              <a:rPr lang="en-US" dirty="0" smtClean="0"/>
              <a:t> 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/>
              <a:t>For what purposes would you use maps (reference, </a:t>
            </a:r>
            <a:r>
              <a:rPr lang="en-US" dirty="0" err="1"/>
              <a:t>wayfinding</a:t>
            </a:r>
            <a:r>
              <a:rPr lang="en-US" dirty="0"/>
              <a:t>, data visualization, decision-making, etc.)?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dirty="0"/>
              <a:t>Do you use these maps in a static form (</a:t>
            </a:r>
            <a:r>
              <a:rPr lang="en-US" dirty="0" err="1"/>
              <a:t>pdf</a:t>
            </a:r>
            <a:r>
              <a:rPr lang="en-US" dirty="0"/>
              <a:t>, paper, or the like) or through interactive interfaces (web service, </a:t>
            </a:r>
            <a:r>
              <a:rPr lang="en-US" dirty="0" err="1"/>
              <a:t>arcgis</a:t>
            </a:r>
            <a:r>
              <a:rPr lang="en-US" dirty="0"/>
              <a:t>, etc.)?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1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uncertainty - lightness</a:t>
            </a:r>
            <a:endParaRPr lang="en-US" dirty="0"/>
          </a:p>
        </p:txBody>
      </p:sp>
      <p:pic>
        <p:nvPicPr>
          <p:cNvPr id="1026" name="Picture 2" descr="C:\Users\Raechel\Desktop\lightnes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49" y="1497012"/>
            <a:ext cx="7385051" cy="48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1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uncertainty - saturation</a:t>
            </a:r>
            <a:endParaRPr lang="en-US" dirty="0"/>
          </a:p>
        </p:txBody>
      </p:sp>
      <p:pic>
        <p:nvPicPr>
          <p:cNvPr id="2050" name="Picture 2" descr="C:\Users\Raechel\Desktop\saturation_uncertain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7550151" cy="49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01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Words>584</Words>
  <Application>Microsoft Macintosh PowerPoint</Application>
  <PresentationFormat>On-screen Show (4:3)</PresentationFormat>
  <Paragraphs>95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Equation</vt:lpstr>
      <vt:lpstr>From towers to landscapes: a ChEASii story about disturbance in carbon flux upscaling  </vt:lpstr>
      <vt:lpstr>PowerPoint Presentation</vt:lpstr>
      <vt:lpstr>PowerPoint Presentation</vt:lpstr>
      <vt:lpstr>PowerPoint Presentation</vt:lpstr>
      <vt:lpstr>ChEASii Questions</vt:lpstr>
      <vt:lpstr>PowerPoint Presentation</vt:lpstr>
      <vt:lpstr>Map uncertainty</vt:lpstr>
      <vt:lpstr>Map uncertainty - lightness</vt:lpstr>
      <vt:lpstr>Map uncertainty - saturation</vt:lpstr>
      <vt:lpstr>Map uncertainty - texture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Background</vt:lpstr>
      <vt:lpstr>Current Research Questions</vt:lpstr>
      <vt:lpstr>Motive: Other People’s Research</vt:lpstr>
      <vt:lpstr>Motive: Personal Research</vt:lpstr>
      <vt:lpstr>PowerPoint Presentation</vt:lpstr>
      <vt:lpstr>General Methodological Direction</vt:lpstr>
      <vt:lpstr>General Methodological Direction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</dc:creator>
  <cp:lastModifiedBy>Erica Smithwick</cp:lastModifiedBy>
  <cp:revision>33</cp:revision>
  <dcterms:created xsi:type="dcterms:W3CDTF">2012-06-15T20:57:19Z</dcterms:created>
  <dcterms:modified xsi:type="dcterms:W3CDTF">2012-06-27T14:21:06Z</dcterms:modified>
</cp:coreProperties>
</file>