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9" r:id="rId2"/>
    <p:sldId id="305" r:id="rId3"/>
    <p:sldId id="335" r:id="rId4"/>
    <p:sldId id="345" r:id="rId5"/>
    <p:sldId id="327" r:id="rId6"/>
    <p:sldId id="285" r:id="rId7"/>
    <p:sldId id="336" r:id="rId8"/>
    <p:sldId id="346" r:id="rId9"/>
    <p:sldId id="342" r:id="rId10"/>
    <p:sldId id="306" r:id="rId11"/>
    <p:sldId id="273" r:id="rId12"/>
    <p:sldId id="331" r:id="rId13"/>
    <p:sldId id="338" r:id="rId14"/>
    <p:sldId id="330" r:id="rId15"/>
    <p:sldId id="340" r:id="rId16"/>
    <p:sldId id="34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88180" autoAdjust="0"/>
  </p:normalViewPr>
  <p:slideViewPr>
    <p:cSldViewPr>
      <p:cViewPr>
        <p:scale>
          <a:sx n="75" d="100"/>
          <a:sy n="75" d="100"/>
        </p:scale>
        <p:origin x="-1476" y="-636"/>
      </p:cViewPr>
      <p:guideLst>
        <p:guide orient="horz" pos="2161"/>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CC160A-B6C2-F145-9161-23D40964919F}" type="datetimeFigureOut">
              <a:rPr lang="en-US" smtClean="0"/>
              <a:pPr/>
              <a:t>6/26/2012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6B1E03-7DB3-5347-AB75-12A338D1C500}" type="slidenum">
              <a:rPr lang="en-US" smtClean="0"/>
              <a:pPr/>
              <a:t>‹#›</a:t>
            </a:fld>
            <a:endParaRPr lang="en-US"/>
          </a:p>
        </p:txBody>
      </p:sp>
    </p:spTree>
    <p:extLst>
      <p:ext uri="{BB962C8B-B14F-4D97-AF65-F5344CB8AC3E}">
        <p14:creationId xmlns:p14="http://schemas.microsoft.com/office/powerpoint/2010/main" xmlns="" val="36943202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imaging spectroscopy?</a:t>
            </a:r>
            <a:endParaRPr lang="en-US" dirty="0"/>
          </a:p>
        </p:txBody>
      </p:sp>
      <p:sp>
        <p:nvSpPr>
          <p:cNvPr id="4" name="Slide Number Placeholder 3"/>
          <p:cNvSpPr>
            <a:spLocks noGrp="1"/>
          </p:cNvSpPr>
          <p:nvPr>
            <p:ph type="sldNum" sz="quarter" idx="10"/>
          </p:nvPr>
        </p:nvSpPr>
        <p:spPr/>
        <p:txBody>
          <a:bodyPr/>
          <a:lstStyle/>
          <a:p>
            <a:fld id="{C86B1E03-7DB3-5347-AB75-12A338D1C500}"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These are the traits that we are looking to map.  Note that there is a combination of structural variables, chemical variables, and also metabolic variables.</a:t>
            </a:r>
          </a:p>
          <a:p>
            <a:endParaRPr lang="en-US" dirty="0" smtClean="0"/>
          </a:p>
          <a:p>
            <a:r>
              <a:rPr lang="en-US" dirty="0" smtClean="0"/>
              <a:t>Delta</a:t>
            </a:r>
            <a:r>
              <a:rPr lang="en-US" baseline="0" dirty="0" smtClean="0"/>
              <a:t> </a:t>
            </a:r>
            <a:r>
              <a:rPr lang="en-US" baseline="0" dirty="0" smtClean="0"/>
              <a:t>N15 lets us know that our plots span a range of soil types, N cycling rates and with understories with and without N fixers ( based on the values that are close to 0 indicating strong uptake of atmospheric N in those plants.</a:t>
            </a:r>
            <a:endParaRPr lang="en-US" dirty="0"/>
          </a:p>
        </p:txBody>
      </p:sp>
      <p:sp>
        <p:nvSpPr>
          <p:cNvPr id="4" name="Slide Number Placeholder 3"/>
          <p:cNvSpPr>
            <a:spLocks noGrp="1"/>
          </p:cNvSpPr>
          <p:nvPr>
            <p:ph type="sldNum" sz="quarter" idx="10"/>
          </p:nvPr>
        </p:nvSpPr>
        <p:spPr/>
        <p:txBody>
          <a:bodyPr/>
          <a:lstStyle/>
          <a:p>
            <a:fld id="{2325E49E-C55C-254B-983A-9679548BFED4}" type="slidenum">
              <a:rPr lang="en-US" smtClean="0"/>
              <a:pPr/>
              <a:t>11</a:t>
            </a:fld>
            <a:endParaRPr lang="en-US"/>
          </a:p>
        </p:txBody>
      </p:sp>
    </p:spTree>
    <p:extLst>
      <p:ext uri="{BB962C8B-B14F-4D97-AF65-F5344CB8AC3E}">
        <p14:creationId xmlns:p14="http://schemas.microsoft.com/office/powerpoint/2010/main" xmlns="" val="3217996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develop calibration coefficients with hyperspectral imagery which allows us to make maps of plant functional traits.</a:t>
            </a:r>
          </a:p>
          <a:p>
            <a:endParaRPr lang="en-US" dirty="0"/>
          </a:p>
        </p:txBody>
      </p:sp>
      <p:sp>
        <p:nvSpPr>
          <p:cNvPr id="4" name="Slide Number Placeholder 3"/>
          <p:cNvSpPr>
            <a:spLocks noGrp="1"/>
          </p:cNvSpPr>
          <p:nvPr>
            <p:ph type="sldNum" sz="quarter" idx="10"/>
          </p:nvPr>
        </p:nvSpPr>
        <p:spPr/>
        <p:txBody>
          <a:bodyPr/>
          <a:lstStyle/>
          <a:p>
            <a:fld id="{C86B1E03-7DB3-5347-AB75-12A338D1C500}"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Leaf mass per area (or LMA) is a critical leaf morphological trait that is a measure of leaf thickness and therefore photosynthetic capacity, i.e. ability to assimilate carbon into carbohydrates.  LMA is neither good nor bad, but it is an important factor that drives plan growth strategies under different light/temperature (++) and nutrient/water stress (+) conditions.  LMA also varies by position in the canopy of vegetation.</a:t>
            </a:r>
          </a:p>
          <a:p>
            <a:endParaRPr lang="en-US" baseline="0" dirty="0" smtClean="0"/>
          </a:p>
          <a:p>
            <a:r>
              <a:rPr lang="en-US" baseline="0" dirty="0" smtClean="0"/>
              <a:t>LMA = investment (leaf mass) associated with a given rate of return per unit area (Leaf area used for light capture) – Wright et al. 2002</a:t>
            </a:r>
          </a:p>
          <a:p>
            <a:endParaRPr lang="en-US" baseline="0" dirty="0" smtClean="0"/>
          </a:p>
          <a:p>
            <a:r>
              <a:rPr lang="en-US" baseline="0" dirty="0" smtClean="0"/>
              <a:t>So, lower LMA == potentially faster rate of growth like crops, but less investment in, e.g., longevity of the leaf </a:t>
            </a:r>
            <a:r>
              <a:rPr lang="en-US" baseline="0" dirty="0" smtClean="0">
                <a:sym typeface="Wingdings"/>
              </a:rPr>
              <a:t> more area available for light-capture area (per unit mass) for production, tend to have higher N concentration, shorter diffusion </a:t>
            </a:r>
            <a:r>
              <a:rPr lang="en-US" baseline="0" dirty="0" err="1" smtClean="0">
                <a:sym typeface="Wingdings"/>
              </a:rPr>
              <a:t>pathlength</a:t>
            </a:r>
            <a:r>
              <a:rPr lang="en-US" baseline="0" dirty="0" smtClean="0">
                <a:sym typeface="Wingdings"/>
              </a:rPr>
              <a:t> from </a:t>
            </a:r>
            <a:r>
              <a:rPr lang="en-US" baseline="0" dirty="0" err="1" smtClean="0">
                <a:sym typeface="Wingdings"/>
              </a:rPr>
              <a:t>stomates</a:t>
            </a:r>
            <a:r>
              <a:rPr lang="en-US" baseline="0" dirty="0" smtClean="0">
                <a:sym typeface="Wingdings"/>
              </a:rPr>
              <a:t> to chloroplasts </a:t>
            </a:r>
            <a:r>
              <a:rPr lang="en-US" baseline="0" dirty="0" err="1" smtClean="0">
                <a:sym typeface="Wingdings"/>
              </a:rPr>
              <a:t>etc</a:t>
            </a:r>
            <a:r>
              <a:rPr lang="en-US" baseline="0" dirty="0" smtClean="0">
                <a:sym typeface="Wingdings"/>
              </a:rPr>
              <a:t> </a:t>
            </a:r>
            <a:r>
              <a:rPr lang="en-US" baseline="0" dirty="0" err="1" smtClean="0">
                <a:sym typeface="Wingdings"/>
              </a:rPr>
              <a:t>etc</a:t>
            </a:r>
            <a:endParaRPr lang="en-US" baseline="0" dirty="0" smtClean="0"/>
          </a:p>
          <a:p>
            <a:r>
              <a:rPr lang="en-US" baseline="0" dirty="0" smtClean="0"/>
              <a:t>Higher LMA (evergreens) == hedge toward long-term performance, i.e. with thicker walled cells == nutrient conservation, water conservation</a:t>
            </a:r>
            <a:endParaRPr lang="en-US" dirty="0"/>
          </a:p>
        </p:txBody>
      </p:sp>
      <p:sp>
        <p:nvSpPr>
          <p:cNvPr id="4" name="Slide Number Placeholder 3"/>
          <p:cNvSpPr>
            <a:spLocks noGrp="1"/>
          </p:cNvSpPr>
          <p:nvPr>
            <p:ph type="sldNum" sz="quarter" idx="10"/>
          </p:nvPr>
        </p:nvSpPr>
        <p:spPr/>
        <p:txBody>
          <a:bodyPr/>
          <a:lstStyle/>
          <a:p>
            <a:fld id="{D27ED840-694D-9646-86D0-8D3E698E0660}" type="slidenum">
              <a:rPr lang="en-US" smtClean="0"/>
              <a:pPr/>
              <a:t>13</a:t>
            </a:fld>
            <a:endParaRPr lang="en-US"/>
          </a:p>
        </p:txBody>
      </p:sp>
    </p:spTree>
    <p:extLst>
      <p:ext uri="{BB962C8B-B14F-4D97-AF65-F5344CB8AC3E}">
        <p14:creationId xmlns:p14="http://schemas.microsoft.com/office/powerpoint/2010/main" xmlns="" val="2808519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A98DEF-8674-4540-BDE3-4FDD24375B38}" type="datetimeFigureOut">
              <a:rPr lang="en-US" smtClean="0"/>
              <a:pPr/>
              <a:t>6/26/2012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8D8F37-322C-49D4-80F4-AF9FF790CB0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98DEF-8674-4540-BDE3-4FDD24375B38}" type="datetimeFigureOut">
              <a:rPr lang="en-US" smtClean="0"/>
              <a:pPr/>
              <a:t>6/26/2012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8D8F37-322C-49D4-80F4-AF9FF790CB0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98DEF-8674-4540-BDE3-4FDD24375B38}" type="datetimeFigureOut">
              <a:rPr lang="en-US" smtClean="0"/>
              <a:pPr/>
              <a:t>6/26/2012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8D8F37-322C-49D4-80F4-AF9FF790CB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98DEF-8674-4540-BDE3-4FDD24375B38}" type="datetimeFigureOut">
              <a:rPr lang="en-US" smtClean="0"/>
              <a:pPr/>
              <a:t>6/26/2012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8D8F37-322C-49D4-80F4-AF9FF790CB0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A98DEF-8674-4540-BDE3-4FDD24375B38}" type="datetimeFigureOut">
              <a:rPr lang="en-US" smtClean="0"/>
              <a:pPr/>
              <a:t>6/26/2012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8D8F37-322C-49D4-80F4-AF9FF790CB0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A98DEF-8674-4540-BDE3-4FDD24375B38}" type="datetimeFigureOut">
              <a:rPr lang="en-US" smtClean="0"/>
              <a:pPr/>
              <a:t>6/26/2012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8D8F37-322C-49D4-80F4-AF9FF790CB0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A98DEF-8674-4540-BDE3-4FDD24375B38}" type="datetimeFigureOut">
              <a:rPr lang="en-US" smtClean="0"/>
              <a:pPr/>
              <a:t>6/26/2012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8D8F37-322C-49D4-80F4-AF9FF790CB0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A98DEF-8674-4540-BDE3-4FDD24375B38}" type="datetimeFigureOut">
              <a:rPr lang="en-US" smtClean="0"/>
              <a:pPr/>
              <a:t>6/26/2012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8D8F37-322C-49D4-80F4-AF9FF790CB0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A98DEF-8674-4540-BDE3-4FDD24375B38}" type="datetimeFigureOut">
              <a:rPr lang="en-US" smtClean="0"/>
              <a:pPr/>
              <a:t>6/26/2012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8D8F37-322C-49D4-80F4-AF9FF790CB0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3"/>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98DEF-8674-4540-BDE3-4FDD24375B38}" type="datetimeFigureOut">
              <a:rPr lang="en-US" smtClean="0"/>
              <a:pPr/>
              <a:t>6/26/2012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8D8F37-322C-49D4-80F4-AF9FF790CB0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1"/>
            <a:ext cx="54864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98DEF-8674-4540-BDE3-4FDD24375B38}" type="datetimeFigureOut">
              <a:rPr lang="en-US" smtClean="0"/>
              <a:pPr/>
              <a:t>6/26/2012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8D8F37-322C-49D4-80F4-AF9FF790CB0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A98DEF-8674-4540-BDE3-4FDD24375B38}" type="datetimeFigureOut">
              <a:rPr lang="en-US" smtClean="0"/>
              <a:pPr/>
              <a:t>6/26/2012</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8D8F37-322C-49D4-80F4-AF9FF790CB0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oleObject" Target="../embeddings/oleObject1.bin"/><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0.png"/><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Lockheed_ER-2_809_in_flight.jpg"/>
          <p:cNvPicPr>
            <a:picLocks noChangeAspect="1"/>
          </p:cNvPicPr>
          <p:nvPr/>
        </p:nvPicPr>
        <p:blipFill rotWithShape="1">
          <a:blip r:embed="rId2" cstate="screen"/>
          <a:srcRect l="4631" t="3391" r="7395" b="15254"/>
          <a:stretch/>
        </p:blipFill>
        <p:spPr>
          <a:xfrm>
            <a:off x="152403" y="1690692"/>
            <a:ext cx="2676293" cy="1856232"/>
          </a:xfrm>
          <a:prstGeom prst="rect">
            <a:avLst/>
          </a:prstGeom>
        </p:spPr>
      </p:pic>
      <p:sp>
        <p:nvSpPr>
          <p:cNvPr id="4" name="Rounded Rectangle 3"/>
          <p:cNvSpPr/>
          <p:nvPr/>
        </p:nvSpPr>
        <p:spPr>
          <a:xfrm>
            <a:off x="152400" y="152403"/>
            <a:ext cx="8763000" cy="1371601"/>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AVIRIS Studies in the </a:t>
            </a:r>
            <a:r>
              <a:rPr lang="en-US" sz="3200" b="1" dirty="0" err="1" smtClean="0"/>
              <a:t>ChEAS</a:t>
            </a:r>
            <a:r>
              <a:rPr lang="en-US" sz="3200" b="1" dirty="0" smtClean="0"/>
              <a:t> ecosystem region</a:t>
            </a:r>
          </a:p>
          <a:p>
            <a:pPr algn="ctr"/>
            <a:r>
              <a:rPr lang="en-US" sz="2000" b="1" dirty="0" smtClean="0"/>
              <a:t>…or: Remote </a:t>
            </a:r>
            <a:r>
              <a:rPr lang="en-US" sz="2000" b="1" dirty="0" smtClean="0"/>
              <a:t>Sensing of Ecosystem </a:t>
            </a:r>
            <a:r>
              <a:rPr lang="en-US" sz="2000" b="1" dirty="0" smtClean="0"/>
              <a:t>Function in </a:t>
            </a:r>
            <a:r>
              <a:rPr lang="en-US" sz="2000" b="1" dirty="0" smtClean="0"/>
              <a:t>the Townsend </a:t>
            </a:r>
            <a:r>
              <a:rPr lang="en-US" sz="2000" b="1" dirty="0" smtClean="0"/>
              <a:t>Lab, UW-Madison</a:t>
            </a:r>
            <a:endParaRPr lang="en-US" sz="1600" dirty="0" smtClean="0"/>
          </a:p>
        </p:txBody>
      </p:sp>
      <p:pic>
        <p:nvPicPr>
          <p:cNvPr id="18" name="Picture 17" descr="AVIRIS_instrument_outline.jpg"/>
          <p:cNvPicPr>
            <a:picLocks noChangeAspect="1"/>
          </p:cNvPicPr>
          <p:nvPr/>
        </p:nvPicPr>
        <p:blipFill>
          <a:blip r:embed="rId3" cstate="screen"/>
          <a:stretch>
            <a:fillRect/>
          </a:stretch>
        </p:blipFill>
        <p:spPr>
          <a:xfrm>
            <a:off x="2895600" y="1686470"/>
            <a:ext cx="2124456" cy="1858997"/>
          </a:xfrm>
          <a:prstGeom prst="rect">
            <a:avLst/>
          </a:prstGeom>
        </p:spPr>
      </p:pic>
      <p:pic>
        <p:nvPicPr>
          <p:cNvPr id="21" name="Picture 20" descr="TopBar.jpg"/>
          <p:cNvPicPr>
            <a:picLocks noChangeAspect="1"/>
          </p:cNvPicPr>
          <p:nvPr/>
        </p:nvPicPr>
        <p:blipFill>
          <a:blip r:embed="rId4" cstate="screen"/>
          <a:stretch>
            <a:fillRect/>
          </a:stretch>
        </p:blipFill>
        <p:spPr>
          <a:xfrm>
            <a:off x="0" y="5657850"/>
            <a:ext cx="9144000" cy="1200150"/>
          </a:xfrm>
          <a:prstGeom prst="rect">
            <a:avLst/>
          </a:prstGeom>
        </p:spPr>
      </p:pic>
      <p:pic>
        <p:nvPicPr>
          <p:cNvPr id="22" name="Picture 21" descr="UW_logo_100.gif"/>
          <p:cNvPicPr>
            <a:picLocks noChangeAspect="1"/>
          </p:cNvPicPr>
          <p:nvPr/>
        </p:nvPicPr>
        <p:blipFill>
          <a:blip r:embed="rId5" cstate="screen"/>
          <a:stretch>
            <a:fillRect/>
          </a:stretch>
        </p:blipFill>
        <p:spPr>
          <a:xfrm>
            <a:off x="8001003" y="5753100"/>
            <a:ext cx="1000125" cy="1000125"/>
          </a:xfrm>
          <a:prstGeom prst="rect">
            <a:avLst/>
          </a:prstGeom>
          <a:solidFill>
            <a:schemeClr val="bg1"/>
          </a:solidFill>
        </p:spPr>
      </p:pic>
      <p:sp>
        <p:nvSpPr>
          <p:cNvPr id="9" name="TextBox 8"/>
          <p:cNvSpPr txBox="1"/>
          <p:nvPr/>
        </p:nvSpPr>
        <p:spPr>
          <a:xfrm>
            <a:off x="6591300" y="1600199"/>
            <a:ext cx="2514600" cy="2031325"/>
          </a:xfrm>
          <a:prstGeom prst="rect">
            <a:avLst/>
          </a:prstGeom>
          <a:noFill/>
        </p:spPr>
        <p:txBody>
          <a:bodyPr wrap="square" rtlCol="0">
            <a:spAutoFit/>
          </a:bodyPr>
          <a:lstStyle/>
          <a:p>
            <a:pPr algn="r"/>
            <a:r>
              <a:rPr lang="en-US" b="1" dirty="0" smtClean="0"/>
              <a:t>Phil Townsend</a:t>
            </a:r>
          </a:p>
          <a:p>
            <a:pPr algn="r"/>
            <a:r>
              <a:rPr lang="en-US" b="1" dirty="0"/>
              <a:t>Shawn </a:t>
            </a:r>
            <a:r>
              <a:rPr lang="en-US" b="1" dirty="0" err="1"/>
              <a:t>Serbin</a:t>
            </a:r>
            <a:endParaRPr lang="en-US" b="1" dirty="0"/>
          </a:p>
          <a:p>
            <a:pPr algn="r"/>
            <a:r>
              <a:rPr lang="en-US" b="1" dirty="0" err="1" smtClean="0"/>
              <a:t>Aditya</a:t>
            </a:r>
            <a:r>
              <a:rPr lang="en-US" b="1" dirty="0" smtClean="0"/>
              <a:t> Singh</a:t>
            </a:r>
          </a:p>
          <a:p>
            <a:pPr algn="r"/>
            <a:endParaRPr lang="en-US" b="1" dirty="0"/>
          </a:p>
          <a:p>
            <a:pPr algn="r"/>
            <a:r>
              <a:rPr lang="en-US" b="1" dirty="0" err="1" smtClean="0"/>
              <a:t>Brenden</a:t>
            </a:r>
            <a:r>
              <a:rPr lang="en-US" b="1" dirty="0" smtClean="0"/>
              <a:t> McNeil</a:t>
            </a:r>
          </a:p>
          <a:p>
            <a:pPr algn="r"/>
            <a:r>
              <a:rPr lang="en-US" b="1" dirty="0" smtClean="0"/>
              <a:t>Eric Kruger</a:t>
            </a:r>
          </a:p>
          <a:p>
            <a:pPr algn="r"/>
            <a:r>
              <a:rPr lang="en-US" b="1" dirty="0" smtClean="0"/>
              <a:t>John Couture</a:t>
            </a:r>
          </a:p>
        </p:txBody>
      </p:sp>
      <p:pic>
        <p:nvPicPr>
          <p:cNvPr id="10" name="Picture 9" descr="Screen shot 2011-02-20 at 4.20.15 PM.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495" y="5657850"/>
            <a:ext cx="1227946" cy="1200150"/>
          </a:xfrm>
          <a:prstGeom prst="rect">
            <a:avLst/>
          </a:prstGeom>
        </p:spPr>
      </p:pic>
      <p:pic>
        <p:nvPicPr>
          <p:cNvPr id="11" name="Picture 10"/>
          <p:cNvPicPr>
            <a:picLocks noChangeAspect="1"/>
          </p:cNvPicPr>
          <p:nvPr/>
        </p:nvPicPr>
        <p:blipFill>
          <a:blip r:embed="rId7" cstate="print"/>
          <a:stretch>
            <a:fillRect/>
          </a:stretch>
        </p:blipFill>
        <p:spPr>
          <a:xfrm>
            <a:off x="152400" y="3657600"/>
            <a:ext cx="4114800" cy="1853184"/>
          </a:xfrm>
          <a:prstGeom prst="rect">
            <a:avLst/>
          </a:prstGeom>
          <a:ln w="38100">
            <a:noFill/>
          </a:ln>
          <a:effectLst>
            <a:outerShdw blurRad="50800" dist="38100" dir="2700000" algn="tl" rotWithShape="0">
              <a:srgbClr val="000000">
                <a:alpha val="43000"/>
              </a:srgbClr>
            </a:outerShdw>
          </a:effectLst>
        </p:spPr>
      </p:pic>
      <p:pic>
        <p:nvPicPr>
          <p:cNvPr id="12" name="Picture 11" descr="FFT_DRY_SPECTRA_FIG_v1_crop.pn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267201" y="3616457"/>
            <a:ext cx="2514600" cy="1938630"/>
          </a:xfrm>
          <a:prstGeom prst="rect">
            <a:avLst/>
          </a:prstGeom>
          <a:ln w="38100">
            <a:noFill/>
          </a:ln>
          <a:effectLst/>
        </p:spPr>
      </p:pic>
      <p:pic>
        <p:nvPicPr>
          <p:cNvPr id="14" name="Picture 13" descr="AVIRIS_BH_LUE_MAP_v1_matlab_crop.png"/>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105403" y="1676399"/>
            <a:ext cx="702599" cy="1865377"/>
          </a:xfrm>
          <a:prstGeom prst="rect">
            <a:avLst/>
          </a:prstGeom>
        </p:spPr>
      </p:pic>
      <p:pic>
        <p:nvPicPr>
          <p:cNvPr id="16" name="Picture 6" descr="BH_AVIRIS_LMA"/>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a:stretch/>
        </p:blipFill>
        <p:spPr bwMode="auto">
          <a:xfrm>
            <a:off x="5969000" y="1676398"/>
            <a:ext cx="765508" cy="1865377"/>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59648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349157892"/>
              </p:ext>
            </p:extLst>
          </p:nvPr>
        </p:nvGraphicFramePr>
        <p:xfrm>
          <a:off x="228600" y="928660"/>
          <a:ext cx="8763000" cy="5700740"/>
        </p:xfrm>
        <a:graphic>
          <a:graphicData uri="http://schemas.openxmlformats.org/drawingml/2006/table">
            <a:tbl>
              <a:tblPr firstRow="1" bandRow="1">
                <a:tableStyleId>{5C22544A-7EE6-4342-B048-85BDC9FD1C3A}</a:tableStyleId>
              </a:tblPr>
              <a:tblGrid>
                <a:gridCol w="2921000"/>
                <a:gridCol w="2921000"/>
                <a:gridCol w="2921000"/>
              </a:tblGrid>
              <a:tr h="1011655">
                <a:tc>
                  <a:txBody>
                    <a:bodyPr/>
                    <a:lstStyle/>
                    <a:p>
                      <a:pPr marL="0" marR="0" algn="ctr">
                        <a:spcBef>
                          <a:spcPts val="0"/>
                        </a:spcBef>
                        <a:spcAft>
                          <a:spcPts val="0"/>
                        </a:spcAft>
                      </a:pPr>
                      <a:r>
                        <a:rPr lang="en-US" sz="2000" b="1" dirty="0">
                          <a:effectLst/>
                          <a:latin typeface="Arial"/>
                          <a:ea typeface="Times"/>
                          <a:cs typeface="Times New Roman"/>
                        </a:rPr>
                        <a:t>Functional Trait</a:t>
                      </a:r>
                      <a:endParaRPr lang="en-US" sz="2000" dirty="0">
                        <a:effectLst/>
                        <a:latin typeface="Times New Roman"/>
                        <a:ea typeface="Times New Roman"/>
                        <a:cs typeface="Times New Roman"/>
                      </a:endParaRPr>
                    </a:p>
                  </a:txBody>
                  <a:tcPr marL="68580" marR="68580" marT="0" marB="0" anchor="ctr"/>
                </a:tc>
                <a:tc>
                  <a:txBody>
                    <a:bodyPr/>
                    <a:lstStyle/>
                    <a:p>
                      <a:pPr marL="0" marR="0" algn="ctr">
                        <a:spcBef>
                          <a:spcPts val="0"/>
                        </a:spcBef>
                        <a:spcAft>
                          <a:spcPts val="0"/>
                        </a:spcAft>
                      </a:pPr>
                      <a:r>
                        <a:rPr lang="en-US" sz="2000" b="1" dirty="0">
                          <a:effectLst/>
                          <a:latin typeface="Arial"/>
                          <a:ea typeface="Times"/>
                          <a:cs typeface="Times New Roman"/>
                        </a:rPr>
                        <a:t>Physiological Trait</a:t>
                      </a:r>
                      <a:endParaRPr lang="en-US" sz="2000" dirty="0">
                        <a:effectLst/>
                        <a:latin typeface="Times New Roman"/>
                        <a:ea typeface="Times New Roman"/>
                        <a:cs typeface="Times New Roman"/>
                      </a:endParaRPr>
                    </a:p>
                  </a:txBody>
                  <a:tcPr marL="68580" marR="68580" marT="0" marB="0" anchor="ctr"/>
                </a:tc>
                <a:tc>
                  <a:txBody>
                    <a:bodyPr/>
                    <a:lstStyle/>
                    <a:p>
                      <a:pPr marL="0" marR="0" algn="ctr">
                        <a:spcBef>
                          <a:spcPts val="0"/>
                        </a:spcBef>
                        <a:spcAft>
                          <a:spcPts val="0"/>
                        </a:spcAft>
                      </a:pPr>
                      <a:r>
                        <a:rPr lang="en-US" sz="2000" b="1" dirty="0">
                          <a:effectLst/>
                          <a:latin typeface="Arial"/>
                          <a:ea typeface="Times"/>
                          <a:cs typeface="Times New Roman"/>
                        </a:rPr>
                        <a:t>Field Measurement</a:t>
                      </a:r>
                      <a:endParaRPr lang="en-US" sz="2000" dirty="0">
                        <a:effectLst/>
                        <a:latin typeface="Times New Roman"/>
                        <a:ea typeface="Times New Roman"/>
                        <a:cs typeface="Times New Roman"/>
                      </a:endParaRPr>
                    </a:p>
                  </a:txBody>
                  <a:tcPr marL="68580" marR="68580" marT="0" marB="0" anchor="ctr"/>
                </a:tc>
              </a:tr>
              <a:tr h="1219200">
                <a:tc>
                  <a:txBody>
                    <a:bodyPr/>
                    <a:lstStyle/>
                    <a:p>
                      <a:pPr marL="0" marR="0" algn="ctr">
                        <a:spcBef>
                          <a:spcPts val="0"/>
                        </a:spcBef>
                        <a:spcAft>
                          <a:spcPts val="0"/>
                        </a:spcAft>
                      </a:pPr>
                      <a:r>
                        <a:rPr lang="en-US" sz="2000" dirty="0">
                          <a:effectLst/>
                          <a:latin typeface="Arial"/>
                          <a:ea typeface="Times"/>
                          <a:cs typeface="Times New Roman"/>
                        </a:rPr>
                        <a:t>Cell Structure (C</a:t>
                      </a:r>
                      <a:r>
                        <a:rPr lang="en-US" sz="2000" baseline="-25000" dirty="0">
                          <a:effectLst/>
                          <a:latin typeface="Arial"/>
                          <a:ea typeface="Times"/>
                          <a:cs typeface="Times New Roman"/>
                        </a:rPr>
                        <a:t>s</a:t>
                      </a:r>
                      <a:r>
                        <a:rPr lang="en-US" sz="2000" dirty="0">
                          <a:effectLst/>
                          <a:latin typeface="Arial"/>
                          <a:ea typeface="Times"/>
                          <a:cs typeface="Times New Roman"/>
                        </a:rPr>
                        <a:t>)</a:t>
                      </a:r>
                      <a:endParaRPr lang="en-US" sz="2000" dirty="0">
                        <a:effectLst/>
                        <a:latin typeface="Times New Roman"/>
                        <a:ea typeface="Times New Roman"/>
                        <a:cs typeface="Times New Roman"/>
                      </a:endParaRPr>
                    </a:p>
                  </a:txBody>
                  <a:tcPr marL="68580" marR="68580" marT="0" marB="0" anchor="ctr"/>
                </a:tc>
                <a:tc>
                  <a:txBody>
                    <a:bodyPr/>
                    <a:lstStyle/>
                    <a:p>
                      <a:pPr marL="0" marR="0" algn="ctr">
                        <a:spcBef>
                          <a:spcPts val="0"/>
                        </a:spcBef>
                        <a:spcAft>
                          <a:spcPts val="0"/>
                        </a:spcAft>
                      </a:pPr>
                      <a:r>
                        <a:rPr lang="en-US" sz="2000">
                          <a:effectLst/>
                          <a:latin typeface="Arial"/>
                          <a:ea typeface="Times"/>
                          <a:cs typeface="Times New Roman"/>
                        </a:rPr>
                        <a:t>V</a:t>
                      </a:r>
                      <a:r>
                        <a:rPr lang="en-US" sz="2000" baseline="-25000">
                          <a:effectLst/>
                          <a:latin typeface="Arial"/>
                          <a:ea typeface="Times"/>
                          <a:cs typeface="Times New Roman"/>
                        </a:rPr>
                        <a:t>c</a:t>
                      </a:r>
                      <a:r>
                        <a:rPr lang="en-US" sz="2000">
                          <a:effectLst/>
                          <a:latin typeface="Arial"/>
                          <a:ea typeface="Times"/>
                          <a:cs typeface="Times New Roman"/>
                        </a:rPr>
                        <a:t>/V</a:t>
                      </a:r>
                      <a:r>
                        <a:rPr lang="en-US" sz="2000" baseline="-25000">
                          <a:effectLst/>
                          <a:latin typeface="Arial"/>
                          <a:ea typeface="Times"/>
                          <a:cs typeface="Times New Roman"/>
                        </a:rPr>
                        <a:t>w</a:t>
                      </a:r>
                      <a:r>
                        <a:rPr lang="en-US" sz="2000">
                          <a:effectLst/>
                          <a:latin typeface="Arial"/>
                          <a:ea typeface="Times"/>
                          <a:cs typeface="Times New Roman"/>
                        </a:rPr>
                        <a:t> = Ratio of leaf volume contained within cell membrane to that within cell wall</a:t>
                      </a:r>
                      <a:endParaRPr lang="en-US" sz="2000">
                        <a:effectLst/>
                        <a:latin typeface="Times New Roman"/>
                        <a:ea typeface="Times New Roman"/>
                        <a:cs typeface="Times New Roman"/>
                      </a:endParaRPr>
                    </a:p>
                  </a:txBody>
                  <a:tcPr marL="68580" marR="68580" marT="0" marB="0" anchor="ctr"/>
                </a:tc>
                <a:tc>
                  <a:txBody>
                    <a:bodyPr/>
                    <a:lstStyle/>
                    <a:p>
                      <a:pPr marL="0" marR="0" algn="ctr">
                        <a:spcBef>
                          <a:spcPts val="0"/>
                        </a:spcBef>
                        <a:spcAft>
                          <a:spcPts val="0"/>
                        </a:spcAft>
                      </a:pPr>
                      <a:r>
                        <a:rPr lang="en-US" sz="2000">
                          <a:effectLst/>
                          <a:latin typeface="Arial"/>
                          <a:ea typeface="Times"/>
                          <a:cs typeface="Times New Roman"/>
                        </a:rPr>
                        <a:t>W</a:t>
                      </a:r>
                      <a:r>
                        <a:rPr lang="en-US" sz="2000" baseline="-25000">
                          <a:effectLst/>
                          <a:latin typeface="Arial"/>
                          <a:ea typeface="Times"/>
                          <a:cs typeface="Times New Roman"/>
                        </a:rPr>
                        <a:t>m</a:t>
                      </a:r>
                      <a:r>
                        <a:rPr lang="en-US" sz="2000">
                          <a:effectLst/>
                          <a:latin typeface="Arial"/>
                          <a:ea typeface="Times"/>
                          <a:cs typeface="Times New Roman"/>
                        </a:rPr>
                        <a:t>  = ratio of leaf water mass to leaf dry mass</a:t>
                      </a:r>
                      <a:endParaRPr lang="en-US" sz="2000">
                        <a:effectLst/>
                        <a:latin typeface="Times New Roman"/>
                        <a:ea typeface="Times New Roman"/>
                        <a:cs typeface="Times New Roman"/>
                      </a:endParaRPr>
                    </a:p>
                  </a:txBody>
                  <a:tcPr marL="68580" marR="68580" marT="0" marB="0" anchor="ctr"/>
                </a:tc>
              </a:tr>
              <a:tr h="1011655">
                <a:tc>
                  <a:txBody>
                    <a:bodyPr/>
                    <a:lstStyle/>
                    <a:p>
                      <a:pPr marL="0" marR="0" algn="ctr">
                        <a:spcBef>
                          <a:spcPts val="0"/>
                        </a:spcBef>
                        <a:spcAft>
                          <a:spcPts val="0"/>
                        </a:spcAft>
                      </a:pPr>
                      <a:r>
                        <a:rPr lang="en-US" sz="2000" dirty="0">
                          <a:effectLst/>
                          <a:latin typeface="Arial"/>
                          <a:ea typeface="Times"/>
                          <a:cs typeface="Times New Roman"/>
                        </a:rPr>
                        <a:t>Shade Tolerance  (S)</a:t>
                      </a:r>
                      <a:endParaRPr lang="en-US" sz="2000" dirty="0">
                        <a:effectLst/>
                        <a:latin typeface="Times New Roman"/>
                        <a:ea typeface="Times New Roman"/>
                        <a:cs typeface="Times New Roman"/>
                      </a:endParaRPr>
                    </a:p>
                  </a:txBody>
                  <a:tcPr marL="68580" marR="68580" marT="0" marB="0" anchor="ctr"/>
                </a:tc>
                <a:tc>
                  <a:txBody>
                    <a:bodyPr/>
                    <a:lstStyle/>
                    <a:p>
                      <a:pPr marL="0" marR="0" algn="ctr">
                        <a:spcBef>
                          <a:spcPts val="0"/>
                        </a:spcBef>
                        <a:spcAft>
                          <a:spcPts val="0"/>
                        </a:spcAft>
                      </a:pPr>
                      <a:r>
                        <a:rPr lang="en-US" sz="2000" dirty="0">
                          <a:effectLst/>
                          <a:latin typeface="Arial"/>
                          <a:ea typeface="Times"/>
                          <a:cs typeface="Times New Roman"/>
                        </a:rPr>
                        <a:t>Proportional amount of foliar N allocated to light harvesting </a:t>
                      </a:r>
                      <a:endParaRPr lang="en-US" sz="2000" dirty="0">
                        <a:effectLst/>
                        <a:latin typeface="Times New Roman"/>
                        <a:ea typeface="Times New Roman"/>
                        <a:cs typeface="Times New Roman"/>
                      </a:endParaRPr>
                    </a:p>
                  </a:txBody>
                  <a:tcPr marL="68580" marR="68580" marT="0" marB="0" anchor="ctr"/>
                </a:tc>
                <a:tc>
                  <a:txBody>
                    <a:bodyPr/>
                    <a:lstStyle/>
                    <a:p>
                      <a:pPr marL="0" marR="0" algn="ctr">
                        <a:spcBef>
                          <a:spcPts val="0"/>
                        </a:spcBef>
                        <a:spcAft>
                          <a:spcPts val="0"/>
                        </a:spcAft>
                      </a:pPr>
                      <a:r>
                        <a:rPr lang="en-US" sz="2000">
                          <a:effectLst/>
                          <a:latin typeface="Arial"/>
                          <a:ea typeface="Times"/>
                          <a:cs typeface="Times New Roman"/>
                        </a:rPr>
                        <a:t>Ratio of Chl to W</a:t>
                      </a:r>
                      <a:r>
                        <a:rPr lang="en-US" sz="2000" baseline="-25000">
                          <a:effectLst/>
                          <a:latin typeface="Arial"/>
                          <a:ea typeface="Times"/>
                          <a:cs typeface="Times New Roman"/>
                        </a:rPr>
                        <a:t>m</a:t>
                      </a:r>
                      <a:endParaRPr lang="en-US" sz="2000">
                        <a:effectLst/>
                        <a:latin typeface="Times New Roman"/>
                        <a:ea typeface="Times New Roman"/>
                        <a:cs typeface="Times New Roman"/>
                      </a:endParaRPr>
                    </a:p>
                  </a:txBody>
                  <a:tcPr marL="68580" marR="68580" marT="0" marB="0" anchor="ctr"/>
                </a:tc>
              </a:tr>
              <a:tr h="1011655">
                <a:tc>
                  <a:txBody>
                    <a:bodyPr/>
                    <a:lstStyle/>
                    <a:p>
                      <a:pPr marL="0" marR="0" algn="ctr">
                        <a:spcBef>
                          <a:spcPts val="0"/>
                        </a:spcBef>
                        <a:spcAft>
                          <a:spcPts val="0"/>
                        </a:spcAft>
                      </a:pPr>
                      <a:r>
                        <a:rPr lang="en-US" sz="2000">
                          <a:effectLst/>
                          <a:latin typeface="Arial"/>
                          <a:ea typeface="Times"/>
                          <a:cs typeface="Times New Roman"/>
                        </a:rPr>
                        <a:t>Recalcitrance* (R)</a:t>
                      </a:r>
                      <a:endParaRPr lang="en-US" sz="2000">
                        <a:effectLst/>
                        <a:latin typeface="Times New Roman"/>
                        <a:ea typeface="Times New Roman"/>
                        <a:cs typeface="Times New Roman"/>
                      </a:endParaRPr>
                    </a:p>
                  </a:txBody>
                  <a:tcPr marL="68580" marR="68580" marT="0" marB="0" anchor="ctr"/>
                </a:tc>
                <a:tc>
                  <a:txBody>
                    <a:bodyPr/>
                    <a:lstStyle/>
                    <a:p>
                      <a:pPr marL="0" marR="0" algn="ctr">
                        <a:spcBef>
                          <a:spcPts val="0"/>
                        </a:spcBef>
                        <a:spcAft>
                          <a:spcPts val="0"/>
                        </a:spcAft>
                      </a:pPr>
                      <a:r>
                        <a:rPr lang="en-US" sz="2000" dirty="0">
                          <a:effectLst/>
                          <a:latin typeface="Arial"/>
                          <a:ea typeface="Times"/>
                          <a:cs typeface="Times New Roman"/>
                        </a:rPr>
                        <a:t>Amount of lignin invested to retard decomposition </a:t>
                      </a:r>
                      <a:endParaRPr lang="en-US" sz="2000" dirty="0">
                        <a:effectLst/>
                        <a:latin typeface="Times New Roman"/>
                        <a:ea typeface="Times New Roman"/>
                        <a:cs typeface="Times New Roman"/>
                      </a:endParaRPr>
                    </a:p>
                  </a:txBody>
                  <a:tcPr marL="68580" marR="68580" marT="0" marB="0" anchor="ctr"/>
                </a:tc>
                <a:tc>
                  <a:txBody>
                    <a:bodyPr/>
                    <a:lstStyle/>
                    <a:p>
                      <a:pPr marL="0" marR="0" algn="ctr">
                        <a:spcBef>
                          <a:spcPts val="0"/>
                        </a:spcBef>
                        <a:spcAft>
                          <a:spcPts val="0"/>
                        </a:spcAft>
                      </a:pPr>
                      <a:r>
                        <a:rPr lang="en-US" sz="2000" dirty="0">
                          <a:effectLst/>
                          <a:latin typeface="Arial"/>
                          <a:ea typeface="Times"/>
                          <a:cs typeface="Times New Roman"/>
                        </a:rPr>
                        <a:t>Foliar lignin </a:t>
                      </a:r>
                      <a:endParaRPr lang="en-US" sz="2000" dirty="0">
                        <a:effectLst/>
                        <a:latin typeface="Times New Roman"/>
                        <a:ea typeface="Times New Roman"/>
                        <a:cs typeface="Times New Roman"/>
                      </a:endParaRPr>
                    </a:p>
                  </a:txBody>
                  <a:tcPr marL="68580" marR="68580" marT="0" marB="0" anchor="ctr"/>
                </a:tc>
              </a:tr>
              <a:tr h="1446575">
                <a:tc>
                  <a:txBody>
                    <a:bodyPr/>
                    <a:lstStyle/>
                    <a:p>
                      <a:pPr marL="0" marR="0" algn="ctr">
                        <a:spcBef>
                          <a:spcPts val="0"/>
                        </a:spcBef>
                        <a:spcAft>
                          <a:spcPts val="0"/>
                        </a:spcAft>
                      </a:pPr>
                      <a:r>
                        <a:rPr lang="en-US" sz="2000">
                          <a:effectLst/>
                          <a:latin typeface="Arial"/>
                          <a:ea typeface="Times"/>
                          <a:cs typeface="Times New Roman"/>
                        </a:rPr>
                        <a:t>Mycorrhizal* Symbiosis (M)</a:t>
                      </a:r>
                      <a:endParaRPr lang="en-US" sz="2000">
                        <a:effectLst/>
                        <a:latin typeface="Times New Roman"/>
                        <a:ea typeface="Times New Roman"/>
                        <a:cs typeface="Times New Roman"/>
                      </a:endParaRPr>
                    </a:p>
                  </a:txBody>
                  <a:tcPr marL="68580" marR="68580" marT="0" marB="0" anchor="ctr"/>
                </a:tc>
                <a:tc>
                  <a:txBody>
                    <a:bodyPr/>
                    <a:lstStyle/>
                    <a:p>
                      <a:pPr marL="0" marR="0" algn="ctr">
                        <a:spcBef>
                          <a:spcPts val="0"/>
                        </a:spcBef>
                        <a:spcAft>
                          <a:spcPts val="0"/>
                        </a:spcAft>
                      </a:pPr>
                      <a:r>
                        <a:rPr lang="en-US" sz="2000">
                          <a:effectLst/>
                          <a:latin typeface="Arial"/>
                          <a:ea typeface="Times"/>
                          <a:cs typeface="Times New Roman"/>
                        </a:rPr>
                        <a:t>Type of mycorrhizae that are feeding nutrients to tree in exchange for photosynthate</a:t>
                      </a:r>
                      <a:endParaRPr lang="en-US" sz="2000">
                        <a:effectLst/>
                        <a:latin typeface="Times New Roman"/>
                        <a:ea typeface="Times New Roman"/>
                        <a:cs typeface="Times New Roman"/>
                      </a:endParaRPr>
                    </a:p>
                  </a:txBody>
                  <a:tcPr marL="68580" marR="68580" marT="0" marB="0" anchor="ctr"/>
                </a:tc>
                <a:tc>
                  <a:txBody>
                    <a:bodyPr/>
                    <a:lstStyle/>
                    <a:p>
                      <a:pPr marL="0" marR="0" algn="ctr">
                        <a:spcBef>
                          <a:spcPts val="0"/>
                        </a:spcBef>
                        <a:spcAft>
                          <a:spcPts val="0"/>
                        </a:spcAft>
                      </a:pPr>
                      <a:r>
                        <a:rPr lang="en-US" sz="2000" dirty="0">
                          <a:effectLst/>
                          <a:latin typeface="Arial"/>
                          <a:ea typeface="Times"/>
                          <a:cs typeface="Times New Roman"/>
                        </a:rPr>
                        <a:t> Foliar δ</a:t>
                      </a:r>
                      <a:r>
                        <a:rPr lang="en-US" sz="2000" baseline="30000" dirty="0">
                          <a:effectLst/>
                          <a:latin typeface="Arial"/>
                          <a:ea typeface="Times"/>
                          <a:cs typeface="Times New Roman"/>
                        </a:rPr>
                        <a:t>15</a:t>
                      </a:r>
                      <a:r>
                        <a:rPr lang="en-US" sz="2000" dirty="0">
                          <a:effectLst/>
                          <a:latin typeface="Arial"/>
                          <a:ea typeface="Times"/>
                          <a:cs typeface="Times New Roman"/>
                        </a:rPr>
                        <a:t>N</a:t>
                      </a:r>
                      <a:endParaRPr lang="en-US" sz="2000" dirty="0">
                        <a:effectLst/>
                        <a:latin typeface="Times New Roman"/>
                        <a:ea typeface="Times New Roman"/>
                        <a:cs typeface="Times New Roman"/>
                      </a:endParaRPr>
                    </a:p>
                  </a:txBody>
                  <a:tcPr marL="68580" marR="68580" marT="0" marB="0" anchor="ctr"/>
                </a:tc>
              </a:tr>
            </a:tbl>
          </a:graphicData>
        </a:graphic>
      </p:graphicFrame>
      <p:sp>
        <p:nvSpPr>
          <p:cNvPr id="5" name="Rectangle 4"/>
          <p:cNvSpPr/>
          <p:nvPr/>
        </p:nvSpPr>
        <p:spPr>
          <a:xfrm>
            <a:off x="228600" y="177224"/>
            <a:ext cx="8458200" cy="584776"/>
          </a:xfrm>
          <a:prstGeom prst="rect">
            <a:avLst/>
          </a:prstGeom>
        </p:spPr>
        <p:txBody>
          <a:bodyPr wrap="square">
            <a:spAutoFit/>
          </a:bodyPr>
          <a:lstStyle/>
          <a:p>
            <a:r>
              <a:rPr lang="en-US" sz="3200" i="1" dirty="0" smtClean="0"/>
              <a:t>Initial view: FFT </a:t>
            </a:r>
            <a:r>
              <a:rPr lang="en-US" sz="3200" i="1" dirty="0"/>
              <a:t>= C</a:t>
            </a:r>
            <a:r>
              <a:rPr lang="en-US" sz="3200" i="1" baseline="-25000" dirty="0"/>
              <a:t>s </a:t>
            </a:r>
            <a:r>
              <a:rPr lang="en-US" sz="3200" i="1" dirty="0"/>
              <a:t>– (S + [R or M])  </a:t>
            </a:r>
            <a:r>
              <a:rPr lang="en-US" sz="3200" dirty="0"/>
              <a:t>where: </a:t>
            </a:r>
          </a:p>
        </p:txBody>
      </p:sp>
      <p:sp>
        <p:nvSpPr>
          <p:cNvPr id="6" name="Rounded Rectangle 5"/>
          <p:cNvSpPr/>
          <p:nvPr/>
        </p:nvSpPr>
        <p:spPr>
          <a:xfrm>
            <a:off x="152400" y="152404"/>
            <a:ext cx="8763000" cy="60959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t>Functional traits: one view </a:t>
            </a:r>
            <a:r>
              <a:rPr lang="en-US" sz="2400" i="1" dirty="0"/>
              <a:t>FFT = C</a:t>
            </a:r>
            <a:r>
              <a:rPr lang="en-US" sz="2400" i="1" baseline="-25000" dirty="0"/>
              <a:t>s </a:t>
            </a:r>
            <a:r>
              <a:rPr lang="en-US" sz="2400" i="1" dirty="0"/>
              <a:t>– (S + [R or M]</a:t>
            </a:r>
            <a:r>
              <a:rPr lang="en-US" sz="2400" i="1" dirty="0" smtClean="0"/>
              <a:t>),  </a:t>
            </a:r>
            <a:r>
              <a:rPr lang="en-US" sz="2400" b="1" dirty="0"/>
              <a:t>where: </a:t>
            </a:r>
          </a:p>
        </p:txBody>
      </p:sp>
    </p:spTree>
    <p:extLst>
      <p:ext uri="{BB962C8B-B14F-4D97-AF65-F5344CB8AC3E}">
        <p14:creationId xmlns:p14="http://schemas.microsoft.com/office/powerpoint/2010/main" xmlns="" val="880466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341138103"/>
              </p:ext>
            </p:extLst>
          </p:nvPr>
        </p:nvGraphicFramePr>
        <p:xfrm>
          <a:off x="12700" y="2"/>
          <a:ext cx="9131298" cy="7505793"/>
        </p:xfrm>
        <a:graphic>
          <a:graphicData uri="http://schemas.openxmlformats.org/drawingml/2006/table">
            <a:tbl>
              <a:tblPr firstRow="1" bandRow="1">
                <a:tableStyleId>{5C22544A-7EE6-4342-B048-85BDC9FD1C3A}</a:tableStyleId>
              </a:tblPr>
              <a:tblGrid>
                <a:gridCol w="2501900"/>
                <a:gridCol w="914400"/>
                <a:gridCol w="1676400"/>
                <a:gridCol w="1447800"/>
                <a:gridCol w="1295400"/>
                <a:gridCol w="1295398"/>
              </a:tblGrid>
              <a:tr h="682436">
                <a:tc>
                  <a:txBody>
                    <a:bodyPr/>
                    <a:lstStyle/>
                    <a:p>
                      <a:pPr marL="0" marR="0" algn="l">
                        <a:lnSpc>
                          <a:spcPct val="200000"/>
                        </a:lnSpc>
                        <a:spcBef>
                          <a:spcPts val="0"/>
                        </a:spcBef>
                        <a:spcAft>
                          <a:spcPts val="0"/>
                        </a:spcAft>
                      </a:pPr>
                      <a:r>
                        <a:rPr lang="en-US" sz="1500" b="1" dirty="0">
                          <a:effectLst/>
                          <a:latin typeface="Arial Narrow"/>
                          <a:ea typeface="ＭＳ 明朝"/>
                          <a:cs typeface="Times New Roman"/>
                        </a:rPr>
                        <a:t>Foliar property</a:t>
                      </a:r>
                      <a:endParaRPr lang="en-US" sz="1500" dirty="0">
                        <a:effectLst/>
                        <a:latin typeface="Arial Narrow"/>
                        <a:ea typeface="ＭＳ 明朝"/>
                        <a:cs typeface="Times New Roman"/>
                      </a:endParaRPr>
                    </a:p>
                  </a:txBody>
                  <a:tcPr marL="68580" marR="68580" marT="0" marB="0"/>
                </a:tc>
                <a:tc>
                  <a:txBody>
                    <a:bodyPr/>
                    <a:lstStyle/>
                    <a:p>
                      <a:pPr marL="0" marR="0" algn="ctr">
                        <a:lnSpc>
                          <a:spcPct val="200000"/>
                        </a:lnSpc>
                        <a:spcBef>
                          <a:spcPts val="0"/>
                        </a:spcBef>
                        <a:spcAft>
                          <a:spcPts val="0"/>
                        </a:spcAft>
                      </a:pPr>
                      <a:r>
                        <a:rPr lang="en-US" sz="1500" b="1" dirty="0" smtClean="0">
                          <a:effectLst/>
                          <a:latin typeface="Arial Narrow"/>
                          <a:ea typeface="ＭＳ 明朝"/>
                          <a:cs typeface="Times New Roman"/>
                        </a:rPr>
                        <a:t># </a:t>
                      </a:r>
                      <a:r>
                        <a:rPr lang="en-US" sz="1500" b="1" dirty="0">
                          <a:effectLst/>
                          <a:latin typeface="Arial Narrow"/>
                          <a:ea typeface="ＭＳ 明朝"/>
                          <a:cs typeface="Times New Roman"/>
                        </a:rPr>
                        <a:t>Samples</a:t>
                      </a:r>
                      <a:endParaRPr lang="en-US" sz="1500" dirty="0">
                        <a:effectLst/>
                        <a:latin typeface="Arial Narrow"/>
                        <a:ea typeface="ＭＳ 明朝"/>
                        <a:cs typeface="Times New Roman"/>
                      </a:endParaRPr>
                    </a:p>
                  </a:txBody>
                  <a:tcPr marL="68580" marR="68580" marT="0" marB="0"/>
                </a:tc>
                <a:tc>
                  <a:txBody>
                    <a:bodyPr/>
                    <a:lstStyle/>
                    <a:p>
                      <a:pPr marL="0" marR="0" algn="ctr">
                        <a:lnSpc>
                          <a:spcPct val="200000"/>
                        </a:lnSpc>
                        <a:spcBef>
                          <a:spcPts val="0"/>
                        </a:spcBef>
                        <a:spcAft>
                          <a:spcPts val="0"/>
                        </a:spcAft>
                      </a:pPr>
                      <a:r>
                        <a:rPr lang="en-US" sz="1500" b="1" dirty="0">
                          <a:effectLst/>
                          <a:latin typeface="Arial Narrow"/>
                          <a:ea typeface="ＭＳ 明朝"/>
                          <a:cs typeface="Times New Roman"/>
                        </a:rPr>
                        <a:t>Broadleaf median</a:t>
                      </a:r>
                      <a:endParaRPr lang="en-US" sz="1500" dirty="0">
                        <a:effectLst/>
                        <a:latin typeface="Arial Narrow"/>
                        <a:ea typeface="ＭＳ 明朝"/>
                        <a:cs typeface="Times New Roman"/>
                      </a:endParaRPr>
                    </a:p>
                  </a:txBody>
                  <a:tcPr marL="68580" marR="68580" marT="0" marB="0"/>
                </a:tc>
                <a:tc>
                  <a:txBody>
                    <a:bodyPr/>
                    <a:lstStyle/>
                    <a:p>
                      <a:pPr marL="0" marR="0" algn="ctr">
                        <a:lnSpc>
                          <a:spcPct val="200000"/>
                        </a:lnSpc>
                        <a:spcBef>
                          <a:spcPts val="0"/>
                        </a:spcBef>
                        <a:spcAft>
                          <a:spcPts val="0"/>
                        </a:spcAft>
                      </a:pPr>
                      <a:r>
                        <a:rPr lang="en-US" sz="1500" b="1" dirty="0">
                          <a:effectLst/>
                          <a:latin typeface="Arial Narrow"/>
                          <a:ea typeface="ＭＳ 明朝"/>
                          <a:cs typeface="Times New Roman"/>
                        </a:rPr>
                        <a:t>Broadleaf range</a:t>
                      </a:r>
                      <a:endParaRPr lang="en-US" sz="1500" dirty="0">
                        <a:effectLst/>
                        <a:latin typeface="Arial Narrow"/>
                        <a:ea typeface="ＭＳ 明朝"/>
                        <a:cs typeface="Times New Roman"/>
                      </a:endParaRPr>
                    </a:p>
                  </a:txBody>
                  <a:tcPr marL="68580" marR="68580" marT="0" marB="0"/>
                </a:tc>
                <a:tc>
                  <a:txBody>
                    <a:bodyPr/>
                    <a:lstStyle/>
                    <a:p>
                      <a:pPr marL="0" marR="0" algn="ctr">
                        <a:lnSpc>
                          <a:spcPct val="200000"/>
                        </a:lnSpc>
                        <a:spcBef>
                          <a:spcPts val="0"/>
                        </a:spcBef>
                        <a:spcAft>
                          <a:spcPts val="0"/>
                        </a:spcAft>
                      </a:pPr>
                      <a:r>
                        <a:rPr lang="en-US" sz="1500" b="1" dirty="0">
                          <a:effectLst/>
                          <a:latin typeface="Arial Narrow"/>
                          <a:ea typeface="ＭＳ 明朝"/>
                          <a:cs typeface="Times New Roman"/>
                        </a:rPr>
                        <a:t>Conifer median</a:t>
                      </a:r>
                      <a:endParaRPr lang="en-US" sz="1500" dirty="0">
                        <a:effectLst/>
                        <a:latin typeface="Arial Narrow"/>
                        <a:ea typeface="ＭＳ 明朝"/>
                        <a:cs typeface="Times New Roman"/>
                      </a:endParaRPr>
                    </a:p>
                  </a:txBody>
                  <a:tcPr marL="68580" marR="68580" marT="0" marB="0"/>
                </a:tc>
                <a:tc>
                  <a:txBody>
                    <a:bodyPr/>
                    <a:lstStyle/>
                    <a:p>
                      <a:pPr marL="0" marR="0" algn="ctr">
                        <a:lnSpc>
                          <a:spcPct val="200000"/>
                        </a:lnSpc>
                        <a:spcBef>
                          <a:spcPts val="0"/>
                        </a:spcBef>
                        <a:spcAft>
                          <a:spcPts val="0"/>
                        </a:spcAft>
                      </a:pPr>
                      <a:r>
                        <a:rPr lang="en-US" sz="1500" b="1" dirty="0">
                          <a:effectLst/>
                          <a:latin typeface="Arial Narrow"/>
                          <a:ea typeface="ＭＳ 明朝"/>
                          <a:cs typeface="Times New Roman"/>
                        </a:rPr>
                        <a:t>Conifer range</a:t>
                      </a:r>
                      <a:endParaRPr lang="en-US" sz="1500" dirty="0">
                        <a:effectLst/>
                        <a:latin typeface="Arial Narrow"/>
                        <a:ea typeface="ＭＳ 明朝"/>
                        <a:cs typeface="Times New Roman"/>
                      </a:endParaRPr>
                    </a:p>
                  </a:txBody>
                  <a:tcPr marL="68580" marR="68580" marT="0" marB="0"/>
                </a:tc>
              </a:tr>
              <a:tr h="612601">
                <a:tc>
                  <a:txBody>
                    <a:bodyPr/>
                    <a:lstStyle/>
                    <a:p>
                      <a:pPr marL="0" marR="0" algn="r">
                        <a:lnSpc>
                          <a:spcPct val="200000"/>
                        </a:lnSpc>
                        <a:spcBef>
                          <a:spcPts val="0"/>
                        </a:spcBef>
                        <a:spcAft>
                          <a:spcPts val="0"/>
                        </a:spcAft>
                      </a:pPr>
                      <a:r>
                        <a:rPr lang="en-US" sz="1500" dirty="0">
                          <a:effectLst/>
                          <a:latin typeface="Arial Narrow"/>
                          <a:ea typeface="ＭＳ 明朝"/>
                          <a:cs typeface="Times New Roman"/>
                        </a:rPr>
                        <a:t>Leaf mass per area (</a:t>
                      </a:r>
                      <a:r>
                        <a:rPr lang="en-US" sz="1500" i="1" dirty="0" err="1">
                          <a:effectLst/>
                          <a:latin typeface="Arial Narrow"/>
                          <a:ea typeface="ＭＳ 明朝"/>
                          <a:cs typeface="Times New Roman"/>
                        </a:rPr>
                        <a:t>M</a:t>
                      </a:r>
                      <a:r>
                        <a:rPr lang="en-US" sz="1500" baseline="-25000" dirty="0" err="1">
                          <a:effectLst/>
                          <a:latin typeface="Arial Narrow"/>
                          <a:ea typeface="ＭＳ 明朝"/>
                          <a:cs typeface="Times New Roman"/>
                        </a:rPr>
                        <a:t>area</a:t>
                      </a:r>
                      <a:r>
                        <a:rPr lang="en-US" sz="1500" dirty="0">
                          <a:effectLst/>
                          <a:latin typeface="Arial Narrow"/>
                          <a:ea typeface="ＭＳ 明朝"/>
                          <a:cs typeface="Times New Roman"/>
                        </a:rPr>
                        <a:t>, g m</a:t>
                      </a:r>
                      <a:r>
                        <a:rPr lang="en-US" sz="1500" baseline="30000" dirty="0">
                          <a:effectLst/>
                          <a:latin typeface="Arial Narrow"/>
                          <a:ea typeface="ＭＳ 明朝"/>
                          <a:cs typeface="Times New Roman"/>
                        </a:rPr>
                        <a:t>-2</a:t>
                      </a:r>
                      <a:r>
                        <a:rPr lang="en-US" sz="1500" dirty="0">
                          <a:effectLst/>
                          <a:latin typeface="Arial Narrow"/>
                          <a:ea typeface="ＭＳ 明朝"/>
                          <a:cs typeface="Times New Roman"/>
                        </a:rPr>
                        <a:t>)</a:t>
                      </a:r>
                    </a:p>
                  </a:txBody>
                  <a:tcPr marL="68580" marR="68580" marT="0" marB="0" anchor="ctr"/>
                </a:tc>
                <a:tc>
                  <a:txBody>
                    <a:bodyPr/>
                    <a:lstStyle/>
                    <a:p>
                      <a:pPr marL="0" marR="0" algn="ctr">
                        <a:lnSpc>
                          <a:spcPct val="200000"/>
                        </a:lnSpc>
                        <a:spcBef>
                          <a:spcPts val="0"/>
                        </a:spcBef>
                        <a:spcAft>
                          <a:spcPts val="0"/>
                        </a:spcAft>
                      </a:pPr>
                      <a:r>
                        <a:rPr lang="en-US" sz="1600" dirty="0" smtClean="0">
                          <a:effectLst/>
                          <a:latin typeface="Arial Narrow"/>
                          <a:ea typeface="ＭＳ 明朝"/>
                          <a:cs typeface="Times New Roman"/>
                        </a:rPr>
                        <a:t>1088</a:t>
                      </a:r>
                      <a:endParaRPr lang="en-US" sz="1600" dirty="0">
                        <a:effectLst/>
                        <a:latin typeface="Arial Narrow"/>
                        <a:ea typeface="ＭＳ 明朝"/>
                        <a:cs typeface="Times New Roman"/>
                      </a:endParaRPr>
                    </a:p>
                  </a:txBody>
                  <a:tcPr marL="68580" marR="68580" marT="0" marB="0"/>
                </a:tc>
                <a:tc>
                  <a:txBody>
                    <a:bodyPr/>
                    <a:lstStyle/>
                    <a:p>
                      <a:pPr marL="0" marR="0" algn="ctr">
                        <a:lnSpc>
                          <a:spcPct val="200000"/>
                        </a:lnSpc>
                        <a:spcBef>
                          <a:spcPts val="0"/>
                        </a:spcBef>
                        <a:spcAft>
                          <a:spcPts val="0"/>
                        </a:spcAft>
                      </a:pPr>
                      <a:r>
                        <a:rPr lang="en-US" sz="1600" dirty="0" smtClean="0">
                          <a:effectLst/>
                          <a:latin typeface="Arial Narrow"/>
                          <a:ea typeface="ＭＳ 明朝"/>
                          <a:cs typeface="Times New Roman"/>
                        </a:rPr>
                        <a:t>52.81</a:t>
                      </a:r>
                      <a:endParaRPr lang="en-US" sz="1600" dirty="0">
                        <a:effectLst/>
                        <a:latin typeface="Arial Narrow"/>
                        <a:ea typeface="ＭＳ 明朝"/>
                        <a:cs typeface="Times New Roman"/>
                      </a:endParaRPr>
                    </a:p>
                  </a:txBody>
                  <a:tcPr marL="68580" marR="68580" marT="0" marB="0" anchor="ctr"/>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17.43 – 101.82</a:t>
                      </a:r>
                    </a:p>
                  </a:txBody>
                  <a:tcPr marL="68580" marR="68580" marT="0" marB="0" anchor="ctr"/>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142.89 </a:t>
                      </a:r>
                    </a:p>
                  </a:txBody>
                  <a:tcPr marL="68580" marR="68580" marT="0" marB="0" anchor="ctr"/>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49.88 </a:t>
                      </a:r>
                      <a:r>
                        <a:rPr lang="en-US" sz="1600">
                          <a:effectLst/>
                          <a:latin typeface="Arial Narrow"/>
                          <a:ea typeface="ＭＳ 明朝"/>
                          <a:cs typeface="Times New Roman"/>
                        </a:rPr>
                        <a:t>– </a:t>
                      </a:r>
                      <a:r>
                        <a:rPr lang="en-US" sz="1600" smtClean="0">
                          <a:effectLst/>
                          <a:latin typeface="Arial Narrow"/>
                          <a:ea typeface="ＭＳ 明朝"/>
                          <a:cs typeface="Times New Roman"/>
                        </a:rPr>
                        <a:t>302.79</a:t>
                      </a:r>
                      <a:endParaRPr lang="en-US" sz="1600" dirty="0">
                        <a:effectLst/>
                        <a:latin typeface="Arial Narrow"/>
                        <a:ea typeface="ＭＳ 明朝"/>
                        <a:cs typeface="Times New Roman"/>
                      </a:endParaRPr>
                    </a:p>
                  </a:txBody>
                  <a:tcPr marL="68580" marR="68580" marT="0" marB="0" anchor="ctr"/>
                </a:tc>
              </a:tr>
              <a:tr h="529035">
                <a:tc>
                  <a:txBody>
                    <a:bodyPr/>
                    <a:lstStyle/>
                    <a:p>
                      <a:pPr marL="0" marR="0" algn="r">
                        <a:lnSpc>
                          <a:spcPct val="200000"/>
                        </a:lnSpc>
                        <a:spcBef>
                          <a:spcPts val="0"/>
                        </a:spcBef>
                        <a:spcAft>
                          <a:spcPts val="0"/>
                        </a:spcAft>
                      </a:pPr>
                      <a:r>
                        <a:rPr lang="en-US" sz="1600" i="1" dirty="0" err="1">
                          <a:effectLst/>
                          <a:latin typeface="Arial Narrow"/>
                          <a:ea typeface="ＭＳ 明朝"/>
                          <a:cs typeface="Times New Roman"/>
                        </a:rPr>
                        <a:t>N</a:t>
                      </a:r>
                      <a:r>
                        <a:rPr lang="en-US" sz="1600" baseline="-25000" dirty="0" err="1">
                          <a:effectLst/>
                          <a:latin typeface="Arial Narrow"/>
                          <a:ea typeface="ＭＳ 明朝"/>
                          <a:cs typeface="Times New Roman"/>
                        </a:rPr>
                        <a:t>mass</a:t>
                      </a:r>
                      <a:r>
                        <a:rPr lang="en-US" sz="1600" dirty="0">
                          <a:effectLst/>
                          <a:latin typeface="Arial Narrow"/>
                          <a:ea typeface="ＭＳ 明朝"/>
                          <a:cs typeface="Times New Roman"/>
                        </a:rPr>
                        <a:t> (%)</a:t>
                      </a:r>
                    </a:p>
                  </a:txBody>
                  <a:tcPr marL="68580" marR="68580" marT="0" marB="0" anchor="ctr"/>
                </a:tc>
                <a:tc>
                  <a:txBody>
                    <a:bodyPr/>
                    <a:lstStyle/>
                    <a:p>
                      <a:pPr marL="0" marR="0" algn="ctr">
                        <a:lnSpc>
                          <a:spcPct val="200000"/>
                        </a:lnSpc>
                        <a:spcBef>
                          <a:spcPts val="0"/>
                        </a:spcBef>
                        <a:spcAft>
                          <a:spcPts val="0"/>
                        </a:spcAft>
                      </a:pPr>
                      <a:r>
                        <a:rPr lang="en-US" sz="1600" dirty="0" smtClean="0">
                          <a:effectLst/>
                          <a:latin typeface="Arial Narrow"/>
                          <a:ea typeface="ＭＳ 明朝"/>
                          <a:cs typeface="Times New Roman"/>
                        </a:rPr>
                        <a:t>682</a:t>
                      </a:r>
                      <a:endParaRPr lang="en-US" sz="1600" dirty="0">
                        <a:effectLst/>
                        <a:latin typeface="Arial Narrow"/>
                        <a:ea typeface="ＭＳ 明朝"/>
                        <a:cs typeface="Times New Roman"/>
                      </a:endParaRPr>
                    </a:p>
                  </a:txBody>
                  <a:tcPr marL="68580" marR="68580" marT="0" marB="0"/>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2.92</a:t>
                      </a:r>
                    </a:p>
                  </a:txBody>
                  <a:tcPr marL="68580" marR="68580" marT="0" marB="0" anchor="ctr"/>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1.47 – 4.40</a:t>
                      </a:r>
                    </a:p>
                  </a:txBody>
                  <a:tcPr marL="68580" marR="68580" marT="0" marB="0" anchor="ctr"/>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1.38</a:t>
                      </a:r>
                    </a:p>
                  </a:txBody>
                  <a:tcPr marL="68580" marR="68580" marT="0" marB="0" anchor="ctr"/>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0.70 – 1.63</a:t>
                      </a:r>
                    </a:p>
                  </a:txBody>
                  <a:tcPr marL="68580" marR="68580" marT="0" marB="0" anchor="ctr"/>
                </a:tc>
              </a:tr>
              <a:tr h="529035">
                <a:tc>
                  <a:txBody>
                    <a:bodyPr/>
                    <a:lstStyle/>
                    <a:p>
                      <a:pPr marL="0" marR="0" algn="r">
                        <a:lnSpc>
                          <a:spcPct val="200000"/>
                        </a:lnSpc>
                        <a:spcBef>
                          <a:spcPts val="0"/>
                        </a:spcBef>
                        <a:spcAft>
                          <a:spcPts val="0"/>
                        </a:spcAft>
                      </a:pPr>
                      <a:r>
                        <a:rPr lang="en-US" sz="1600" i="1" dirty="0" err="1">
                          <a:effectLst/>
                          <a:latin typeface="Arial Narrow"/>
                          <a:ea typeface="ＭＳ 明朝"/>
                          <a:cs typeface="Times New Roman"/>
                        </a:rPr>
                        <a:t>C</a:t>
                      </a:r>
                      <a:r>
                        <a:rPr lang="en-US" sz="1600" baseline="-25000" dirty="0" err="1">
                          <a:effectLst/>
                          <a:latin typeface="Arial Narrow"/>
                          <a:ea typeface="ＭＳ 明朝"/>
                          <a:cs typeface="Times New Roman"/>
                        </a:rPr>
                        <a:t>mass</a:t>
                      </a:r>
                      <a:r>
                        <a:rPr lang="en-US" sz="1600" baseline="-25000" dirty="0">
                          <a:effectLst/>
                          <a:latin typeface="Arial Narrow"/>
                          <a:ea typeface="ＭＳ 明朝"/>
                          <a:cs typeface="Times New Roman"/>
                        </a:rPr>
                        <a:t> </a:t>
                      </a:r>
                      <a:r>
                        <a:rPr lang="en-US" sz="1600" dirty="0">
                          <a:effectLst/>
                          <a:latin typeface="Arial Narrow"/>
                          <a:ea typeface="ＭＳ 明朝"/>
                          <a:cs typeface="Times New Roman"/>
                        </a:rPr>
                        <a:t>(%)</a:t>
                      </a:r>
                    </a:p>
                  </a:txBody>
                  <a:tcPr marL="68580" marR="68580" marT="0" marB="0" anchor="ctr"/>
                </a:tc>
                <a:tc>
                  <a:txBody>
                    <a:bodyPr/>
                    <a:lstStyle/>
                    <a:p>
                      <a:pPr marL="0" marR="0" algn="ctr">
                        <a:lnSpc>
                          <a:spcPct val="200000"/>
                        </a:lnSpc>
                        <a:spcBef>
                          <a:spcPts val="0"/>
                        </a:spcBef>
                        <a:spcAft>
                          <a:spcPts val="0"/>
                        </a:spcAft>
                      </a:pPr>
                      <a:r>
                        <a:rPr lang="en-US" sz="1600" dirty="0" smtClean="0">
                          <a:effectLst/>
                          <a:latin typeface="Arial Narrow"/>
                          <a:ea typeface="ＭＳ 明朝"/>
                          <a:cs typeface="Times New Roman"/>
                        </a:rPr>
                        <a:t>682</a:t>
                      </a:r>
                      <a:endParaRPr lang="en-US" sz="1600" dirty="0">
                        <a:effectLst/>
                        <a:latin typeface="Arial Narrow"/>
                        <a:ea typeface="ＭＳ 明朝"/>
                        <a:cs typeface="Times New Roman"/>
                      </a:endParaRPr>
                    </a:p>
                  </a:txBody>
                  <a:tcPr marL="68580" marR="68580" marT="0" marB="0"/>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48.65</a:t>
                      </a:r>
                    </a:p>
                  </a:txBody>
                  <a:tcPr marL="68580" marR="68580" marT="0" marB="0" anchor="ctr"/>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43.70 – 52.36</a:t>
                      </a:r>
                    </a:p>
                  </a:txBody>
                  <a:tcPr marL="68580" marR="68580" marT="0" marB="0" anchor="ctr"/>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50.63</a:t>
                      </a:r>
                    </a:p>
                  </a:txBody>
                  <a:tcPr marL="68580" marR="68580" marT="0" marB="0" anchor="ctr"/>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47.37 – 53.65</a:t>
                      </a:r>
                    </a:p>
                  </a:txBody>
                  <a:tcPr marL="68580" marR="68580" marT="0" marB="0" anchor="ctr"/>
                </a:tc>
              </a:tr>
              <a:tr h="529035">
                <a:tc>
                  <a:txBody>
                    <a:bodyPr/>
                    <a:lstStyle/>
                    <a:p>
                      <a:pPr marL="0" marR="0" algn="r">
                        <a:lnSpc>
                          <a:spcPct val="200000"/>
                        </a:lnSpc>
                        <a:spcBef>
                          <a:spcPts val="0"/>
                        </a:spcBef>
                        <a:spcAft>
                          <a:spcPts val="0"/>
                        </a:spcAft>
                      </a:pPr>
                      <a:r>
                        <a:rPr lang="en-US" sz="1600" dirty="0">
                          <a:effectLst/>
                          <a:latin typeface="Arial Narrow"/>
                          <a:ea typeface="ＭＳ 明朝"/>
                          <a:cs typeface="Times New Roman"/>
                        </a:rPr>
                        <a:t>δ</a:t>
                      </a:r>
                      <a:r>
                        <a:rPr lang="en-US" sz="1600" baseline="30000" dirty="0">
                          <a:effectLst/>
                          <a:latin typeface="Arial Narrow"/>
                          <a:ea typeface="ＭＳ 明朝"/>
                          <a:cs typeface="Times New Roman"/>
                        </a:rPr>
                        <a:t>15</a:t>
                      </a:r>
                      <a:r>
                        <a:rPr lang="en-US" sz="1600" dirty="0">
                          <a:effectLst/>
                          <a:latin typeface="Arial Narrow"/>
                          <a:ea typeface="ＭＳ 明朝"/>
                          <a:cs typeface="Times New Roman"/>
                        </a:rPr>
                        <a:t>N (‰) </a:t>
                      </a:r>
                    </a:p>
                  </a:txBody>
                  <a:tcPr marL="68580" marR="68580" marT="0" marB="0" anchor="ctr"/>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139</a:t>
                      </a:r>
                    </a:p>
                  </a:txBody>
                  <a:tcPr marL="68580" marR="68580" marT="0" marB="0"/>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-3.13</a:t>
                      </a:r>
                    </a:p>
                  </a:txBody>
                  <a:tcPr marL="68580" marR="68580" marT="0" marB="0" anchor="ctr"/>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-6.15 – 0.77</a:t>
                      </a:r>
                    </a:p>
                  </a:txBody>
                  <a:tcPr marL="68580" marR="68580" marT="0" marB="0" anchor="ctr"/>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-4.71</a:t>
                      </a:r>
                    </a:p>
                  </a:txBody>
                  <a:tcPr marL="68580" marR="68580" marT="0" marB="0" anchor="ctr"/>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-9.35 – -0.49</a:t>
                      </a:r>
                    </a:p>
                  </a:txBody>
                  <a:tcPr marL="68580" marR="68580" marT="0" marB="0" anchor="ctr"/>
                </a:tc>
              </a:tr>
              <a:tr h="682436">
                <a:tc>
                  <a:txBody>
                    <a:bodyPr/>
                    <a:lstStyle/>
                    <a:p>
                      <a:pPr marL="0" marR="0" algn="r">
                        <a:lnSpc>
                          <a:spcPct val="200000"/>
                        </a:lnSpc>
                        <a:spcBef>
                          <a:spcPts val="0"/>
                        </a:spcBef>
                        <a:spcAft>
                          <a:spcPts val="0"/>
                        </a:spcAft>
                      </a:pPr>
                      <a:r>
                        <a:rPr lang="en-US" sz="1600" dirty="0">
                          <a:effectLst/>
                          <a:latin typeface="Arial Narrow"/>
                          <a:ea typeface="ＭＳ 明朝"/>
                          <a:cs typeface="Times New Roman"/>
                        </a:rPr>
                        <a:t>Fiber, ADF (%)</a:t>
                      </a:r>
                    </a:p>
                  </a:txBody>
                  <a:tcPr marL="68580" marR="68580" marT="0" marB="0" anchor="ctr"/>
                </a:tc>
                <a:tc>
                  <a:txBody>
                    <a:bodyPr/>
                    <a:lstStyle/>
                    <a:p>
                      <a:pPr marL="0" marR="0" algn="ctr">
                        <a:lnSpc>
                          <a:spcPct val="200000"/>
                        </a:lnSpc>
                        <a:spcBef>
                          <a:spcPts val="0"/>
                        </a:spcBef>
                        <a:spcAft>
                          <a:spcPts val="0"/>
                        </a:spcAft>
                      </a:pPr>
                      <a:r>
                        <a:rPr lang="en-US" sz="1600" dirty="0" smtClean="0">
                          <a:effectLst/>
                          <a:latin typeface="Arial Narrow"/>
                          <a:ea typeface="ＭＳ 明朝"/>
                          <a:cs typeface="Times New Roman"/>
                        </a:rPr>
                        <a:t>492</a:t>
                      </a:r>
                      <a:endParaRPr lang="en-US" sz="1600" dirty="0">
                        <a:effectLst/>
                        <a:latin typeface="Arial Narrow"/>
                        <a:ea typeface="ＭＳ 明朝"/>
                        <a:cs typeface="Times New Roman"/>
                      </a:endParaRPr>
                    </a:p>
                  </a:txBody>
                  <a:tcPr marL="68580" marR="68580" marT="0" marB="0"/>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32.52</a:t>
                      </a:r>
                    </a:p>
                  </a:txBody>
                  <a:tcPr marL="68580" marR="68580" marT="0" marB="0" anchor="ctr"/>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18.96 – 45.90</a:t>
                      </a:r>
                    </a:p>
                  </a:txBody>
                  <a:tcPr marL="68580" marR="68580" marT="0" marB="0" anchor="ctr"/>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41.88</a:t>
                      </a:r>
                    </a:p>
                  </a:txBody>
                  <a:tcPr marL="68580" marR="68580" marT="0" marB="0" anchor="ctr"/>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17.53 – 57.87</a:t>
                      </a:r>
                    </a:p>
                  </a:txBody>
                  <a:tcPr marL="68580" marR="68580" marT="0" marB="0" anchor="ctr"/>
                </a:tc>
              </a:tr>
              <a:tr h="682436">
                <a:tc>
                  <a:txBody>
                    <a:bodyPr/>
                    <a:lstStyle/>
                    <a:p>
                      <a:pPr marL="0" marR="0" algn="r">
                        <a:lnSpc>
                          <a:spcPct val="200000"/>
                        </a:lnSpc>
                        <a:spcBef>
                          <a:spcPts val="0"/>
                        </a:spcBef>
                        <a:spcAft>
                          <a:spcPts val="0"/>
                        </a:spcAft>
                      </a:pPr>
                      <a:r>
                        <a:rPr lang="en-US" sz="1600" dirty="0">
                          <a:effectLst/>
                          <a:latin typeface="Arial Narrow"/>
                          <a:ea typeface="ＭＳ 明朝"/>
                          <a:cs typeface="Times New Roman"/>
                        </a:rPr>
                        <a:t>Lignin, ADL (%)</a:t>
                      </a:r>
                    </a:p>
                  </a:txBody>
                  <a:tcPr marL="68580" marR="68580" marT="0" marB="0" anchor="ctr"/>
                </a:tc>
                <a:tc>
                  <a:txBody>
                    <a:bodyPr/>
                    <a:lstStyle/>
                    <a:p>
                      <a:pPr marL="0" marR="0" algn="ctr">
                        <a:lnSpc>
                          <a:spcPct val="200000"/>
                        </a:lnSpc>
                        <a:spcBef>
                          <a:spcPts val="0"/>
                        </a:spcBef>
                        <a:spcAft>
                          <a:spcPts val="0"/>
                        </a:spcAft>
                      </a:pPr>
                      <a:r>
                        <a:rPr lang="en-US" sz="1600" dirty="0" smtClean="0">
                          <a:effectLst/>
                          <a:latin typeface="Arial Narrow"/>
                          <a:ea typeface="ＭＳ 明朝"/>
                          <a:cs typeface="Times New Roman"/>
                        </a:rPr>
                        <a:t>492</a:t>
                      </a:r>
                      <a:endParaRPr lang="en-US" sz="1600" dirty="0">
                        <a:effectLst/>
                        <a:latin typeface="Arial Narrow"/>
                        <a:ea typeface="ＭＳ 明朝"/>
                        <a:cs typeface="Times New Roman"/>
                      </a:endParaRPr>
                    </a:p>
                  </a:txBody>
                  <a:tcPr marL="68580" marR="68580" marT="0" marB="0"/>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16.26</a:t>
                      </a:r>
                    </a:p>
                  </a:txBody>
                  <a:tcPr marL="68580" marR="68580" marT="0" marB="0" anchor="ctr"/>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7.81 – 30.54</a:t>
                      </a:r>
                    </a:p>
                  </a:txBody>
                  <a:tcPr marL="68580" marR="68580" marT="0" marB="0" anchor="ctr"/>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23.69</a:t>
                      </a:r>
                    </a:p>
                  </a:txBody>
                  <a:tcPr marL="68580" marR="68580" marT="0" marB="0" anchor="ctr"/>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8.71 – 34.23</a:t>
                      </a:r>
                    </a:p>
                  </a:txBody>
                  <a:tcPr marL="68580" marR="68580" marT="0" marB="0" anchor="ctr"/>
                </a:tc>
              </a:tr>
              <a:tr h="529035">
                <a:tc>
                  <a:txBody>
                    <a:bodyPr/>
                    <a:lstStyle/>
                    <a:p>
                      <a:pPr marL="0" marR="0" algn="r">
                        <a:lnSpc>
                          <a:spcPct val="200000"/>
                        </a:lnSpc>
                        <a:spcBef>
                          <a:spcPts val="0"/>
                        </a:spcBef>
                        <a:spcAft>
                          <a:spcPts val="0"/>
                        </a:spcAft>
                      </a:pPr>
                      <a:r>
                        <a:rPr lang="en-US" sz="1600" dirty="0">
                          <a:effectLst/>
                          <a:latin typeface="Arial Narrow"/>
                          <a:ea typeface="ＭＳ 明朝"/>
                          <a:cs typeface="Times New Roman"/>
                        </a:rPr>
                        <a:t>Cellulose (%)</a:t>
                      </a:r>
                    </a:p>
                  </a:txBody>
                  <a:tcPr marL="68580" marR="68580" marT="0" marB="0" anchor="ctr"/>
                </a:tc>
                <a:tc>
                  <a:txBody>
                    <a:bodyPr/>
                    <a:lstStyle/>
                    <a:p>
                      <a:pPr marL="0" marR="0" algn="ctr">
                        <a:lnSpc>
                          <a:spcPct val="200000"/>
                        </a:lnSpc>
                        <a:spcBef>
                          <a:spcPts val="0"/>
                        </a:spcBef>
                        <a:spcAft>
                          <a:spcPts val="0"/>
                        </a:spcAft>
                      </a:pPr>
                      <a:r>
                        <a:rPr lang="en-US" sz="1600" dirty="0" smtClean="0">
                          <a:effectLst/>
                          <a:latin typeface="Arial Narrow"/>
                          <a:ea typeface="ＭＳ 明朝"/>
                          <a:cs typeface="Times New Roman"/>
                        </a:rPr>
                        <a:t>492</a:t>
                      </a:r>
                      <a:endParaRPr lang="en-US" sz="1600" dirty="0">
                        <a:effectLst/>
                        <a:latin typeface="Arial Narrow"/>
                        <a:ea typeface="ＭＳ 明朝"/>
                        <a:cs typeface="Times New Roman"/>
                      </a:endParaRPr>
                    </a:p>
                  </a:txBody>
                  <a:tcPr marL="68580" marR="68580" marT="0" marB="0"/>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15.34</a:t>
                      </a:r>
                    </a:p>
                  </a:txBody>
                  <a:tcPr marL="68580" marR="68580" marT="0" marB="0" anchor="ctr"/>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10.23 – 22.26</a:t>
                      </a:r>
                    </a:p>
                  </a:txBody>
                  <a:tcPr marL="68580" marR="68580" marT="0" marB="0" anchor="ctr"/>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18.45</a:t>
                      </a:r>
                    </a:p>
                  </a:txBody>
                  <a:tcPr marL="68580" marR="68580" marT="0" marB="0" anchor="ctr"/>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13.00 – 27.69</a:t>
                      </a:r>
                    </a:p>
                  </a:txBody>
                  <a:tcPr marL="68580" marR="68580" marT="0" marB="0" anchor="ctr"/>
                </a:tc>
              </a:tr>
              <a:tr h="682436">
                <a:tc>
                  <a:txBody>
                    <a:bodyPr/>
                    <a:lstStyle/>
                    <a:p>
                      <a:pPr marL="0" marR="0" algn="r">
                        <a:lnSpc>
                          <a:spcPct val="200000"/>
                        </a:lnSpc>
                        <a:spcBef>
                          <a:spcPts val="0"/>
                        </a:spcBef>
                        <a:spcAft>
                          <a:spcPts val="0"/>
                        </a:spcAft>
                      </a:pPr>
                      <a:r>
                        <a:rPr lang="en-US" sz="1600" dirty="0">
                          <a:effectLst/>
                          <a:latin typeface="Arial Narrow"/>
                          <a:ea typeface="ＭＳ 明朝"/>
                          <a:cs typeface="Times New Roman"/>
                        </a:rPr>
                        <a:t>Chlorophyll </a:t>
                      </a:r>
                      <a:r>
                        <a:rPr lang="en-US" sz="1600" dirty="0" err="1">
                          <a:effectLst/>
                          <a:latin typeface="Arial Narrow"/>
                          <a:ea typeface="ＭＳ 明朝"/>
                          <a:cs typeface="Times New Roman"/>
                        </a:rPr>
                        <a:t>a+b</a:t>
                      </a:r>
                      <a:r>
                        <a:rPr lang="en-US" sz="1600" dirty="0">
                          <a:effectLst/>
                          <a:latin typeface="Arial Narrow"/>
                          <a:ea typeface="ＭＳ 明朝"/>
                          <a:cs typeface="Times New Roman"/>
                        </a:rPr>
                        <a:t> (μg cm</a:t>
                      </a:r>
                      <a:r>
                        <a:rPr lang="en-US" sz="1600" baseline="30000" dirty="0">
                          <a:effectLst/>
                          <a:latin typeface="Arial Narrow"/>
                          <a:ea typeface="ＭＳ 明朝"/>
                          <a:cs typeface="Times New Roman"/>
                        </a:rPr>
                        <a:t>-2</a:t>
                      </a:r>
                      <a:r>
                        <a:rPr lang="en-US" sz="1600" dirty="0">
                          <a:effectLst/>
                          <a:latin typeface="Arial Narrow"/>
                          <a:ea typeface="ＭＳ 明朝"/>
                          <a:cs typeface="Times New Roman"/>
                        </a:rPr>
                        <a:t>)</a:t>
                      </a:r>
                    </a:p>
                  </a:txBody>
                  <a:tcPr marL="68580" marR="68580" marT="0" marB="0" anchor="ctr"/>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 </a:t>
                      </a:r>
                    </a:p>
                  </a:txBody>
                  <a:tcPr marL="68580" marR="68580" marT="0" marB="0"/>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38.73</a:t>
                      </a:r>
                    </a:p>
                  </a:txBody>
                  <a:tcPr marL="68580" marR="68580" marT="0" marB="0" anchor="ctr"/>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18.64 – 55.01</a:t>
                      </a:r>
                    </a:p>
                  </a:txBody>
                  <a:tcPr marL="68580" marR="68580" marT="0" marB="0" anchor="ctr"/>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 </a:t>
                      </a:r>
                    </a:p>
                  </a:txBody>
                  <a:tcPr marL="68580" marR="68580" marT="0" marB="0" anchor="ctr"/>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 </a:t>
                      </a:r>
                    </a:p>
                  </a:txBody>
                  <a:tcPr marL="68580" marR="68580" marT="0" marB="0" anchor="ctr"/>
                </a:tc>
              </a:tr>
              <a:tr h="682436">
                <a:tc>
                  <a:txBody>
                    <a:bodyPr/>
                    <a:lstStyle/>
                    <a:p>
                      <a:pPr marL="0" marR="0" algn="r">
                        <a:lnSpc>
                          <a:spcPct val="200000"/>
                        </a:lnSpc>
                        <a:spcBef>
                          <a:spcPts val="0"/>
                        </a:spcBef>
                        <a:spcAft>
                          <a:spcPts val="0"/>
                        </a:spcAft>
                      </a:pPr>
                      <a:r>
                        <a:rPr lang="en-US" sz="1600" i="1" dirty="0" err="1">
                          <a:effectLst/>
                          <a:latin typeface="Arial Narrow"/>
                          <a:ea typeface="ＭＳ 明朝"/>
                          <a:cs typeface="Times New Roman"/>
                        </a:rPr>
                        <a:t>V</a:t>
                      </a:r>
                      <a:r>
                        <a:rPr lang="en-US" sz="1600" baseline="-25000" dirty="0" err="1">
                          <a:effectLst/>
                          <a:latin typeface="Arial Narrow"/>
                          <a:ea typeface="ＭＳ 明朝"/>
                          <a:cs typeface="Times New Roman"/>
                        </a:rPr>
                        <a:t>cmax</a:t>
                      </a:r>
                      <a:r>
                        <a:rPr lang="en-US" sz="1600" dirty="0">
                          <a:effectLst/>
                          <a:latin typeface="Arial Narrow"/>
                          <a:ea typeface="ＭＳ 明朝"/>
                          <a:cs typeface="Times New Roman"/>
                        </a:rPr>
                        <a:t> (</a:t>
                      </a:r>
                      <a:r>
                        <a:rPr lang="en-US" sz="1600" dirty="0" err="1">
                          <a:effectLst/>
                          <a:latin typeface="Arial Narrow"/>
                          <a:ea typeface="ＭＳ 明朝"/>
                          <a:cs typeface="Times New Roman"/>
                        </a:rPr>
                        <a:t>μmol</a:t>
                      </a:r>
                      <a:r>
                        <a:rPr lang="en-US" sz="1600" dirty="0">
                          <a:effectLst/>
                          <a:latin typeface="Arial Narrow"/>
                          <a:ea typeface="ＭＳ 明朝"/>
                          <a:cs typeface="Times New Roman"/>
                        </a:rPr>
                        <a:t> m</a:t>
                      </a:r>
                      <a:r>
                        <a:rPr lang="en-US" sz="1600" baseline="30000" dirty="0">
                          <a:effectLst/>
                          <a:latin typeface="Arial Narrow"/>
                          <a:ea typeface="ＭＳ 明朝"/>
                          <a:cs typeface="Times New Roman"/>
                        </a:rPr>
                        <a:t>-2</a:t>
                      </a:r>
                      <a:r>
                        <a:rPr lang="en-US" sz="1600" dirty="0">
                          <a:effectLst/>
                          <a:latin typeface="Arial Narrow"/>
                          <a:ea typeface="ＭＳ 明朝"/>
                          <a:cs typeface="Times New Roman"/>
                        </a:rPr>
                        <a:t> s</a:t>
                      </a:r>
                      <a:r>
                        <a:rPr lang="en-US" sz="1600" baseline="30000" dirty="0">
                          <a:effectLst/>
                          <a:latin typeface="Arial Narrow"/>
                          <a:ea typeface="ＭＳ 明朝"/>
                          <a:cs typeface="Times New Roman"/>
                        </a:rPr>
                        <a:t>-1</a:t>
                      </a:r>
                      <a:r>
                        <a:rPr lang="en-US" sz="1600" dirty="0">
                          <a:effectLst/>
                          <a:latin typeface="Arial Narrow"/>
                          <a:ea typeface="ＭＳ 明朝"/>
                          <a:cs typeface="Times New Roman"/>
                        </a:rPr>
                        <a:t>)</a:t>
                      </a:r>
                    </a:p>
                  </a:txBody>
                  <a:tcPr marL="68580" marR="68580" marT="0" marB="0" anchor="ctr"/>
                </a:tc>
                <a:tc>
                  <a:txBody>
                    <a:bodyPr/>
                    <a:lstStyle/>
                    <a:p>
                      <a:pPr marL="0" marR="0" algn="ctr">
                        <a:lnSpc>
                          <a:spcPct val="200000"/>
                        </a:lnSpc>
                        <a:spcBef>
                          <a:spcPts val="0"/>
                        </a:spcBef>
                        <a:spcAft>
                          <a:spcPts val="0"/>
                        </a:spcAft>
                      </a:pPr>
                      <a:r>
                        <a:rPr lang="en-US" sz="1600" dirty="0" smtClean="0">
                          <a:effectLst/>
                          <a:latin typeface="Arial Narrow"/>
                          <a:ea typeface="ＭＳ 明朝"/>
                          <a:cs typeface="Times New Roman"/>
                        </a:rPr>
                        <a:t>201</a:t>
                      </a:r>
                      <a:endParaRPr lang="en-US" sz="1600" dirty="0">
                        <a:effectLst/>
                        <a:latin typeface="Arial Narrow"/>
                        <a:ea typeface="ＭＳ 明朝"/>
                        <a:cs typeface="Times New Roman"/>
                      </a:endParaRPr>
                    </a:p>
                  </a:txBody>
                  <a:tcPr marL="68580" marR="68580" marT="0" marB="0"/>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 </a:t>
                      </a:r>
                    </a:p>
                  </a:txBody>
                  <a:tcPr marL="68580" marR="68580" marT="0" marB="0" anchor="ctr"/>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20.6 – 164.8</a:t>
                      </a:r>
                    </a:p>
                  </a:txBody>
                  <a:tcPr marL="68580" marR="68580" marT="0" marB="0" anchor="ctr"/>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 </a:t>
                      </a:r>
                    </a:p>
                  </a:txBody>
                  <a:tcPr marL="68580" marR="68580" marT="0" marB="0" anchor="ctr"/>
                </a:tc>
                <a:tc>
                  <a:txBody>
                    <a:bodyPr/>
                    <a:lstStyle/>
                    <a:p>
                      <a:pPr marL="0" marR="0" algn="ctr">
                        <a:lnSpc>
                          <a:spcPct val="200000"/>
                        </a:lnSpc>
                        <a:spcBef>
                          <a:spcPts val="0"/>
                        </a:spcBef>
                        <a:spcAft>
                          <a:spcPts val="0"/>
                        </a:spcAft>
                      </a:pPr>
                      <a:r>
                        <a:rPr lang="en-US" sz="1600">
                          <a:effectLst/>
                          <a:latin typeface="Arial Narrow"/>
                          <a:ea typeface="ＭＳ 明朝"/>
                          <a:cs typeface="Times New Roman"/>
                        </a:rPr>
                        <a:t> </a:t>
                      </a:r>
                    </a:p>
                  </a:txBody>
                  <a:tcPr marL="68580" marR="68580" marT="0" marB="0" anchor="ctr"/>
                </a:tc>
              </a:tr>
              <a:tr h="682436">
                <a:tc>
                  <a:txBody>
                    <a:bodyPr/>
                    <a:lstStyle/>
                    <a:p>
                      <a:pPr marL="0" marR="0" algn="r">
                        <a:lnSpc>
                          <a:spcPct val="200000"/>
                        </a:lnSpc>
                        <a:spcBef>
                          <a:spcPts val="0"/>
                        </a:spcBef>
                        <a:spcAft>
                          <a:spcPts val="0"/>
                        </a:spcAft>
                      </a:pPr>
                      <a:r>
                        <a:rPr lang="en-US" sz="1600" i="1" dirty="0" err="1">
                          <a:effectLst/>
                          <a:latin typeface="Arial Narrow"/>
                          <a:ea typeface="ＭＳ 明朝"/>
                          <a:cs typeface="Times New Roman"/>
                        </a:rPr>
                        <a:t>J</a:t>
                      </a:r>
                      <a:r>
                        <a:rPr lang="en-US" sz="1600" baseline="-25000" dirty="0" err="1">
                          <a:effectLst/>
                          <a:latin typeface="Arial Narrow"/>
                          <a:ea typeface="ＭＳ 明朝"/>
                          <a:cs typeface="Times New Roman"/>
                        </a:rPr>
                        <a:t>max</a:t>
                      </a:r>
                      <a:r>
                        <a:rPr lang="en-US" sz="1600" dirty="0">
                          <a:effectLst/>
                          <a:latin typeface="Arial Narrow"/>
                          <a:ea typeface="ＭＳ 明朝"/>
                          <a:cs typeface="Times New Roman"/>
                        </a:rPr>
                        <a:t> (</a:t>
                      </a:r>
                      <a:r>
                        <a:rPr lang="en-US" sz="1600" dirty="0" err="1">
                          <a:effectLst/>
                          <a:latin typeface="Arial Narrow"/>
                          <a:ea typeface="ＭＳ 明朝"/>
                          <a:cs typeface="Times New Roman"/>
                        </a:rPr>
                        <a:t>μmol</a:t>
                      </a:r>
                      <a:r>
                        <a:rPr lang="en-US" sz="1600" dirty="0">
                          <a:effectLst/>
                          <a:latin typeface="Arial Narrow"/>
                          <a:ea typeface="ＭＳ 明朝"/>
                          <a:cs typeface="Times New Roman"/>
                        </a:rPr>
                        <a:t> m</a:t>
                      </a:r>
                      <a:r>
                        <a:rPr lang="en-US" sz="1600" baseline="30000" dirty="0">
                          <a:effectLst/>
                          <a:latin typeface="Arial Narrow"/>
                          <a:ea typeface="ＭＳ 明朝"/>
                          <a:cs typeface="Times New Roman"/>
                        </a:rPr>
                        <a:t>-2</a:t>
                      </a:r>
                      <a:r>
                        <a:rPr lang="en-US" sz="1600" dirty="0">
                          <a:effectLst/>
                          <a:latin typeface="Arial Narrow"/>
                          <a:ea typeface="ＭＳ 明朝"/>
                          <a:cs typeface="Times New Roman"/>
                        </a:rPr>
                        <a:t> s</a:t>
                      </a:r>
                      <a:r>
                        <a:rPr lang="en-US" sz="1600" baseline="30000" dirty="0">
                          <a:effectLst/>
                          <a:latin typeface="Arial Narrow"/>
                          <a:ea typeface="ＭＳ 明朝"/>
                          <a:cs typeface="Times New Roman"/>
                        </a:rPr>
                        <a:t>-1</a:t>
                      </a:r>
                      <a:r>
                        <a:rPr lang="en-US" sz="1600" dirty="0">
                          <a:effectLst/>
                          <a:latin typeface="Arial Narrow"/>
                          <a:ea typeface="ＭＳ 明朝"/>
                          <a:cs typeface="Times New Roman"/>
                        </a:rPr>
                        <a:t>)</a:t>
                      </a:r>
                    </a:p>
                  </a:txBody>
                  <a:tcPr marL="68580" marR="68580" marT="0" marB="0" anchor="ctr"/>
                </a:tc>
                <a:tc>
                  <a:txBody>
                    <a:bodyPr/>
                    <a:lstStyle/>
                    <a:p>
                      <a:pPr marL="0" marR="0" algn="ctr">
                        <a:lnSpc>
                          <a:spcPct val="200000"/>
                        </a:lnSpc>
                        <a:spcBef>
                          <a:spcPts val="0"/>
                        </a:spcBef>
                        <a:spcAft>
                          <a:spcPts val="0"/>
                        </a:spcAft>
                      </a:pPr>
                      <a:r>
                        <a:rPr lang="en-US" sz="1600" dirty="0" smtClean="0">
                          <a:effectLst/>
                          <a:latin typeface="Arial Narrow"/>
                          <a:ea typeface="ＭＳ 明朝"/>
                          <a:cs typeface="Times New Roman"/>
                        </a:rPr>
                        <a:t>97</a:t>
                      </a:r>
                      <a:endParaRPr lang="en-US" sz="1600" dirty="0">
                        <a:effectLst/>
                        <a:latin typeface="Arial Narrow"/>
                        <a:ea typeface="ＭＳ 明朝"/>
                        <a:cs typeface="Times New Roman"/>
                      </a:endParaRPr>
                    </a:p>
                  </a:txBody>
                  <a:tcPr marL="68580" marR="68580" marT="0" marB="0"/>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 </a:t>
                      </a:r>
                    </a:p>
                  </a:txBody>
                  <a:tcPr marL="68580" marR="68580" marT="0" marB="0" anchor="ctr"/>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125.9 – 249.9</a:t>
                      </a:r>
                    </a:p>
                  </a:txBody>
                  <a:tcPr marL="68580" marR="68580" marT="0" marB="0" anchor="ctr"/>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 </a:t>
                      </a:r>
                    </a:p>
                  </a:txBody>
                  <a:tcPr marL="68580" marR="68580" marT="0" marB="0" anchor="ctr"/>
                </a:tc>
                <a:tc>
                  <a:txBody>
                    <a:bodyPr/>
                    <a:lstStyle/>
                    <a:p>
                      <a:pPr marL="0" marR="0" algn="ctr">
                        <a:lnSpc>
                          <a:spcPct val="200000"/>
                        </a:lnSpc>
                        <a:spcBef>
                          <a:spcPts val="0"/>
                        </a:spcBef>
                        <a:spcAft>
                          <a:spcPts val="0"/>
                        </a:spcAft>
                      </a:pPr>
                      <a:r>
                        <a:rPr lang="en-US" sz="1600" dirty="0">
                          <a:effectLst/>
                          <a:latin typeface="Arial Narrow"/>
                          <a:ea typeface="ＭＳ 明朝"/>
                          <a:cs typeface="Times New Roman"/>
                        </a:rPr>
                        <a:t> </a:t>
                      </a:r>
                    </a:p>
                  </a:txBody>
                  <a:tcPr marL="68580" marR="68580" marT="0" marB="0" anchor="ctr"/>
                </a:tc>
              </a:tr>
              <a:tr h="682436">
                <a:tc>
                  <a:txBody>
                    <a:bodyPr/>
                    <a:lstStyle/>
                    <a:p>
                      <a:pPr marL="0" marR="0" algn="r">
                        <a:lnSpc>
                          <a:spcPct val="200000"/>
                        </a:lnSpc>
                        <a:spcBef>
                          <a:spcPts val="0"/>
                        </a:spcBef>
                        <a:spcAft>
                          <a:spcPts val="0"/>
                        </a:spcAft>
                      </a:pPr>
                      <a:r>
                        <a:rPr lang="en-US" sz="1600" dirty="0" smtClean="0">
                          <a:effectLst/>
                          <a:latin typeface="Arial Narrow"/>
                          <a:ea typeface="ＭＳ 明朝"/>
                          <a:cs typeface="Times New Roman"/>
                        </a:rPr>
                        <a:t>Leaf temperature</a:t>
                      </a:r>
                      <a:r>
                        <a:rPr lang="en-US" sz="1600" baseline="0" dirty="0" smtClean="0">
                          <a:effectLst/>
                          <a:latin typeface="Arial Narrow"/>
                          <a:ea typeface="ＭＳ 明朝"/>
                          <a:cs typeface="Times New Roman"/>
                        </a:rPr>
                        <a:t> (°C)</a:t>
                      </a:r>
                      <a:endParaRPr lang="en-US" sz="1600" dirty="0">
                        <a:effectLst/>
                        <a:latin typeface="Arial Narrow"/>
                        <a:ea typeface="ＭＳ 明朝"/>
                        <a:cs typeface="Times New Roman"/>
                      </a:endParaRPr>
                    </a:p>
                  </a:txBody>
                  <a:tcPr marL="68580" marR="68580" marT="0" marB="0" anchor="ctr"/>
                </a:tc>
                <a:tc>
                  <a:txBody>
                    <a:bodyPr/>
                    <a:lstStyle/>
                    <a:p>
                      <a:pPr marL="0" marR="0" algn="ctr">
                        <a:lnSpc>
                          <a:spcPct val="200000"/>
                        </a:lnSpc>
                        <a:spcBef>
                          <a:spcPts val="0"/>
                        </a:spcBef>
                        <a:spcAft>
                          <a:spcPts val="0"/>
                        </a:spcAft>
                      </a:pPr>
                      <a:endParaRPr lang="en-US" sz="1600" dirty="0">
                        <a:effectLst/>
                        <a:latin typeface="Arial Narrow"/>
                        <a:ea typeface="ＭＳ 明朝"/>
                        <a:cs typeface="Times New Roman"/>
                      </a:endParaRPr>
                    </a:p>
                  </a:txBody>
                  <a:tcPr marL="68580" marR="68580" marT="0" marB="0"/>
                </a:tc>
                <a:tc>
                  <a:txBody>
                    <a:bodyPr/>
                    <a:lstStyle/>
                    <a:p>
                      <a:pPr marL="0" marR="0" algn="ctr">
                        <a:lnSpc>
                          <a:spcPct val="200000"/>
                        </a:lnSpc>
                        <a:spcBef>
                          <a:spcPts val="0"/>
                        </a:spcBef>
                        <a:spcAft>
                          <a:spcPts val="0"/>
                        </a:spcAft>
                      </a:pPr>
                      <a:endParaRPr lang="en-US" sz="1600" dirty="0">
                        <a:effectLst/>
                        <a:latin typeface="Arial Narrow"/>
                        <a:ea typeface="ＭＳ 明朝"/>
                        <a:cs typeface="Times New Roman"/>
                      </a:endParaRPr>
                    </a:p>
                  </a:txBody>
                  <a:tcPr marL="68580" marR="68580" marT="0" marB="0" anchor="ctr"/>
                </a:tc>
                <a:tc>
                  <a:txBody>
                    <a:bodyPr/>
                    <a:lstStyle/>
                    <a:p>
                      <a:pPr marL="0" marR="0" algn="ctr">
                        <a:lnSpc>
                          <a:spcPct val="200000"/>
                        </a:lnSpc>
                        <a:spcBef>
                          <a:spcPts val="0"/>
                        </a:spcBef>
                        <a:spcAft>
                          <a:spcPts val="0"/>
                        </a:spcAft>
                      </a:pPr>
                      <a:endParaRPr lang="en-US" sz="1600" dirty="0">
                        <a:effectLst/>
                        <a:latin typeface="Arial Narrow"/>
                        <a:ea typeface="ＭＳ 明朝"/>
                        <a:cs typeface="Times New Roman"/>
                      </a:endParaRPr>
                    </a:p>
                  </a:txBody>
                  <a:tcPr marL="68580" marR="68580" marT="0" marB="0" anchor="ctr"/>
                </a:tc>
                <a:tc>
                  <a:txBody>
                    <a:bodyPr/>
                    <a:lstStyle/>
                    <a:p>
                      <a:pPr marL="0" marR="0" algn="ctr">
                        <a:lnSpc>
                          <a:spcPct val="200000"/>
                        </a:lnSpc>
                        <a:spcBef>
                          <a:spcPts val="0"/>
                        </a:spcBef>
                        <a:spcAft>
                          <a:spcPts val="0"/>
                        </a:spcAft>
                      </a:pPr>
                      <a:endParaRPr lang="en-US" sz="1600" dirty="0">
                        <a:effectLst/>
                        <a:latin typeface="Arial Narrow"/>
                        <a:ea typeface="ＭＳ 明朝"/>
                        <a:cs typeface="Times New Roman"/>
                      </a:endParaRPr>
                    </a:p>
                  </a:txBody>
                  <a:tcPr marL="68580" marR="68580" marT="0" marB="0" anchor="ctr"/>
                </a:tc>
                <a:tc>
                  <a:txBody>
                    <a:bodyPr/>
                    <a:lstStyle/>
                    <a:p>
                      <a:pPr marL="0" marR="0" algn="ctr">
                        <a:lnSpc>
                          <a:spcPct val="200000"/>
                        </a:lnSpc>
                        <a:spcBef>
                          <a:spcPts val="0"/>
                        </a:spcBef>
                        <a:spcAft>
                          <a:spcPts val="0"/>
                        </a:spcAft>
                      </a:pPr>
                      <a:endParaRPr lang="en-US" sz="1600" dirty="0">
                        <a:effectLst/>
                        <a:latin typeface="Arial Narrow"/>
                        <a:ea typeface="ＭＳ 明朝"/>
                        <a:cs typeface="Times New Roman"/>
                      </a:endParaRPr>
                    </a:p>
                  </a:txBody>
                  <a:tcPr marL="68580" marR="68580" marT="0" marB="0" anchor="ctr"/>
                </a:tc>
              </a:tr>
            </a:tbl>
          </a:graphicData>
        </a:graphic>
      </p:graphicFrame>
    </p:spTree>
    <p:extLst>
      <p:ext uri="{BB962C8B-B14F-4D97-AF65-F5344CB8AC3E}">
        <p14:creationId xmlns:p14="http://schemas.microsoft.com/office/powerpoint/2010/main" xmlns="" val="22328892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Aditya\_Project\Presentations\HySPIRI_2011\Graphics\Background copy.png"/>
          <p:cNvPicPr>
            <a:picLocks noChangeArrowheads="1"/>
          </p:cNvPicPr>
          <p:nvPr/>
        </p:nvPicPr>
        <p:blipFill>
          <a:blip r:embed="rId3" cstate="print"/>
          <a:srcRect/>
          <a:stretch>
            <a:fillRect/>
          </a:stretch>
        </p:blipFill>
        <p:spPr bwMode="auto">
          <a:xfrm flipH="1" flipV="1">
            <a:off x="5715000" y="3"/>
            <a:ext cx="3429000" cy="6858000"/>
          </a:xfrm>
          <a:prstGeom prst="rect">
            <a:avLst/>
          </a:prstGeom>
          <a:noFill/>
        </p:spPr>
      </p:pic>
      <p:sp>
        <p:nvSpPr>
          <p:cNvPr id="7" name="Rounded Rectangle 6"/>
          <p:cNvSpPr/>
          <p:nvPr/>
        </p:nvSpPr>
        <p:spPr>
          <a:xfrm>
            <a:off x="152400" y="152404"/>
            <a:ext cx="8763000" cy="60959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t>PLS coefficients: we want these to be stable across measurements</a:t>
            </a:r>
            <a:endParaRPr lang="en-US" sz="2400" b="1" dirty="0"/>
          </a:p>
        </p:txBody>
      </p:sp>
      <p:pic>
        <p:nvPicPr>
          <p:cNvPr id="4" name="Picture 3" descr="PLS_coefficients.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4503" y="1143000"/>
            <a:ext cx="8230011" cy="5486674"/>
          </a:xfrm>
          <a:prstGeom prst="rect">
            <a:avLst/>
          </a:prstGeom>
        </p:spPr>
      </p:pic>
    </p:spTree>
    <p:extLst>
      <p:ext uri="{BB962C8B-B14F-4D97-AF65-F5344CB8AC3E}">
        <p14:creationId xmlns:p14="http://schemas.microsoft.com/office/powerpoint/2010/main" xmlns="" val="1722850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6200000">
            <a:off x="2762766" y="3382834"/>
            <a:ext cx="2628900" cy="461665"/>
          </a:xfrm>
          <a:prstGeom prst="rect">
            <a:avLst/>
          </a:prstGeom>
          <a:solidFill>
            <a:schemeClr val="bg1"/>
          </a:solidFill>
        </p:spPr>
        <p:txBody>
          <a:bodyPr wrap="square" rtlCol="0">
            <a:spAutoFit/>
          </a:bodyPr>
          <a:lstStyle/>
          <a:p>
            <a:pPr algn="ctr"/>
            <a:r>
              <a:rPr lang="en-US" sz="2400" dirty="0" smtClean="0"/>
              <a:t>Foliar N (%)</a:t>
            </a:r>
            <a:endParaRPr lang="en-US" sz="2400" dirty="0"/>
          </a:p>
        </p:txBody>
      </p:sp>
      <p:sp>
        <p:nvSpPr>
          <p:cNvPr id="2" name="Slide Number Placeholder 1"/>
          <p:cNvSpPr>
            <a:spLocks noGrp="1"/>
          </p:cNvSpPr>
          <p:nvPr>
            <p:ph type="sldNum" sz="quarter" idx="12"/>
          </p:nvPr>
        </p:nvSpPr>
        <p:spPr/>
        <p:txBody>
          <a:bodyPr/>
          <a:lstStyle/>
          <a:p>
            <a:fld id="{0FB56013-B943-42BA-886F-6F9D4EB85E9D}" type="slidenum">
              <a:rPr lang="en-US" smtClean="0"/>
              <a:pPr/>
              <a:t>13</a:t>
            </a:fld>
            <a:endParaRPr lang="en-US"/>
          </a:p>
        </p:txBody>
      </p:sp>
      <p:pic>
        <p:nvPicPr>
          <p:cNvPr id="9" name="Picture 6" descr="BH_AVIRIS_LM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83200" y="133112"/>
            <a:ext cx="3708400" cy="6588363"/>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8" descr="ABH_AVIRIS_Nitrogen_CROP"/>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6050" y="133112"/>
            <a:ext cx="3708400" cy="6588363"/>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77800" y="196612"/>
            <a:ext cx="8686800" cy="523220"/>
          </a:xfrm>
          <a:prstGeom prst="rect">
            <a:avLst/>
          </a:prstGeom>
          <a:solidFill>
            <a:schemeClr val="tx1">
              <a:alpha val="70000"/>
            </a:schemeClr>
          </a:solidFill>
        </p:spPr>
        <p:txBody>
          <a:bodyPr wrap="square" rtlCol="0">
            <a:spAutoFit/>
          </a:bodyPr>
          <a:lstStyle/>
          <a:p>
            <a:r>
              <a:rPr lang="en-US" sz="2800" b="1" dirty="0" smtClean="0">
                <a:solidFill>
                  <a:schemeClr val="bg1"/>
                </a:solidFill>
              </a:rPr>
              <a:t>Mapping Foliar structure</a:t>
            </a:r>
            <a:endParaRPr lang="en-US" sz="2800" b="1" dirty="0">
              <a:solidFill>
                <a:schemeClr val="bg1"/>
              </a:solidFill>
            </a:endParaRPr>
          </a:p>
        </p:txBody>
      </p:sp>
      <p:pic>
        <p:nvPicPr>
          <p:cNvPr id="2050" name="Picture 2" descr="D:\Aditya\_Project\Presentations\HySPIRI_2011\Graphics\BlackHawk_WI.gif"/>
          <p:cNvPicPr>
            <a:picLocks noChangeAspect="1" noChangeArrowheads="1"/>
          </p:cNvPicPr>
          <p:nvPr/>
        </p:nvPicPr>
        <p:blipFill>
          <a:blip r:embed="rId5" cstate="print"/>
          <a:srcRect/>
          <a:stretch>
            <a:fillRect/>
          </a:stretch>
        </p:blipFill>
        <p:spPr bwMode="auto">
          <a:xfrm>
            <a:off x="7512050" y="5051933"/>
            <a:ext cx="1479550" cy="1578791"/>
          </a:xfrm>
          <a:prstGeom prst="rect">
            <a:avLst/>
          </a:prstGeom>
          <a:solidFill>
            <a:srgbClr val="000000"/>
          </a:solidFill>
          <a:effectLst>
            <a:outerShdw blurRad="50800" dist="50800" dir="5400000" sx="107000" sy="107000" algn="ctr" rotWithShape="0">
              <a:srgbClr val="000000">
                <a:alpha val="97000"/>
              </a:srgbClr>
            </a:outerShdw>
          </a:effectLst>
        </p:spPr>
      </p:pic>
      <p:pic>
        <p:nvPicPr>
          <p:cNvPr id="11" name="Picture 6" descr="BH_AVIRIS_LMA"/>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56100" y="794087"/>
            <a:ext cx="419100" cy="5807664"/>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4762500" y="6183573"/>
            <a:ext cx="1212850" cy="461665"/>
          </a:xfrm>
          <a:prstGeom prst="rect">
            <a:avLst/>
          </a:prstGeom>
          <a:solidFill>
            <a:schemeClr val="bg1"/>
          </a:solidFill>
        </p:spPr>
        <p:txBody>
          <a:bodyPr wrap="square" rtlCol="0">
            <a:spAutoFit/>
          </a:bodyPr>
          <a:lstStyle/>
          <a:p>
            <a:r>
              <a:rPr lang="en-US" sz="2400" b="1" dirty="0" smtClean="0"/>
              <a:t>0 g/m</a:t>
            </a:r>
            <a:r>
              <a:rPr lang="en-US" sz="2400" b="1" baseline="30000" dirty="0" smtClean="0"/>
              <a:t>2</a:t>
            </a:r>
            <a:endParaRPr lang="en-US" sz="2400" b="1" baseline="30000" dirty="0"/>
          </a:p>
        </p:txBody>
      </p:sp>
      <p:sp>
        <p:nvSpPr>
          <p:cNvPr id="13" name="TextBox 12"/>
          <p:cNvSpPr txBox="1"/>
          <p:nvPr/>
        </p:nvSpPr>
        <p:spPr>
          <a:xfrm>
            <a:off x="4775200" y="872536"/>
            <a:ext cx="1384300" cy="461665"/>
          </a:xfrm>
          <a:prstGeom prst="rect">
            <a:avLst/>
          </a:prstGeom>
          <a:solidFill>
            <a:schemeClr val="bg1"/>
          </a:solidFill>
        </p:spPr>
        <p:txBody>
          <a:bodyPr wrap="square" rtlCol="0">
            <a:spAutoFit/>
          </a:bodyPr>
          <a:lstStyle/>
          <a:p>
            <a:r>
              <a:rPr lang="en-US" sz="2400" b="1" dirty="0" smtClean="0"/>
              <a:t>100 g/m</a:t>
            </a:r>
            <a:r>
              <a:rPr lang="en-US" sz="2400" b="1" baseline="30000" dirty="0" smtClean="0"/>
              <a:t>2</a:t>
            </a:r>
            <a:endParaRPr lang="en-US" sz="2400" b="1" baseline="30000" dirty="0"/>
          </a:p>
        </p:txBody>
      </p:sp>
      <p:sp>
        <p:nvSpPr>
          <p:cNvPr id="14" name="TextBox 13"/>
          <p:cNvSpPr txBox="1"/>
          <p:nvPr/>
        </p:nvSpPr>
        <p:spPr>
          <a:xfrm>
            <a:off x="3543300" y="872536"/>
            <a:ext cx="698500" cy="461665"/>
          </a:xfrm>
          <a:prstGeom prst="rect">
            <a:avLst/>
          </a:prstGeom>
          <a:solidFill>
            <a:schemeClr val="bg1"/>
          </a:solidFill>
        </p:spPr>
        <p:txBody>
          <a:bodyPr wrap="square" rtlCol="0">
            <a:spAutoFit/>
          </a:bodyPr>
          <a:lstStyle/>
          <a:p>
            <a:pPr algn="r"/>
            <a:r>
              <a:rPr lang="en-US" sz="2400" b="1" dirty="0" smtClean="0"/>
              <a:t>3%</a:t>
            </a:r>
            <a:endParaRPr lang="en-US" sz="2400" b="1" baseline="30000" dirty="0"/>
          </a:p>
        </p:txBody>
      </p:sp>
      <p:sp>
        <p:nvSpPr>
          <p:cNvPr id="15" name="TextBox 14"/>
          <p:cNvSpPr txBox="1"/>
          <p:nvPr/>
        </p:nvSpPr>
        <p:spPr>
          <a:xfrm>
            <a:off x="3092450" y="6169059"/>
            <a:ext cx="1212850" cy="461665"/>
          </a:xfrm>
          <a:prstGeom prst="rect">
            <a:avLst/>
          </a:prstGeom>
          <a:solidFill>
            <a:schemeClr val="bg1"/>
          </a:solidFill>
        </p:spPr>
        <p:txBody>
          <a:bodyPr wrap="square" rtlCol="0">
            <a:spAutoFit/>
          </a:bodyPr>
          <a:lstStyle/>
          <a:p>
            <a:pPr algn="r"/>
            <a:r>
              <a:rPr lang="en-US" sz="2400" b="1" dirty="0" smtClean="0"/>
              <a:t>0%</a:t>
            </a:r>
            <a:endParaRPr lang="en-US" sz="2400" b="1" baseline="30000" dirty="0"/>
          </a:p>
        </p:txBody>
      </p:sp>
      <p:sp>
        <p:nvSpPr>
          <p:cNvPr id="17" name="TextBox 16"/>
          <p:cNvSpPr txBox="1"/>
          <p:nvPr/>
        </p:nvSpPr>
        <p:spPr>
          <a:xfrm rot="16200000">
            <a:off x="3702566" y="3357434"/>
            <a:ext cx="2628900" cy="461665"/>
          </a:xfrm>
          <a:prstGeom prst="rect">
            <a:avLst/>
          </a:prstGeom>
          <a:solidFill>
            <a:schemeClr val="bg1"/>
          </a:solidFill>
        </p:spPr>
        <p:txBody>
          <a:bodyPr wrap="square" rtlCol="0">
            <a:spAutoFit/>
          </a:bodyPr>
          <a:lstStyle/>
          <a:p>
            <a:pPr algn="ctr"/>
            <a:r>
              <a:rPr lang="en-US" sz="2400" dirty="0" smtClean="0"/>
              <a:t>LMA (gm</a:t>
            </a:r>
            <a:r>
              <a:rPr lang="en-US" sz="2400" baseline="30000" dirty="0" smtClean="0"/>
              <a:t>-2</a:t>
            </a:r>
            <a:r>
              <a:rPr lang="en-US" sz="2400" dirty="0" smtClean="0"/>
              <a:t>)</a:t>
            </a:r>
            <a:endParaRPr lang="en-US" sz="2400" dirty="0"/>
          </a:p>
        </p:txBody>
      </p:sp>
    </p:spTree>
    <p:extLst>
      <p:ext uri="{BB962C8B-B14F-4D97-AF65-F5344CB8AC3E}">
        <p14:creationId xmlns:p14="http://schemas.microsoft.com/office/powerpoint/2010/main" xmlns="" val="5918167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
            <a:ext cx="9144000"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 name="Picture 80" descr="AVIRIS_BH_LUE_MAP_v1_matlab_crop.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67501" y="641743"/>
            <a:ext cx="1852624" cy="4918653"/>
          </a:xfrm>
          <a:prstGeom prst="rect">
            <a:avLst/>
          </a:prstGeom>
        </p:spPr>
      </p:pic>
      <p:pic>
        <p:nvPicPr>
          <p:cNvPr id="83" name="Picture 6" descr="BH_AVIRIS_LM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4797" y="604766"/>
            <a:ext cx="3797605" cy="5086262"/>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pic>
      <p:graphicFrame>
        <p:nvGraphicFramePr>
          <p:cNvPr id="82" name="Object 40"/>
          <p:cNvGraphicFramePr>
            <a:graphicFrameLocks noChangeAspect="1"/>
          </p:cNvGraphicFramePr>
          <p:nvPr>
            <p:extLst>
              <p:ext uri="{D42A27DB-BD31-4B8C-83A1-F6EECF244321}">
                <p14:modId xmlns:p14="http://schemas.microsoft.com/office/powerpoint/2010/main" xmlns="" val="4215357569"/>
              </p:ext>
            </p:extLst>
          </p:nvPr>
        </p:nvGraphicFramePr>
        <p:xfrm>
          <a:off x="4432300" y="5722939"/>
          <a:ext cx="4572000" cy="916443"/>
        </p:xfrm>
        <a:graphic>
          <a:graphicData uri="http://schemas.openxmlformats.org/presentationml/2006/ole">
            <p:oleObj spid="_x0000_s4113" name="Equation" r:id="rId5" imgW="2212560" imgH="429480" progId="Equation.3">
              <p:embed/>
            </p:oleObj>
          </a:graphicData>
        </a:graphic>
      </p:graphicFrame>
      <p:sp>
        <p:nvSpPr>
          <p:cNvPr id="80" name="TextBox 79"/>
          <p:cNvSpPr txBox="1"/>
          <p:nvPr/>
        </p:nvSpPr>
        <p:spPr>
          <a:xfrm>
            <a:off x="174416" y="5710535"/>
            <a:ext cx="1913694" cy="461665"/>
          </a:xfrm>
          <a:prstGeom prst="rect">
            <a:avLst/>
          </a:prstGeom>
          <a:solidFill>
            <a:schemeClr val="bg1"/>
          </a:solidFill>
        </p:spPr>
        <p:txBody>
          <a:bodyPr wrap="square" rtlCol="0">
            <a:spAutoFit/>
          </a:bodyPr>
          <a:lstStyle/>
          <a:p>
            <a:r>
              <a:rPr lang="en-US" sz="2400" b="1" i="1" dirty="0" err="1" smtClean="0"/>
              <a:t>M</a:t>
            </a:r>
            <a:r>
              <a:rPr lang="en-US" sz="2400" b="1" baseline="-25000" dirty="0" err="1" smtClean="0"/>
              <a:t>area</a:t>
            </a:r>
            <a:r>
              <a:rPr lang="en-US" sz="2400" b="1" baseline="-25000" dirty="0" smtClean="0"/>
              <a:t> </a:t>
            </a:r>
            <a:r>
              <a:rPr lang="en-US" sz="2400" b="1" dirty="0" smtClean="0"/>
              <a:t>(g m</a:t>
            </a:r>
            <a:r>
              <a:rPr lang="en-US" sz="2400" b="1" baseline="30000" dirty="0" smtClean="0"/>
              <a:t>-2</a:t>
            </a:r>
            <a:r>
              <a:rPr lang="en-US" sz="2400" b="1" dirty="0" smtClean="0"/>
              <a:t>)</a:t>
            </a:r>
            <a:endParaRPr lang="en-US" sz="2400" b="1" dirty="0"/>
          </a:p>
        </p:txBody>
      </p:sp>
      <p:sp>
        <p:nvSpPr>
          <p:cNvPr id="7" name="Rectangle 6"/>
          <p:cNvSpPr/>
          <p:nvPr/>
        </p:nvSpPr>
        <p:spPr>
          <a:xfrm>
            <a:off x="2590800" y="1646703"/>
            <a:ext cx="1625600" cy="4112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4" name="Picture 8" descr="ABH_AVIRIS_Nitrogen_CROP"/>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712256" y="604766"/>
            <a:ext cx="3379060" cy="5086262"/>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pic>
      <p:sp>
        <p:nvSpPr>
          <p:cNvPr id="16" name="Rectangle 15"/>
          <p:cNvSpPr/>
          <p:nvPr/>
        </p:nvSpPr>
        <p:spPr>
          <a:xfrm>
            <a:off x="5095878" y="1526661"/>
            <a:ext cx="1444625" cy="4112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5121278" y="2641600"/>
            <a:ext cx="1508125" cy="97790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683501" y="2217130"/>
            <a:ext cx="453896" cy="42447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035800" y="3004530"/>
            <a:ext cx="458594" cy="424470"/>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937818" y="743934"/>
            <a:ext cx="766955" cy="66622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2184400" y="5232400"/>
            <a:ext cx="527856" cy="3316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651375" y="5307174"/>
            <a:ext cx="527856" cy="3316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340600" y="152400"/>
            <a:ext cx="1803400" cy="430887"/>
          </a:xfrm>
          <a:prstGeom prst="rect">
            <a:avLst/>
          </a:prstGeom>
          <a:solidFill>
            <a:schemeClr val="bg1"/>
          </a:solidFill>
        </p:spPr>
        <p:txBody>
          <a:bodyPr wrap="square" rtlCol="0">
            <a:spAutoFit/>
          </a:bodyPr>
          <a:lstStyle/>
          <a:p>
            <a:r>
              <a:rPr lang="en-US" sz="2200" b="1" dirty="0" smtClean="0"/>
              <a:t>LUE ( </a:t>
            </a:r>
            <a:r>
              <a:rPr lang="en-US" sz="2200" b="1" dirty="0" err="1" smtClean="0"/>
              <a:t>gC</a:t>
            </a:r>
            <a:r>
              <a:rPr lang="en-US" sz="2200" b="1" dirty="0"/>
              <a:t> </a:t>
            </a:r>
            <a:r>
              <a:rPr lang="en-US" sz="2200" b="1" dirty="0" smtClean="0"/>
              <a:t>MJ</a:t>
            </a:r>
            <a:r>
              <a:rPr lang="en-US" sz="2200" b="1" baseline="30000" dirty="0" smtClean="0"/>
              <a:t>-1</a:t>
            </a:r>
            <a:r>
              <a:rPr lang="en-US" sz="2200" b="1" dirty="0" smtClean="0"/>
              <a:t>)</a:t>
            </a:r>
            <a:endParaRPr lang="en-US" sz="2200" b="1" dirty="0"/>
          </a:p>
        </p:txBody>
      </p:sp>
      <p:sp>
        <p:nvSpPr>
          <p:cNvPr id="3" name="TextBox 2"/>
          <p:cNvSpPr txBox="1"/>
          <p:nvPr/>
        </p:nvSpPr>
        <p:spPr>
          <a:xfrm>
            <a:off x="8526475" y="4675059"/>
            <a:ext cx="520700" cy="338554"/>
          </a:xfrm>
          <a:prstGeom prst="rect">
            <a:avLst/>
          </a:prstGeom>
          <a:noFill/>
        </p:spPr>
        <p:txBody>
          <a:bodyPr wrap="square" rtlCol="0">
            <a:spAutoFit/>
          </a:bodyPr>
          <a:lstStyle/>
          <a:p>
            <a:r>
              <a:rPr lang="en-US" sz="1600" dirty="0" smtClean="0">
                <a:latin typeface="Myriad Pro"/>
                <a:cs typeface="Myriad Pro"/>
              </a:rPr>
              <a:t>0.5</a:t>
            </a:r>
            <a:endParaRPr lang="en-US" sz="1600" dirty="0">
              <a:latin typeface="Myriad Pro"/>
              <a:cs typeface="Myriad Pro"/>
            </a:endParaRPr>
          </a:p>
        </p:txBody>
      </p:sp>
      <p:sp>
        <p:nvSpPr>
          <p:cNvPr id="21" name="TextBox 20"/>
          <p:cNvSpPr txBox="1"/>
          <p:nvPr/>
        </p:nvSpPr>
        <p:spPr>
          <a:xfrm>
            <a:off x="8507425" y="3869719"/>
            <a:ext cx="520700" cy="338554"/>
          </a:xfrm>
          <a:prstGeom prst="rect">
            <a:avLst/>
          </a:prstGeom>
          <a:noFill/>
        </p:spPr>
        <p:txBody>
          <a:bodyPr wrap="square" rtlCol="0">
            <a:spAutoFit/>
          </a:bodyPr>
          <a:lstStyle/>
          <a:p>
            <a:r>
              <a:rPr lang="en-US" sz="1600" dirty="0" smtClean="0">
                <a:latin typeface="Myriad Pro"/>
                <a:cs typeface="Myriad Pro"/>
              </a:rPr>
              <a:t>1.0</a:t>
            </a:r>
            <a:endParaRPr lang="en-US" sz="1600" dirty="0">
              <a:latin typeface="Myriad Pro"/>
              <a:cs typeface="Myriad Pro"/>
            </a:endParaRPr>
          </a:p>
        </p:txBody>
      </p:sp>
      <p:sp>
        <p:nvSpPr>
          <p:cNvPr id="22" name="TextBox 21"/>
          <p:cNvSpPr txBox="1"/>
          <p:nvPr/>
        </p:nvSpPr>
        <p:spPr>
          <a:xfrm>
            <a:off x="8505850" y="3089783"/>
            <a:ext cx="520700" cy="338554"/>
          </a:xfrm>
          <a:prstGeom prst="rect">
            <a:avLst/>
          </a:prstGeom>
          <a:noFill/>
        </p:spPr>
        <p:txBody>
          <a:bodyPr wrap="square" rtlCol="0">
            <a:spAutoFit/>
          </a:bodyPr>
          <a:lstStyle/>
          <a:p>
            <a:r>
              <a:rPr lang="en-US" sz="1600" dirty="0" smtClean="0">
                <a:latin typeface="Myriad Pro"/>
                <a:cs typeface="Myriad Pro"/>
              </a:rPr>
              <a:t>1.5</a:t>
            </a:r>
            <a:endParaRPr lang="en-US" sz="1600" dirty="0">
              <a:latin typeface="Myriad Pro"/>
              <a:cs typeface="Myriad Pro"/>
            </a:endParaRPr>
          </a:p>
        </p:txBody>
      </p:sp>
      <p:sp>
        <p:nvSpPr>
          <p:cNvPr id="23" name="TextBox 22"/>
          <p:cNvSpPr txBox="1"/>
          <p:nvPr/>
        </p:nvSpPr>
        <p:spPr>
          <a:xfrm>
            <a:off x="8505850" y="2303046"/>
            <a:ext cx="520700" cy="338554"/>
          </a:xfrm>
          <a:prstGeom prst="rect">
            <a:avLst/>
          </a:prstGeom>
          <a:noFill/>
        </p:spPr>
        <p:txBody>
          <a:bodyPr wrap="square" rtlCol="0">
            <a:spAutoFit/>
          </a:bodyPr>
          <a:lstStyle/>
          <a:p>
            <a:r>
              <a:rPr lang="en-US" sz="1600" dirty="0" smtClean="0">
                <a:latin typeface="Myriad Pro"/>
                <a:cs typeface="Myriad Pro"/>
              </a:rPr>
              <a:t>2.0</a:t>
            </a:r>
            <a:endParaRPr lang="en-US" sz="1600" dirty="0">
              <a:latin typeface="Myriad Pro"/>
              <a:cs typeface="Myriad Pro"/>
            </a:endParaRPr>
          </a:p>
        </p:txBody>
      </p:sp>
      <p:sp>
        <p:nvSpPr>
          <p:cNvPr id="24" name="TextBox 23"/>
          <p:cNvSpPr txBox="1"/>
          <p:nvPr/>
        </p:nvSpPr>
        <p:spPr>
          <a:xfrm>
            <a:off x="8505850" y="1513353"/>
            <a:ext cx="520700" cy="338554"/>
          </a:xfrm>
          <a:prstGeom prst="rect">
            <a:avLst/>
          </a:prstGeom>
          <a:noFill/>
        </p:spPr>
        <p:txBody>
          <a:bodyPr wrap="square" rtlCol="0">
            <a:spAutoFit/>
          </a:bodyPr>
          <a:lstStyle/>
          <a:p>
            <a:r>
              <a:rPr lang="en-US" sz="1600" dirty="0" smtClean="0">
                <a:latin typeface="Myriad Pro"/>
                <a:cs typeface="Myriad Pro"/>
              </a:rPr>
              <a:t>2.5</a:t>
            </a:r>
            <a:endParaRPr lang="en-US" sz="1600" dirty="0">
              <a:latin typeface="Myriad Pro"/>
              <a:cs typeface="Myriad Pro"/>
            </a:endParaRPr>
          </a:p>
        </p:txBody>
      </p:sp>
      <p:sp>
        <p:nvSpPr>
          <p:cNvPr id="25" name="TextBox 24"/>
          <p:cNvSpPr txBox="1"/>
          <p:nvPr/>
        </p:nvSpPr>
        <p:spPr>
          <a:xfrm>
            <a:off x="8505850" y="720703"/>
            <a:ext cx="520700" cy="338554"/>
          </a:xfrm>
          <a:prstGeom prst="rect">
            <a:avLst/>
          </a:prstGeom>
          <a:noFill/>
        </p:spPr>
        <p:txBody>
          <a:bodyPr wrap="square" rtlCol="0">
            <a:spAutoFit/>
          </a:bodyPr>
          <a:lstStyle/>
          <a:p>
            <a:r>
              <a:rPr lang="en-US" sz="1600" dirty="0" smtClean="0">
                <a:latin typeface="Myriad Pro"/>
                <a:cs typeface="Myriad Pro"/>
              </a:rPr>
              <a:t>3.0</a:t>
            </a:r>
            <a:endParaRPr lang="en-US" sz="1600" dirty="0">
              <a:latin typeface="Myriad Pro"/>
              <a:cs typeface="Myriad Pro"/>
            </a:endParaRPr>
          </a:p>
        </p:txBody>
      </p:sp>
      <p:sp>
        <p:nvSpPr>
          <p:cNvPr id="5" name="TextBox 4"/>
          <p:cNvSpPr txBox="1"/>
          <p:nvPr/>
        </p:nvSpPr>
        <p:spPr>
          <a:xfrm>
            <a:off x="0" y="6172200"/>
            <a:ext cx="2832100" cy="307777"/>
          </a:xfrm>
          <a:prstGeom prst="rect">
            <a:avLst/>
          </a:prstGeom>
          <a:noFill/>
        </p:spPr>
        <p:txBody>
          <a:bodyPr wrap="square" rtlCol="0">
            <a:spAutoFit/>
          </a:bodyPr>
          <a:lstStyle/>
          <a:p>
            <a:r>
              <a:rPr lang="en-US" sz="1400" dirty="0" smtClean="0"/>
              <a:t>Green et al., (2003). </a:t>
            </a:r>
            <a:r>
              <a:rPr lang="en-US" sz="1400" i="1" dirty="0" smtClean="0"/>
              <a:t>AFM</a:t>
            </a:r>
            <a:endParaRPr lang="en-US" sz="1400" i="1" dirty="0"/>
          </a:p>
        </p:txBody>
      </p:sp>
      <p:pic>
        <p:nvPicPr>
          <p:cNvPr id="26" name="Picture 25" descr="BASEMAP.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77494" y="641745"/>
            <a:ext cx="1239218" cy="1282516"/>
          </a:xfrm>
          <a:prstGeom prst="rect">
            <a:avLst/>
          </a:prstGeom>
        </p:spPr>
      </p:pic>
      <p:sp>
        <p:nvSpPr>
          <p:cNvPr id="27" name="Oval 26"/>
          <p:cNvSpPr/>
          <p:nvPr/>
        </p:nvSpPr>
        <p:spPr>
          <a:xfrm>
            <a:off x="758416" y="1517860"/>
            <a:ext cx="203200" cy="190500"/>
          </a:xfrm>
          <a:prstGeom prst="ellipse">
            <a:avLst/>
          </a:prstGeom>
          <a:solidFill>
            <a:srgbClr val="FF7E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0" y="6488668"/>
            <a:ext cx="2338845" cy="369332"/>
          </a:xfrm>
          <a:prstGeom prst="rect">
            <a:avLst/>
          </a:prstGeom>
          <a:noFill/>
        </p:spPr>
        <p:txBody>
          <a:bodyPr wrap="none" rtlCol="0">
            <a:spAutoFit/>
          </a:bodyPr>
          <a:lstStyle/>
          <a:p>
            <a:r>
              <a:rPr lang="en-US" dirty="0" smtClean="0"/>
              <a:t>Courtesy </a:t>
            </a:r>
            <a:r>
              <a:rPr lang="en-US" dirty="0" smtClean="0"/>
              <a:t>Shawn </a:t>
            </a:r>
            <a:r>
              <a:rPr lang="en-US" dirty="0" smtClean="0"/>
              <a:t>Serbin</a:t>
            </a:r>
            <a:endParaRPr lang="en-US" dirty="0"/>
          </a:p>
        </p:txBody>
      </p:sp>
      <p:sp>
        <p:nvSpPr>
          <p:cNvPr id="68" name="TextBox 67"/>
          <p:cNvSpPr txBox="1"/>
          <p:nvPr/>
        </p:nvSpPr>
        <p:spPr>
          <a:xfrm>
            <a:off x="3048000" y="5715000"/>
            <a:ext cx="952499" cy="430887"/>
          </a:xfrm>
          <a:prstGeom prst="rect">
            <a:avLst/>
          </a:prstGeom>
          <a:solidFill>
            <a:schemeClr val="bg1"/>
          </a:solidFill>
        </p:spPr>
        <p:txBody>
          <a:bodyPr wrap="square" rtlCol="0">
            <a:spAutoFit/>
          </a:bodyPr>
          <a:lstStyle/>
          <a:p>
            <a:r>
              <a:rPr lang="en-US" sz="2200" b="1" i="1" dirty="0" smtClean="0"/>
              <a:t>N</a:t>
            </a:r>
            <a:r>
              <a:rPr lang="en-US" sz="2200" b="1" dirty="0" smtClean="0"/>
              <a:t> (%)</a:t>
            </a:r>
            <a:endParaRPr lang="en-US" sz="2200" b="1" dirty="0"/>
          </a:p>
        </p:txBody>
      </p:sp>
      <p:sp>
        <p:nvSpPr>
          <p:cNvPr id="28" name="TextBox 27"/>
          <p:cNvSpPr txBox="1"/>
          <p:nvPr/>
        </p:nvSpPr>
        <p:spPr>
          <a:xfrm>
            <a:off x="190500" y="76200"/>
            <a:ext cx="7010400" cy="523220"/>
          </a:xfrm>
          <a:prstGeom prst="rect">
            <a:avLst/>
          </a:prstGeom>
          <a:solidFill>
            <a:schemeClr val="tx1">
              <a:alpha val="70000"/>
            </a:schemeClr>
          </a:solidFill>
        </p:spPr>
        <p:txBody>
          <a:bodyPr wrap="square" rtlCol="0">
            <a:spAutoFit/>
          </a:bodyPr>
          <a:lstStyle/>
          <a:p>
            <a:r>
              <a:rPr lang="en-US" sz="2800" b="1" dirty="0" smtClean="0">
                <a:solidFill>
                  <a:schemeClr val="bg1"/>
                </a:solidFill>
              </a:rPr>
              <a:t>Mapping Light Use Efficiency</a:t>
            </a:r>
            <a:endParaRPr lang="en-US" sz="2800" b="1" dirty="0">
              <a:solidFill>
                <a:schemeClr val="bg1"/>
              </a:solidFill>
            </a:endParaRPr>
          </a:p>
        </p:txBody>
      </p:sp>
    </p:spTree>
    <p:extLst>
      <p:ext uri="{BB962C8B-B14F-4D97-AF65-F5344CB8AC3E}">
        <p14:creationId xmlns:p14="http://schemas.microsoft.com/office/powerpoint/2010/main" xmlns="" val="500077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Fig2_SR_example_1-31-2010_600dpi.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6525" y="0"/>
            <a:ext cx="5291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027" name="Object 3"/>
          <p:cNvGraphicFramePr>
            <a:graphicFrameLocks noChangeAspect="1"/>
          </p:cNvGraphicFramePr>
          <p:nvPr/>
        </p:nvGraphicFramePr>
        <p:xfrm>
          <a:off x="5511800" y="0"/>
          <a:ext cx="3546475" cy="4405313"/>
        </p:xfrm>
        <a:graphic>
          <a:graphicData uri="http://schemas.openxmlformats.org/presentationml/2006/ole">
            <p:oleObj spid="_x0000_s6150" name="Photo Editor Photo" r:id="rId4" imgW="4571429" imgH="6095238" progId="">
              <p:embed/>
            </p:oleObj>
          </a:graphicData>
        </a:graphic>
      </p:graphicFrame>
      <p:graphicFrame>
        <p:nvGraphicFramePr>
          <p:cNvPr id="1028" name="Object 4"/>
          <p:cNvGraphicFramePr>
            <a:graphicFrameLocks noChangeAspect="1"/>
          </p:cNvGraphicFramePr>
          <p:nvPr/>
        </p:nvGraphicFramePr>
        <p:xfrm>
          <a:off x="5511800" y="4473575"/>
          <a:ext cx="3546475" cy="2363788"/>
        </p:xfrm>
        <a:graphic>
          <a:graphicData uri="http://schemas.openxmlformats.org/presentationml/2006/ole">
            <p:oleObj spid="_x0000_s6151" name="Photo Editor Photo" r:id="rId5" imgW="2857899" imgH="1905266" progId="">
              <p:embed/>
            </p:oleObj>
          </a:graphicData>
        </a:graphic>
      </p:graphicFrame>
      <p:pic>
        <p:nvPicPr>
          <p:cNvPr id="1029" name="Picture 4" descr="Fig1_overview_1-31-2010_600dpi.pn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329488" y="0"/>
            <a:ext cx="1728787"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8048625" y="6577013"/>
            <a:ext cx="1095375" cy="276225"/>
          </a:xfrm>
          <a:prstGeom prst="rect">
            <a:avLst/>
          </a:prstGeom>
          <a:noFill/>
        </p:spPr>
        <p:txBody>
          <a:bodyPr wrap="none">
            <a:spAutoFit/>
          </a:bodyPr>
          <a:lstStyle/>
          <a:p>
            <a:pPr fontAlgn="auto">
              <a:spcBef>
                <a:spcPts val="0"/>
              </a:spcBef>
              <a:spcAft>
                <a:spcPts val="0"/>
              </a:spcAft>
              <a:defRPr/>
            </a:pPr>
            <a:r>
              <a:rPr lang="en-US" sz="1200" dirty="0">
                <a:solidFill>
                  <a:schemeClr val="bg1">
                    <a:lumMod val="85000"/>
                  </a:schemeClr>
                </a:solidFill>
                <a:latin typeface="+mn-lt"/>
                <a:ea typeface="+mn-ea"/>
                <a:cs typeface="+mn-cs"/>
              </a:rPr>
              <a:t>Phil Townsend</a:t>
            </a:r>
          </a:p>
        </p:txBody>
      </p:sp>
      <p:sp>
        <p:nvSpPr>
          <p:cNvPr id="7" name="TextBox 6"/>
          <p:cNvSpPr txBox="1"/>
          <p:nvPr/>
        </p:nvSpPr>
        <p:spPr>
          <a:xfrm>
            <a:off x="228600" y="76200"/>
            <a:ext cx="7010400" cy="523220"/>
          </a:xfrm>
          <a:prstGeom prst="rect">
            <a:avLst/>
          </a:prstGeom>
          <a:solidFill>
            <a:schemeClr val="tx1">
              <a:alpha val="70000"/>
            </a:schemeClr>
          </a:solidFill>
        </p:spPr>
        <p:txBody>
          <a:bodyPr wrap="square" rtlCol="0">
            <a:spAutoFit/>
          </a:bodyPr>
          <a:lstStyle/>
          <a:p>
            <a:r>
              <a:rPr lang="en-US" sz="2800" b="1" dirty="0" smtClean="0">
                <a:solidFill>
                  <a:schemeClr val="bg1"/>
                </a:solidFill>
              </a:rPr>
              <a:t>Disturbance mapping</a:t>
            </a:r>
            <a:endParaRPr lang="en-US" sz="2800" b="1" dirty="0">
              <a:solidFill>
                <a:schemeClr val="bg1"/>
              </a:solidFill>
            </a:endParaRPr>
          </a:p>
        </p:txBody>
      </p:sp>
    </p:spTree>
    <p:extLst>
      <p:ext uri="{BB962C8B-B14F-4D97-AF65-F5344CB8AC3E}">
        <p14:creationId xmlns:p14="http://schemas.microsoft.com/office/powerpoint/2010/main" xmlns="" val="30946432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Fig5_Defoliation_1-31_2010_600dpi.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4843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4"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4100" y="711200"/>
            <a:ext cx="4243388" cy="574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2400" y="76200"/>
            <a:ext cx="8890000" cy="523220"/>
          </a:xfrm>
          <a:prstGeom prst="rect">
            <a:avLst/>
          </a:prstGeom>
          <a:solidFill>
            <a:schemeClr val="tx1">
              <a:alpha val="70000"/>
            </a:schemeClr>
          </a:solidFill>
        </p:spPr>
        <p:txBody>
          <a:bodyPr wrap="square" rtlCol="0">
            <a:spAutoFit/>
          </a:bodyPr>
          <a:lstStyle/>
          <a:p>
            <a:r>
              <a:rPr lang="en-US" sz="2800" b="1" dirty="0" smtClean="0">
                <a:solidFill>
                  <a:schemeClr val="bg1"/>
                </a:solidFill>
              </a:rPr>
              <a:t>Disturbance mapping</a:t>
            </a:r>
            <a:endParaRPr lang="en-US" sz="2800" b="1" dirty="0">
              <a:solidFill>
                <a:schemeClr val="bg1"/>
              </a:solidFill>
            </a:endParaRPr>
          </a:p>
        </p:txBody>
      </p:sp>
    </p:spTree>
    <p:extLst>
      <p:ext uri="{BB962C8B-B14F-4D97-AF65-F5344CB8AC3E}">
        <p14:creationId xmlns:p14="http://schemas.microsoft.com/office/powerpoint/2010/main" xmlns="" val="2624044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Aditya\_Project\Presentations\HySPIRI_2011\Graphics\Background copy.png"/>
          <p:cNvPicPr>
            <a:picLocks noChangeArrowheads="1"/>
          </p:cNvPicPr>
          <p:nvPr/>
        </p:nvPicPr>
        <p:blipFill>
          <a:blip r:embed="rId2" cstate="print"/>
          <a:srcRect/>
          <a:stretch>
            <a:fillRect/>
          </a:stretch>
        </p:blipFill>
        <p:spPr bwMode="auto">
          <a:xfrm flipH="1" flipV="1">
            <a:off x="5715000" y="3"/>
            <a:ext cx="3429000" cy="6858000"/>
          </a:xfrm>
          <a:prstGeom prst="rect">
            <a:avLst/>
          </a:prstGeom>
          <a:noFill/>
        </p:spPr>
      </p:pic>
      <p:sp>
        <p:nvSpPr>
          <p:cNvPr id="4" name="Rounded Rectangle 3"/>
          <p:cNvSpPr/>
          <p:nvPr/>
        </p:nvSpPr>
        <p:spPr>
          <a:xfrm>
            <a:off x="152400" y="152404"/>
            <a:ext cx="8763000" cy="60959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t>The overarching questions:</a:t>
            </a:r>
            <a:endParaRPr lang="en-US" sz="2800" b="1" dirty="0"/>
          </a:p>
        </p:txBody>
      </p:sp>
      <p:sp>
        <p:nvSpPr>
          <p:cNvPr id="5" name="Rectangle 4"/>
          <p:cNvSpPr/>
          <p:nvPr/>
        </p:nvSpPr>
        <p:spPr>
          <a:xfrm>
            <a:off x="152400" y="990600"/>
            <a:ext cx="8763000" cy="5638800"/>
          </a:xfrm>
          <a:prstGeom prst="rect">
            <a:avLst/>
          </a:prstGeom>
          <a:solidFill>
            <a:schemeClr val="bg1">
              <a:alpha val="85000"/>
            </a:schemeClr>
          </a:solidFill>
        </p:spPr>
        <p:txBody>
          <a:bodyPr wrap="square">
            <a:noAutofit/>
          </a:bodyPr>
          <a:lstStyle/>
          <a:p>
            <a:pPr marL="457200" indent="-457200">
              <a:buFont typeface="Arial" pitchFamily="34" charset="0"/>
              <a:buChar char="•"/>
            </a:pPr>
            <a:r>
              <a:rPr lang="en-US" sz="2800" b="1" dirty="0" smtClean="0">
                <a:solidFill>
                  <a:schemeClr val="accent3">
                    <a:lumMod val="50000"/>
                  </a:schemeClr>
                </a:solidFill>
              </a:rPr>
              <a:t>How do plant/forest functional traits (PFTs) vary </a:t>
            </a:r>
            <a:r>
              <a:rPr lang="en-US" sz="2800" b="1" dirty="0" smtClean="0">
                <a:solidFill>
                  <a:schemeClr val="accent3">
                    <a:lumMod val="50000"/>
                  </a:schemeClr>
                </a:solidFill>
              </a:rPr>
              <a:t>across gradients of </a:t>
            </a:r>
            <a:r>
              <a:rPr lang="en-US" sz="2800" b="1" dirty="0" smtClean="0">
                <a:solidFill>
                  <a:schemeClr val="accent3">
                    <a:lumMod val="50000"/>
                  </a:schemeClr>
                </a:solidFill>
              </a:rPr>
              <a:t>environmental change and disturbance?</a:t>
            </a:r>
          </a:p>
          <a:p>
            <a:pPr marL="457200" indent="-457200">
              <a:buFont typeface="Arial" pitchFamily="34" charset="0"/>
              <a:buChar char="•"/>
            </a:pPr>
            <a:endParaRPr lang="en-US" sz="1400" b="1" dirty="0" smtClean="0">
              <a:solidFill>
                <a:schemeClr val="accent3">
                  <a:lumMod val="50000"/>
                </a:schemeClr>
              </a:solidFill>
            </a:endParaRPr>
          </a:p>
          <a:p>
            <a:pPr marL="457200" indent="-457200">
              <a:buFont typeface="Arial" pitchFamily="34" charset="0"/>
              <a:buChar char="•"/>
            </a:pPr>
            <a:r>
              <a:rPr lang="en-US" sz="2800" b="1" dirty="0" smtClean="0">
                <a:solidFill>
                  <a:schemeClr val="accent3">
                    <a:lumMod val="50000"/>
                  </a:schemeClr>
                </a:solidFill>
              </a:rPr>
              <a:t>What are the implications of variations in PFTs for ecosystem function, specifically nutrient retention and carbon assimilation</a:t>
            </a:r>
            <a:r>
              <a:rPr lang="en-US" sz="2800" b="1" dirty="0" smtClean="0">
                <a:solidFill>
                  <a:schemeClr val="accent3">
                    <a:lumMod val="50000"/>
                  </a:schemeClr>
                </a:solidFill>
              </a:rPr>
              <a:t>?</a:t>
            </a:r>
          </a:p>
          <a:p>
            <a:pPr marL="457200" indent="-457200">
              <a:buFont typeface="Arial" pitchFamily="34" charset="0"/>
              <a:buChar char="•"/>
            </a:pPr>
            <a:endParaRPr lang="en-US" sz="2800" b="1" dirty="0" smtClean="0">
              <a:solidFill>
                <a:schemeClr val="accent3">
                  <a:lumMod val="50000"/>
                </a:schemeClr>
              </a:solidFill>
            </a:endParaRPr>
          </a:p>
          <a:p>
            <a:pPr marL="914400" lvl="1" indent="-457200">
              <a:buFont typeface="Arial" pitchFamily="34" charset="0"/>
              <a:buChar char="•"/>
            </a:pPr>
            <a:r>
              <a:rPr lang="en-US" sz="2800" i="1" dirty="0" smtClean="0">
                <a:solidFill>
                  <a:schemeClr val="accent3">
                    <a:lumMod val="50000"/>
                  </a:schemeClr>
                </a:solidFill>
              </a:rPr>
              <a:t>Effects</a:t>
            </a:r>
            <a:r>
              <a:rPr lang="en-US" sz="2800" b="1" i="1" dirty="0" smtClean="0">
                <a:solidFill>
                  <a:schemeClr val="accent3">
                    <a:lumMod val="50000"/>
                  </a:schemeClr>
                </a:solidFill>
              </a:rPr>
              <a:t> </a:t>
            </a:r>
            <a:r>
              <a:rPr lang="en-US" sz="2800" b="1" i="1" dirty="0" smtClean="0">
                <a:solidFill>
                  <a:srgbClr val="FF0000"/>
                </a:solidFill>
              </a:rPr>
              <a:t>of</a:t>
            </a:r>
            <a:r>
              <a:rPr lang="en-US" sz="2800" b="1" i="1" dirty="0" smtClean="0">
                <a:solidFill>
                  <a:schemeClr val="accent3">
                    <a:lumMod val="50000"/>
                  </a:schemeClr>
                </a:solidFill>
              </a:rPr>
              <a:t> </a:t>
            </a:r>
            <a:r>
              <a:rPr lang="en-US" sz="2800" i="1" dirty="0" smtClean="0">
                <a:solidFill>
                  <a:schemeClr val="accent3">
                    <a:lumMod val="50000"/>
                  </a:schemeClr>
                </a:solidFill>
              </a:rPr>
              <a:t>insect </a:t>
            </a:r>
            <a:r>
              <a:rPr lang="en-US" sz="2800" i="1" dirty="0" smtClean="0">
                <a:solidFill>
                  <a:schemeClr val="accent3">
                    <a:lumMod val="50000"/>
                  </a:schemeClr>
                </a:solidFill>
              </a:rPr>
              <a:t>defoliation/mortality</a:t>
            </a:r>
            <a:endParaRPr lang="en-US" sz="2800" i="1" dirty="0" smtClean="0">
              <a:solidFill>
                <a:schemeClr val="accent3">
                  <a:lumMod val="50000"/>
                </a:schemeClr>
              </a:solidFill>
            </a:endParaRPr>
          </a:p>
          <a:p>
            <a:pPr marL="914400" lvl="1" indent="-457200">
              <a:buFont typeface="Arial" pitchFamily="34" charset="0"/>
              <a:buChar char="•"/>
            </a:pPr>
            <a:r>
              <a:rPr lang="en-US" sz="2800" i="1" dirty="0" smtClean="0">
                <a:solidFill>
                  <a:schemeClr val="accent3">
                    <a:lumMod val="50000"/>
                  </a:schemeClr>
                </a:solidFill>
              </a:rPr>
              <a:t>Effects</a:t>
            </a:r>
            <a:r>
              <a:rPr lang="en-US" sz="2800" b="1" i="1" dirty="0" smtClean="0">
                <a:solidFill>
                  <a:schemeClr val="accent3">
                    <a:lumMod val="50000"/>
                  </a:schemeClr>
                </a:solidFill>
              </a:rPr>
              <a:t> </a:t>
            </a:r>
            <a:r>
              <a:rPr lang="en-US" sz="2800" b="1" i="1" dirty="0" smtClean="0">
                <a:solidFill>
                  <a:srgbClr val="FF0000"/>
                </a:solidFill>
              </a:rPr>
              <a:t>on</a:t>
            </a:r>
            <a:r>
              <a:rPr lang="en-US" sz="2800" b="1" i="1" dirty="0" smtClean="0">
                <a:solidFill>
                  <a:schemeClr val="accent3">
                    <a:lumMod val="50000"/>
                  </a:schemeClr>
                </a:solidFill>
              </a:rPr>
              <a:t> </a:t>
            </a:r>
            <a:r>
              <a:rPr lang="en-US" sz="2800" i="1" dirty="0" smtClean="0">
                <a:solidFill>
                  <a:schemeClr val="accent3">
                    <a:lumMod val="50000"/>
                  </a:schemeClr>
                </a:solidFill>
              </a:rPr>
              <a:t>water quality (nutrient export)</a:t>
            </a:r>
          </a:p>
          <a:p>
            <a:pPr marL="914400" lvl="1" indent="-457200">
              <a:buFont typeface="Arial" pitchFamily="34" charset="0"/>
              <a:buChar char="•"/>
            </a:pPr>
            <a:r>
              <a:rPr lang="en-US" sz="2800" i="1" dirty="0" smtClean="0">
                <a:solidFill>
                  <a:schemeClr val="accent3">
                    <a:lumMod val="50000"/>
                  </a:schemeClr>
                </a:solidFill>
              </a:rPr>
              <a:t>Cumulative and legacy effects are especially interesting </a:t>
            </a:r>
            <a:endParaRPr lang="en-US" sz="2800" i="1" dirty="0" smtClean="0">
              <a:solidFill>
                <a:schemeClr val="accent3">
                  <a:lumMod val="50000"/>
                </a:schemeClr>
              </a:solidFill>
            </a:endParaRPr>
          </a:p>
          <a:p>
            <a:pPr marL="457200" indent="-457200">
              <a:buFont typeface="Arial" pitchFamily="34" charset="0"/>
              <a:buChar char="•"/>
            </a:pPr>
            <a:endParaRPr lang="en-US" sz="2800" i="1" dirty="0" smtClean="0">
              <a:solidFill>
                <a:schemeClr val="accent3">
                  <a:lumMod val="50000"/>
                </a:schemeClr>
              </a:solidFill>
            </a:endParaRPr>
          </a:p>
          <a:p>
            <a:pPr marL="457200" indent="-457200">
              <a:buFont typeface="Arial" pitchFamily="34" charset="0"/>
              <a:buChar char="•"/>
            </a:pPr>
            <a:r>
              <a:rPr lang="en-US" sz="2800" b="1" dirty="0" smtClean="0">
                <a:solidFill>
                  <a:schemeClr val="accent3">
                    <a:lumMod val="50000"/>
                  </a:schemeClr>
                </a:solidFill>
              </a:rPr>
              <a:t>Can we map ecosystem attributes </a:t>
            </a:r>
            <a:r>
              <a:rPr lang="en-US" sz="2800" b="1" i="1" dirty="0" smtClean="0">
                <a:solidFill>
                  <a:schemeClr val="accent3">
                    <a:lumMod val="50000"/>
                  </a:schemeClr>
                </a:solidFill>
              </a:rPr>
              <a:t>and </a:t>
            </a:r>
            <a:r>
              <a:rPr lang="en-US" sz="2800" b="1" dirty="0" smtClean="0">
                <a:solidFill>
                  <a:schemeClr val="accent3">
                    <a:lumMod val="50000"/>
                  </a:schemeClr>
                </a:solidFill>
              </a:rPr>
              <a:t>processes?</a:t>
            </a:r>
            <a:endParaRPr lang="en-US" sz="2800" b="1" dirty="0">
              <a:solidFill>
                <a:schemeClr val="accent3">
                  <a:lumMod val="50000"/>
                </a:schemeClr>
              </a:solidFill>
            </a:endParaRPr>
          </a:p>
          <a:p>
            <a:endParaRPr lang="en-US" sz="1400" b="1" dirty="0">
              <a:solidFill>
                <a:schemeClr val="accent3">
                  <a:lumMod val="50000"/>
                </a:schemeClr>
              </a:solidFill>
            </a:endParaRPr>
          </a:p>
        </p:txBody>
      </p:sp>
    </p:spTree>
    <p:extLst>
      <p:ext uri="{BB962C8B-B14F-4D97-AF65-F5344CB8AC3E}">
        <p14:creationId xmlns:p14="http://schemas.microsoft.com/office/powerpoint/2010/main" xmlns="" val="1549964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Aditya\_Project\Presentations\HySPIRI_2011\Graphics\Background copy.png"/>
          <p:cNvPicPr>
            <a:picLocks noChangeArrowheads="1"/>
          </p:cNvPicPr>
          <p:nvPr/>
        </p:nvPicPr>
        <p:blipFill>
          <a:blip r:embed="rId3" cstate="print"/>
          <a:srcRect/>
          <a:stretch>
            <a:fillRect/>
          </a:stretch>
        </p:blipFill>
        <p:spPr bwMode="auto">
          <a:xfrm flipH="1" flipV="1">
            <a:off x="5715000" y="3"/>
            <a:ext cx="3429000" cy="6858000"/>
          </a:xfrm>
          <a:prstGeom prst="rect">
            <a:avLst/>
          </a:prstGeom>
          <a:noFill/>
        </p:spPr>
      </p:pic>
      <p:sp>
        <p:nvSpPr>
          <p:cNvPr id="4" name="Rounded Rectangle 3"/>
          <p:cNvSpPr/>
          <p:nvPr/>
        </p:nvSpPr>
        <p:spPr>
          <a:xfrm>
            <a:off x="152400" y="152404"/>
            <a:ext cx="8763000" cy="60959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t>R</a:t>
            </a:r>
            <a:r>
              <a:rPr lang="en-US" sz="2800" b="1" dirty="0" smtClean="0"/>
              <a:t>emote sensing and methods development:</a:t>
            </a:r>
            <a:endParaRPr lang="en-US" sz="2800" b="1" dirty="0"/>
          </a:p>
        </p:txBody>
      </p:sp>
      <p:sp>
        <p:nvSpPr>
          <p:cNvPr id="5" name="Rectangle 4"/>
          <p:cNvSpPr/>
          <p:nvPr/>
        </p:nvSpPr>
        <p:spPr>
          <a:xfrm>
            <a:off x="152400" y="990600"/>
            <a:ext cx="8763000" cy="5638800"/>
          </a:xfrm>
          <a:prstGeom prst="rect">
            <a:avLst/>
          </a:prstGeom>
          <a:solidFill>
            <a:schemeClr val="bg1">
              <a:alpha val="85000"/>
            </a:schemeClr>
          </a:solidFill>
        </p:spPr>
        <p:txBody>
          <a:bodyPr wrap="square">
            <a:noAutofit/>
          </a:bodyPr>
          <a:lstStyle/>
          <a:p>
            <a:pPr marL="457200" indent="-457200">
              <a:buFont typeface="Arial"/>
              <a:buChar char="•"/>
            </a:pPr>
            <a:r>
              <a:rPr lang="en-US" sz="2800" b="1" dirty="0" smtClean="0">
                <a:solidFill>
                  <a:schemeClr val="accent3">
                    <a:lumMod val="50000"/>
                  </a:schemeClr>
                </a:solidFill>
              </a:rPr>
              <a:t>Measurement of functional traits using spectroscopy</a:t>
            </a:r>
          </a:p>
          <a:p>
            <a:pPr marL="914400" lvl="1" indent="-457200">
              <a:buFont typeface="Arial" pitchFamily="34" charset="0"/>
              <a:buChar char="•"/>
            </a:pPr>
            <a:r>
              <a:rPr lang="en-US" sz="2800" i="1" dirty="0" smtClean="0">
                <a:solidFill>
                  <a:schemeClr val="accent3">
                    <a:lumMod val="50000"/>
                  </a:schemeClr>
                </a:solidFill>
              </a:rPr>
              <a:t>Calibrated and validated using lab/chemical </a:t>
            </a:r>
            <a:r>
              <a:rPr lang="en-US" sz="2800" i="1" dirty="0" smtClean="0">
                <a:solidFill>
                  <a:schemeClr val="accent3">
                    <a:lumMod val="50000"/>
                  </a:schemeClr>
                </a:solidFill>
              </a:rPr>
              <a:t>methods</a:t>
            </a:r>
            <a:endParaRPr lang="en-US" sz="2800" i="1" dirty="0" smtClean="0">
              <a:solidFill>
                <a:schemeClr val="accent3">
                  <a:lumMod val="50000"/>
                </a:schemeClr>
              </a:solidFill>
            </a:endParaRPr>
          </a:p>
          <a:p>
            <a:pPr marL="914400" lvl="1" indent="-457200">
              <a:buFont typeface="Arial" pitchFamily="34" charset="0"/>
              <a:buChar char="•"/>
            </a:pPr>
            <a:r>
              <a:rPr lang="en-US" sz="2800" i="1" dirty="0" smtClean="0">
                <a:solidFill>
                  <a:schemeClr val="accent3">
                    <a:lumMod val="50000"/>
                  </a:schemeClr>
                </a:solidFill>
              </a:rPr>
              <a:t>…include </a:t>
            </a:r>
            <a:r>
              <a:rPr lang="en-US" sz="2800" i="1" dirty="0" smtClean="0">
                <a:solidFill>
                  <a:schemeClr val="accent3">
                    <a:lumMod val="50000"/>
                  </a:schemeClr>
                </a:solidFill>
              </a:rPr>
              <a:t>chemical/structural traits related to photosynthesis and decomposition, but also:</a:t>
            </a:r>
          </a:p>
          <a:p>
            <a:pPr marL="914400" lvl="1" indent="-457200">
              <a:buFont typeface="Arial" pitchFamily="34" charset="0"/>
              <a:buChar char="•"/>
            </a:pPr>
            <a:r>
              <a:rPr lang="en-US" sz="2800" i="1" dirty="0" smtClean="0">
                <a:solidFill>
                  <a:schemeClr val="accent3">
                    <a:lumMod val="50000"/>
                  </a:schemeClr>
                </a:solidFill>
              </a:rPr>
              <a:t>Defensive </a:t>
            </a:r>
            <a:r>
              <a:rPr lang="en-US" sz="2800" i="1" dirty="0" smtClean="0">
                <a:solidFill>
                  <a:schemeClr val="accent3">
                    <a:lumMod val="50000"/>
                  </a:schemeClr>
                </a:solidFill>
              </a:rPr>
              <a:t>compounds,</a:t>
            </a:r>
            <a:endParaRPr lang="en-US" sz="2800" i="1" dirty="0" smtClean="0">
              <a:solidFill>
                <a:schemeClr val="accent3">
                  <a:lumMod val="50000"/>
                </a:schemeClr>
              </a:solidFill>
            </a:endParaRPr>
          </a:p>
          <a:p>
            <a:pPr marL="914400" lvl="1" indent="-457200">
              <a:buFont typeface="Arial" pitchFamily="34" charset="0"/>
              <a:buChar char="•"/>
            </a:pPr>
            <a:r>
              <a:rPr lang="en-US" sz="2800" i="1" dirty="0" smtClean="0">
                <a:solidFill>
                  <a:schemeClr val="accent3">
                    <a:lumMod val="50000"/>
                  </a:schemeClr>
                </a:solidFill>
              </a:rPr>
              <a:t>Differences related to genetics (especially in </a:t>
            </a:r>
            <a:r>
              <a:rPr lang="en-US" sz="2800" i="1" dirty="0" smtClean="0">
                <a:solidFill>
                  <a:schemeClr val="accent3">
                    <a:lumMod val="50000"/>
                  </a:schemeClr>
                </a:solidFill>
              </a:rPr>
              <a:t>aspen.)</a:t>
            </a:r>
            <a:endParaRPr lang="en-US" sz="2800" i="1" dirty="0" smtClean="0">
              <a:solidFill>
                <a:schemeClr val="accent3">
                  <a:lumMod val="50000"/>
                </a:schemeClr>
              </a:solidFill>
            </a:endParaRPr>
          </a:p>
          <a:p>
            <a:pPr marL="457200" indent="-457200">
              <a:buFont typeface="Arial" pitchFamily="34" charset="0"/>
              <a:buChar char="•"/>
            </a:pPr>
            <a:endParaRPr lang="en-US" sz="1400" b="1" dirty="0" smtClean="0">
              <a:solidFill>
                <a:schemeClr val="accent3">
                  <a:lumMod val="50000"/>
                </a:schemeClr>
              </a:solidFill>
            </a:endParaRPr>
          </a:p>
          <a:p>
            <a:pPr marL="457200" indent="-457200">
              <a:buFont typeface="Arial" pitchFamily="34" charset="0"/>
              <a:buChar char="•"/>
            </a:pPr>
            <a:r>
              <a:rPr lang="en-US" sz="2800" b="1" dirty="0" smtClean="0">
                <a:solidFill>
                  <a:schemeClr val="accent3">
                    <a:lumMod val="50000"/>
                  </a:schemeClr>
                </a:solidFill>
              </a:rPr>
              <a:t>Spatial scaling using imaging spectroscopy (AVIRIS) ad thermal IR imagery (MASTER)</a:t>
            </a:r>
          </a:p>
          <a:p>
            <a:pPr marL="914400" lvl="1" indent="-457200">
              <a:buFont typeface="Arial" pitchFamily="34" charset="0"/>
              <a:buChar char="•"/>
            </a:pPr>
            <a:r>
              <a:rPr lang="en-US" sz="2800" i="1" dirty="0" smtClean="0">
                <a:solidFill>
                  <a:schemeClr val="accent3">
                    <a:lumMod val="50000"/>
                  </a:schemeClr>
                </a:solidFill>
              </a:rPr>
              <a:t>Mapping functional properties of </a:t>
            </a:r>
            <a:r>
              <a:rPr lang="en-US" sz="2800" i="1" dirty="0" smtClean="0">
                <a:solidFill>
                  <a:schemeClr val="accent3">
                    <a:lumMod val="50000"/>
                  </a:schemeClr>
                </a:solidFill>
              </a:rPr>
              <a:t>forests,</a:t>
            </a:r>
            <a:endParaRPr lang="en-US" sz="2800" i="1" dirty="0" smtClean="0">
              <a:solidFill>
                <a:schemeClr val="accent3">
                  <a:lumMod val="50000"/>
                </a:schemeClr>
              </a:solidFill>
            </a:endParaRPr>
          </a:p>
          <a:p>
            <a:pPr marL="914400" lvl="1" indent="-457200">
              <a:buFont typeface="Arial" pitchFamily="34" charset="0"/>
              <a:buChar char="•"/>
            </a:pPr>
            <a:r>
              <a:rPr lang="en-US" sz="2800" i="1" dirty="0" smtClean="0">
                <a:solidFill>
                  <a:schemeClr val="accent3">
                    <a:lumMod val="50000"/>
                  </a:schemeClr>
                </a:solidFill>
              </a:rPr>
              <a:t>We seek </a:t>
            </a:r>
            <a:r>
              <a:rPr lang="en-US" sz="2800" i="1" dirty="0" smtClean="0">
                <a:solidFill>
                  <a:schemeClr val="accent3">
                    <a:lumMod val="50000"/>
                  </a:schemeClr>
                </a:solidFill>
              </a:rPr>
              <a:t>‘global’ calibrations covering large </a:t>
            </a:r>
            <a:r>
              <a:rPr lang="en-US" sz="2800" i="1" dirty="0" smtClean="0">
                <a:solidFill>
                  <a:schemeClr val="accent3">
                    <a:lumMod val="50000"/>
                  </a:schemeClr>
                </a:solidFill>
              </a:rPr>
              <a:t>areas (not </a:t>
            </a:r>
            <a:r>
              <a:rPr lang="en-US" sz="2800" i="1" dirty="0" smtClean="0">
                <a:solidFill>
                  <a:schemeClr val="accent3">
                    <a:lumMod val="50000"/>
                  </a:schemeClr>
                </a:solidFill>
              </a:rPr>
              <a:t>ad hoc local </a:t>
            </a:r>
            <a:r>
              <a:rPr lang="en-US" sz="2800" i="1" dirty="0" smtClean="0">
                <a:solidFill>
                  <a:schemeClr val="accent3">
                    <a:lumMod val="50000"/>
                  </a:schemeClr>
                </a:solidFill>
              </a:rPr>
              <a:t>maps.)</a:t>
            </a:r>
            <a:endParaRPr lang="en-US" sz="2800" i="1" dirty="0" smtClean="0">
              <a:solidFill>
                <a:schemeClr val="accent3">
                  <a:lumMod val="50000"/>
                </a:schemeClr>
              </a:solidFill>
            </a:endParaRPr>
          </a:p>
        </p:txBody>
      </p:sp>
    </p:spTree>
    <p:extLst>
      <p:ext uri="{BB962C8B-B14F-4D97-AF65-F5344CB8AC3E}">
        <p14:creationId xmlns:p14="http://schemas.microsoft.com/office/powerpoint/2010/main" xmlns="" val="26313573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6002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38" name="Picture 2"/>
          <p:cNvPicPr>
            <a:picLocks noChangeAspect="1" noChangeArrowheads="1"/>
          </p:cNvPicPr>
          <p:nvPr/>
        </p:nvPicPr>
        <p:blipFill>
          <a:blip r:embed="rId2" cstate="print"/>
          <a:srcRect l="18692" t="6413" r="1606" b="601"/>
          <a:stretch>
            <a:fillRect/>
          </a:stretch>
        </p:blipFill>
        <p:spPr bwMode="auto">
          <a:xfrm>
            <a:off x="1581150" y="0"/>
            <a:ext cx="7562850" cy="6858000"/>
          </a:xfrm>
          <a:prstGeom prst="rect">
            <a:avLst/>
          </a:prstGeom>
          <a:noFill/>
          <a:ln w="9525">
            <a:noFill/>
            <a:miter lim="800000"/>
            <a:headEnd/>
            <a:tailEnd/>
          </a:ln>
        </p:spPr>
      </p:pic>
      <p:sp>
        <p:nvSpPr>
          <p:cNvPr id="5" name="TextBox 4"/>
          <p:cNvSpPr txBox="1"/>
          <p:nvPr/>
        </p:nvSpPr>
        <p:spPr>
          <a:xfrm>
            <a:off x="152400" y="152400"/>
            <a:ext cx="8839200" cy="523220"/>
          </a:xfrm>
          <a:prstGeom prst="rect">
            <a:avLst/>
          </a:prstGeom>
          <a:solidFill>
            <a:schemeClr val="tx1">
              <a:alpha val="70000"/>
            </a:schemeClr>
          </a:solidFill>
        </p:spPr>
        <p:txBody>
          <a:bodyPr wrap="square" rtlCol="0">
            <a:spAutoFit/>
          </a:bodyPr>
          <a:lstStyle/>
          <a:p>
            <a:r>
              <a:rPr lang="en-US" sz="2800" b="1" dirty="0" smtClean="0">
                <a:solidFill>
                  <a:schemeClr val="bg1"/>
                </a:solidFill>
              </a:rPr>
              <a:t>AVIRIS Inventory over the </a:t>
            </a:r>
            <a:r>
              <a:rPr lang="en-US" sz="2800" b="1" dirty="0" err="1" smtClean="0">
                <a:solidFill>
                  <a:schemeClr val="bg1"/>
                </a:solidFill>
              </a:rPr>
              <a:t>ChEAS</a:t>
            </a:r>
            <a:r>
              <a:rPr lang="en-US" sz="2800" b="1" dirty="0" smtClean="0">
                <a:solidFill>
                  <a:schemeClr val="bg1"/>
                </a:solidFill>
              </a:rPr>
              <a:t> ecosystem study region</a:t>
            </a:r>
            <a:endParaRPr lang="en-US" sz="2800" b="1" dirty="0">
              <a:solidFill>
                <a:schemeClr val="bg1"/>
              </a:solidFill>
            </a:endParaRPr>
          </a:p>
        </p:txBody>
      </p:sp>
      <p:sp>
        <p:nvSpPr>
          <p:cNvPr id="7" name="TextBox 6"/>
          <p:cNvSpPr txBox="1"/>
          <p:nvPr/>
        </p:nvSpPr>
        <p:spPr>
          <a:xfrm>
            <a:off x="114300" y="792540"/>
            <a:ext cx="4610100" cy="3139321"/>
          </a:xfrm>
          <a:prstGeom prst="rect">
            <a:avLst/>
          </a:prstGeom>
          <a:solidFill>
            <a:schemeClr val="tx1">
              <a:alpha val="70000"/>
            </a:schemeClr>
          </a:solidFill>
        </p:spPr>
        <p:txBody>
          <a:bodyPr wrap="square" rtlCol="0">
            <a:spAutoFit/>
          </a:bodyPr>
          <a:lstStyle/>
          <a:p>
            <a:r>
              <a:rPr lang="en-US" sz="2200" b="1" dirty="0" smtClean="0">
                <a:solidFill>
                  <a:schemeClr val="bg1"/>
                </a:solidFill>
              </a:rPr>
              <a:t>Of a total of 145 scenes, 26 in </a:t>
            </a:r>
            <a:r>
              <a:rPr lang="en-US" sz="2200" b="1" dirty="0" err="1" smtClean="0">
                <a:solidFill>
                  <a:schemeClr val="bg1"/>
                </a:solidFill>
              </a:rPr>
              <a:t>ChEAS</a:t>
            </a:r>
            <a:r>
              <a:rPr lang="en-US" sz="2200" b="1" dirty="0" smtClean="0">
                <a:solidFill>
                  <a:schemeClr val="bg1"/>
                </a:solidFill>
              </a:rPr>
              <a:t>:</a:t>
            </a:r>
          </a:p>
          <a:p>
            <a:endParaRPr lang="en-US" sz="2200" b="1" dirty="0" smtClean="0">
              <a:solidFill>
                <a:srgbClr val="FFFF00"/>
              </a:solidFill>
            </a:endParaRPr>
          </a:p>
          <a:p>
            <a:r>
              <a:rPr lang="en-US" sz="2200" b="1" dirty="0" smtClean="0">
                <a:solidFill>
                  <a:srgbClr val="FFFF00"/>
                </a:solidFill>
              </a:rPr>
              <a:t>2008: 3 Flambeau</a:t>
            </a:r>
          </a:p>
          <a:p>
            <a:r>
              <a:rPr lang="en-US" sz="2200" b="1" dirty="0" smtClean="0">
                <a:solidFill>
                  <a:schemeClr val="bg1"/>
                </a:solidFill>
              </a:rPr>
              <a:t>2009: 9 Flambeau, Ottawa, </a:t>
            </a:r>
            <a:r>
              <a:rPr lang="en-US" sz="2200" b="1" dirty="0" err="1" smtClean="0">
                <a:solidFill>
                  <a:schemeClr val="bg1"/>
                </a:solidFill>
              </a:rPr>
              <a:t>Porkies</a:t>
            </a:r>
            <a:endParaRPr lang="en-US" sz="2200" b="1" dirty="0" smtClean="0">
              <a:solidFill>
                <a:schemeClr val="bg1"/>
              </a:solidFill>
            </a:endParaRPr>
          </a:p>
          <a:p>
            <a:r>
              <a:rPr lang="en-US" sz="2200" b="1" dirty="0" smtClean="0">
                <a:solidFill>
                  <a:schemeClr val="accent5">
                    <a:lumMod val="60000"/>
                    <a:lumOff val="40000"/>
                  </a:schemeClr>
                </a:solidFill>
              </a:rPr>
              <a:t>2010: 2 Flambeau, Willow creek</a:t>
            </a:r>
          </a:p>
          <a:p>
            <a:r>
              <a:rPr lang="en-US" sz="2200" b="1" dirty="0" smtClean="0">
                <a:solidFill>
                  <a:srgbClr val="FF0000"/>
                </a:solidFill>
              </a:rPr>
              <a:t>2011: 12 Ottawa, Willow Creek</a:t>
            </a:r>
          </a:p>
          <a:p>
            <a:endParaRPr lang="en-US" sz="2200" b="1" dirty="0" smtClean="0">
              <a:solidFill>
                <a:srgbClr val="FF0000"/>
              </a:solidFill>
            </a:endParaRPr>
          </a:p>
          <a:p>
            <a:r>
              <a:rPr lang="en-US" sz="2200" b="1" dirty="0" smtClean="0">
                <a:solidFill>
                  <a:schemeClr val="bg1"/>
                </a:solidFill>
              </a:rPr>
              <a:t>All midsummer (July/August) images</a:t>
            </a:r>
          </a:p>
          <a:p>
            <a:r>
              <a:rPr lang="en-US" sz="2200" b="1" dirty="0" smtClean="0">
                <a:solidFill>
                  <a:schemeClr val="bg1"/>
                </a:solidFill>
              </a:rPr>
              <a:t>7.0m - 16.8m resolution</a:t>
            </a:r>
            <a:endParaRPr lang="en-US" sz="2200" b="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Aditya\_Project\Presentations\HySPIRI_2011\Graphics\Background copy.png"/>
          <p:cNvPicPr>
            <a:picLocks noChangeArrowheads="1"/>
          </p:cNvPicPr>
          <p:nvPr/>
        </p:nvPicPr>
        <p:blipFill>
          <a:blip r:embed="rId2" cstate="print"/>
          <a:srcRect/>
          <a:stretch>
            <a:fillRect/>
          </a:stretch>
        </p:blipFill>
        <p:spPr bwMode="auto">
          <a:xfrm flipH="1" flipV="1">
            <a:off x="5715000" y="3"/>
            <a:ext cx="3429000" cy="6858000"/>
          </a:xfrm>
          <a:prstGeom prst="rect">
            <a:avLst/>
          </a:prstGeom>
          <a:noFill/>
        </p:spPr>
      </p:pic>
      <p:sp>
        <p:nvSpPr>
          <p:cNvPr id="4" name="Rounded Rectangle 3"/>
          <p:cNvSpPr/>
          <p:nvPr/>
        </p:nvSpPr>
        <p:spPr>
          <a:xfrm>
            <a:off x="152400" y="152404"/>
            <a:ext cx="8763000" cy="60959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t>Plant Functional Traits:</a:t>
            </a:r>
            <a:r>
              <a:rPr lang="en-US" sz="2400" b="1" dirty="0" smtClean="0"/>
              <a:t> </a:t>
            </a:r>
            <a:r>
              <a:rPr lang="en-US" sz="2400" b="1" dirty="0" smtClean="0"/>
              <a:t>chemistry, structure, metabolism</a:t>
            </a:r>
            <a:endParaRPr lang="en-US" sz="2400" b="1" dirty="0"/>
          </a:p>
        </p:txBody>
      </p:sp>
      <p:sp>
        <p:nvSpPr>
          <p:cNvPr id="5" name="Rectangle 4"/>
          <p:cNvSpPr/>
          <p:nvPr/>
        </p:nvSpPr>
        <p:spPr>
          <a:xfrm>
            <a:off x="152400" y="990600"/>
            <a:ext cx="8763000" cy="5638800"/>
          </a:xfrm>
          <a:prstGeom prst="rect">
            <a:avLst/>
          </a:prstGeom>
          <a:solidFill>
            <a:schemeClr val="bg1">
              <a:alpha val="85000"/>
            </a:schemeClr>
          </a:solidFill>
        </p:spPr>
        <p:txBody>
          <a:bodyPr wrap="square">
            <a:noAutofit/>
          </a:bodyPr>
          <a:lstStyle/>
          <a:p>
            <a:pPr marL="457200" indent="-457200">
              <a:buFont typeface="Arial" pitchFamily="34" charset="0"/>
              <a:buChar char="•"/>
            </a:pPr>
            <a:r>
              <a:rPr lang="en-US" sz="2800" b="1" dirty="0">
                <a:solidFill>
                  <a:schemeClr val="accent3">
                    <a:lumMod val="50000"/>
                  </a:schemeClr>
                </a:solidFill>
              </a:rPr>
              <a:t>Leaf nitrogen </a:t>
            </a:r>
            <a:r>
              <a:rPr lang="en-US" sz="2800" dirty="0">
                <a:solidFill>
                  <a:schemeClr val="accent3">
                    <a:lumMod val="50000"/>
                  </a:schemeClr>
                </a:solidFill>
              </a:rPr>
              <a:t>– measurement of plant nutrient status and photosynthetic potential.</a:t>
            </a:r>
          </a:p>
          <a:p>
            <a:pPr marL="457200" indent="-457200">
              <a:buFont typeface="Arial" pitchFamily="34" charset="0"/>
              <a:buChar char="•"/>
            </a:pPr>
            <a:endParaRPr lang="en-US" sz="1400" b="1" dirty="0" smtClean="0">
              <a:solidFill>
                <a:schemeClr val="accent3">
                  <a:lumMod val="50000"/>
                </a:schemeClr>
              </a:solidFill>
            </a:endParaRPr>
          </a:p>
          <a:p>
            <a:pPr marL="457200" indent="-457200">
              <a:buFont typeface="Arial" pitchFamily="34" charset="0"/>
              <a:buChar char="•"/>
            </a:pPr>
            <a:r>
              <a:rPr lang="en-US" sz="2800" b="1" dirty="0" smtClean="0">
                <a:solidFill>
                  <a:schemeClr val="accent3">
                    <a:lumMod val="50000"/>
                  </a:schemeClr>
                </a:solidFill>
              </a:rPr>
              <a:t>LMA </a:t>
            </a:r>
            <a:r>
              <a:rPr lang="en-US" sz="2800" dirty="0">
                <a:solidFill>
                  <a:schemeClr val="accent3">
                    <a:lumMod val="50000"/>
                  </a:schemeClr>
                </a:solidFill>
              </a:rPr>
              <a:t>– Describes the fundamental tradeoff in leaf construction costs versus light-interception.</a:t>
            </a:r>
          </a:p>
          <a:p>
            <a:pPr marL="457200" indent="-457200">
              <a:buFont typeface="Arial" pitchFamily="34" charset="0"/>
              <a:buChar char="•"/>
            </a:pPr>
            <a:endParaRPr lang="en-US" sz="1400" b="1" dirty="0" smtClean="0">
              <a:solidFill>
                <a:schemeClr val="accent3">
                  <a:lumMod val="50000"/>
                </a:schemeClr>
              </a:solidFill>
            </a:endParaRPr>
          </a:p>
          <a:p>
            <a:pPr marL="457200" indent="-457200">
              <a:buFont typeface="Arial" pitchFamily="34" charset="0"/>
              <a:buChar char="•"/>
            </a:pPr>
            <a:r>
              <a:rPr lang="en-US" sz="2800" b="1" dirty="0" smtClean="0">
                <a:solidFill>
                  <a:schemeClr val="accent3">
                    <a:lumMod val="50000"/>
                  </a:schemeClr>
                </a:solidFill>
              </a:rPr>
              <a:t>Fiber/Lignin/</a:t>
            </a:r>
            <a:r>
              <a:rPr lang="en-US" sz="2800" b="1" dirty="0">
                <a:solidFill>
                  <a:schemeClr val="accent3">
                    <a:lumMod val="50000"/>
                  </a:schemeClr>
                </a:solidFill>
              </a:rPr>
              <a:t>Cellulose </a:t>
            </a:r>
            <a:r>
              <a:rPr lang="en-US" sz="2800" dirty="0">
                <a:solidFill>
                  <a:schemeClr val="accent3">
                    <a:lumMod val="50000"/>
                  </a:schemeClr>
                </a:solidFill>
              </a:rPr>
              <a:t>– Predictors of foliar recalcitrance, litter decomposability and ecosystem nutrient cycling.</a:t>
            </a:r>
          </a:p>
          <a:p>
            <a:pPr marL="457200" indent="-457200">
              <a:buFont typeface="Arial" pitchFamily="34" charset="0"/>
              <a:buChar char="•"/>
            </a:pPr>
            <a:endParaRPr lang="en-US" sz="1400" b="1" dirty="0" smtClean="0">
              <a:solidFill>
                <a:schemeClr val="accent3">
                  <a:lumMod val="50000"/>
                </a:schemeClr>
              </a:solidFill>
            </a:endParaRPr>
          </a:p>
          <a:p>
            <a:pPr marL="457200" indent="-457200">
              <a:buFont typeface="Arial" pitchFamily="34" charset="0"/>
              <a:buChar char="•"/>
            </a:pPr>
            <a:r>
              <a:rPr lang="en-US" sz="2800" b="1" dirty="0" smtClean="0">
                <a:solidFill>
                  <a:schemeClr val="accent3">
                    <a:lumMod val="50000"/>
                  </a:schemeClr>
                </a:solidFill>
              </a:rPr>
              <a:t>Leaf </a:t>
            </a:r>
            <a:r>
              <a:rPr lang="en-US" sz="2800" b="1" dirty="0">
                <a:solidFill>
                  <a:schemeClr val="accent3">
                    <a:lumMod val="50000"/>
                  </a:schemeClr>
                </a:solidFill>
              </a:rPr>
              <a:t>δ15N </a:t>
            </a:r>
            <a:r>
              <a:rPr lang="en-US" sz="2800" dirty="0">
                <a:solidFill>
                  <a:schemeClr val="accent3">
                    <a:lumMod val="50000"/>
                  </a:schemeClr>
                </a:solidFill>
              </a:rPr>
              <a:t>– N cycling and </a:t>
            </a:r>
            <a:r>
              <a:rPr lang="en-US" sz="2800" dirty="0" err="1">
                <a:solidFill>
                  <a:schemeClr val="accent3">
                    <a:lumMod val="50000"/>
                  </a:schemeClr>
                </a:solidFill>
              </a:rPr>
              <a:t>mycorrhizal</a:t>
            </a:r>
            <a:r>
              <a:rPr lang="en-US" sz="2800" dirty="0">
                <a:solidFill>
                  <a:schemeClr val="accent3">
                    <a:lumMod val="50000"/>
                  </a:schemeClr>
                </a:solidFill>
              </a:rPr>
              <a:t> associations.</a:t>
            </a:r>
          </a:p>
          <a:p>
            <a:pPr marL="457200" indent="-457200">
              <a:buFont typeface="Arial" pitchFamily="34" charset="0"/>
              <a:buChar char="•"/>
            </a:pPr>
            <a:endParaRPr lang="en-US" sz="1400" b="1" dirty="0" smtClean="0">
              <a:solidFill>
                <a:schemeClr val="accent3">
                  <a:lumMod val="50000"/>
                </a:schemeClr>
              </a:solidFill>
            </a:endParaRPr>
          </a:p>
          <a:p>
            <a:pPr marL="457200" indent="-457200">
              <a:buFont typeface="Arial" pitchFamily="34" charset="0"/>
              <a:buChar char="•"/>
            </a:pPr>
            <a:r>
              <a:rPr lang="en-US" sz="2800" b="1" i="1" dirty="0" err="1" smtClean="0">
                <a:solidFill>
                  <a:schemeClr val="accent3">
                    <a:lumMod val="50000"/>
                  </a:schemeClr>
                </a:solidFill>
              </a:rPr>
              <a:t>V</a:t>
            </a:r>
            <a:r>
              <a:rPr lang="en-US" sz="2800" b="1" dirty="0" err="1" smtClean="0">
                <a:solidFill>
                  <a:schemeClr val="accent3">
                    <a:lumMod val="50000"/>
                  </a:schemeClr>
                </a:solidFill>
              </a:rPr>
              <a:t>cmax</a:t>
            </a:r>
            <a:r>
              <a:rPr lang="en-US" sz="2800" b="1" dirty="0" smtClean="0">
                <a:solidFill>
                  <a:schemeClr val="accent3">
                    <a:lumMod val="50000"/>
                  </a:schemeClr>
                </a:solidFill>
              </a:rPr>
              <a:t> </a:t>
            </a:r>
            <a:r>
              <a:rPr lang="en-US" sz="2800" b="1" dirty="0">
                <a:solidFill>
                  <a:schemeClr val="accent3">
                    <a:lumMod val="50000"/>
                  </a:schemeClr>
                </a:solidFill>
              </a:rPr>
              <a:t>and </a:t>
            </a:r>
            <a:r>
              <a:rPr lang="en-US" sz="2800" b="1" dirty="0" err="1">
                <a:solidFill>
                  <a:schemeClr val="accent3">
                    <a:lumMod val="50000"/>
                  </a:schemeClr>
                </a:solidFill>
              </a:rPr>
              <a:t>Jmax</a:t>
            </a:r>
            <a:r>
              <a:rPr lang="en-US" sz="2800" b="1" dirty="0">
                <a:solidFill>
                  <a:schemeClr val="accent3">
                    <a:lumMod val="50000"/>
                  </a:schemeClr>
                </a:solidFill>
              </a:rPr>
              <a:t> </a:t>
            </a:r>
            <a:r>
              <a:rPr lang="en-US" sz="2800" dirty="0">
                <a:solidFill>
                  <a:schemeClr val="accent3">
                    <a:lumMod val="50000"/>
                  </a:schemeClr>
                </a:solidFill>
              </a:rPr>
              <a:t>– Photosynthetic capacity of the vegetation.</a:t>
            </a:r>
          </a:p>
          <a:p>
            <a:pPr marL="457200" indent="-457200">
              <a:buFont typeface="Arial" pitchFamily="34" charset="0"/>
              <a:buChar char="•"/>
            </a:pPr>
            <a:endParaRPr lang="en-US" sz="2400" b="1" dirty="0" smtClean="0">
              <a:solidFill>
                <a:schemeClr val="accent3">
                  <a:lumMod val="50000"/>
                </a:schemeClr>
              </a:solidFill>
            </a:endParaRPr>
          </a:p>
        </p:txBody>
      </p:sp>
    </p:spTree>
    <p:extLst>
      <p:ext uri="{BB962C8B-B14F-4D97-AF65-F5344CB8AC3E}">
        <p14:creationId xmlns:p14="http://schemas.microsoft.com/office/powerpoint/2010/main" xmlns="" val="39850293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Aditya\_Project\Presentations\HySPIRI_2011\Graphics\Background copy.png"/>
          <p:cNvPicPr>
            <a:picLocks noChangeArrowheads="1"/>
          </p:cNvPicPr>
          <p:nvPr/>
        </p:nvPicPr>
        <p:blipFill>
          <a:blip r:embed="rId2" cstate="print"/>
          <a:srcRect/>
          <a:stretch>
            <a:fillRect/>
          </a:stretch>
        </p:blipFill>
        <p:spPr bwMode="auto">
          <a:xfrm flipH="1" flipV="1">
            <a:off x="5715000" y="3"/>
            <a:ext cx="3429000" cy="6858000"/>
          </a:xfrm>
          <a:prstGeom prst="rect">
            <a:avLst/>
          </a:prstGeom>
          <a:noFill/>
        </p:spPr>
      </p:pic>
      <p:sp>
        <p:nvSpPr>
          <p:cNvPr id="5" name="Rectangle 4"/>
          <p:cNvSpPr/>
          <p:nvPr/>
        </p:nvSpPr>
        <p:spPr>
          <a:xfrm>
            <a:off x="152400" y="990600"/>
            <a:ext cx="8763000" cy="5638800"/>
          </a:xfrm>
          <a:prstGeom prst="rect">
            <a:avLst/>
          </a:prstGeom>
          <a:solidFill>
            <a:schemeClr val="bg1">
              <a:alpha val="85000"/>
            </a:schemeClr>
          </a:solidFill>
        </p:spPr>
        <p:txBody>
          <a:bodyPr wrap="square">
            <a:noAutofit/>
          </a:bodyPr>
          <a:lstStyle/>
          <a:p>
            <a:pPr marL="457200" indent="-457200"/>
            <a:r>
              <a:rPr lang="en-US" sz="2800" b="1" dirty="0" smtClean="0">
                <a:solidFill>
                  <a:schemeClr val="accent3">
                    <a:lumMod val="50000"/>
                  </a:schemeClr>
                </a:solidFill>
              </a:rPr>
              <a:t>N%, LMA, Fib./</a:t>
            </a:r>
            <a:r>
              <a:rPr lang="en-US" sz="2800" b="1" dirty="0" err="1" smtClean="0">
                <a:solidFill>
                  <a:schemeClr val="accent3">
                    <a:lumMod val="50000"/>
                  </a:schemeClr>
                </a:solidFill>
              </a:rPr>
              <a:t>Lig</a:t>
            </a:r>
            <a:r>
              <a:rPr lang="en-US" sz="2800" b="1" dirty="0" smtClean="0">
                <a:solidFill>
                  <a:schemeClr val="accent3">
                    <a:lumMod val="50000"/>
                  </a:schemeClr>
                </a:solidFill>
              </a:rPr>
              <a:t>./Cellulose</a:t>
            </a:r>
            <a:r>
              <a:rPr lang="en-US" sz="2800" b="1" dirty="0" smtClean="0">
                <a:solidFill>
                  <a:schemeClr val="accent3">
                    <a:lumMod val="50000"/>
                  </a:schemeClr>
                </a:solidFill>
              </a:rPr>
              <a:t>, </a:t>
            </a:r>
            <a:r>
              <a:rPr lang="en-US" sz="2800" b="1" dirty="0" smtClean="0">
                <a:solidFill>
                  <a:schemeClr val="accent3">
                    <a:lumMod val="50000"/>
                  </a:schemeClr>
                </a:solidFill>
              </a:rPr>
              <a:t>δ</a:t>
            </a:r>
            <a:r>
              <a:rPr lang="en-US" sz="2800" b="1" baseline="30000" dirty="0" smtClean="0">
                <a:solidFill>
                  <a:schemeClr val="accent3">
                    <a:lumMod val="50000"/>
                  </a:schemeClr>
                </a:solidFill>
              </a:rPr>
              <a:t>15</a:t>
            </a:r>
            <a:r>
              <a:rPr lang="en-US" sz="2800" b="1" dirty="0" smtClean="0">
                <a:solidFill>
                  <a:schemeClr val="accent3">
                    <a:lumMod val="50000"/>
                  </a:schemeClr>
                </a:solidFill>
              </a:rPr>
              <a:t>N, </a:t>
            </a:r>
            <a:r>
              <a:rPr lang="en-US" sz="2800" b="1" dirty="0" err="1" smtClean="0">
                <a:solidFill>
                  <a:schemeClr val="accent3">
                    <a:lumMod val="50000"/>
                  </a:schemeClr>
                </a:solidFill>
              </a:rPr>
              <a:t>Vcmax</a:t>
            </a:r>
            <a:r>
              <a:rPr lang="en-US" sz="2800" b="1" dirty="0" smtClean="0">
                <a:solidFill>
                  <a:schemeClr val="accent3">
                    <a:lumMod val="50000"/>
                  </a:schemeClr>
                </a:solidFill>
              </a:rPr>
              <a:t>, </a:t>
            </a:r>
            <a:r>
              <a:rPr lang="en-US" sz="2800" b="1" dirty="0" err="1" smtClean="0">
                <a:solidFill>
                  <a:schemeClr val="accent3">
                    <a:lumMod val="50000"/>
                  </a:schemeClr>
                </a:solidFill>
              </a:rPr>
              <a:t>Jmax</a:t>
            </a:r>
            <a:endParaRPr lang="en-US" sz="2800" b="1" dirty="0" smtClean="0">
              <a:solidFill>
                <a:schemeClr val="accent3">
                  <a:lumMod val="50000"/>
                </a:schemeClr>
              </a:solidFill>
            </a:endParaRPr>
          </a:p>
          <a:p>
            <a:pPr marL="457200" indent="-457200">
              <a:buFont typeface="Arial" pitchFamily="34" charset="0"/>
              <a:buChar char="•"/>
            </a:pPr>
            <a:r>
              <a:rPr lang="en-US" sz="2800" dirty="0" smtClean="0">
                <a:solidFill>
                  <a:schemeClr val="accent3">
                    <a:lumMod val="50000"/>
                  </a:schemeClr>
                </a:solidFill>
              </a:rPr>
              <a:t>These </a:t>
            </a:r>
            <a:r>
              <a:rPr lang="en-US" sz="2800" dirty="0">
                <a:solidFill>
                  <a:schemeClr val="accent3">
                    <a:lumMod val="50000"/>
                  </a:schemeClr>
                </a:solidFill>
              </a:rPr>
              <a:t>variables (plus a few others </a:t>
            </a:r>
            <a:r>
              <a:rPr lang="en-US" sz="2800" dirty="0" smtClean="0">
                <a:solidFill>
                  <a:schemeClr val="accent3">
                    <a:lumMod val="50000"/>
                  </a:schemeClr>
                </a:solidFill>
              </a:rPr>
              <a:t>from </a:t>
            </a:r>
            <a:r>
              <a:rPr lang="en-US" sz="2800" dirty="0" err="1" smtClean="0">
                <a:solidFill>
                  <a:schemeClr val="accent3">
                    <a:lumMod val="50000"/>
                  </a:schemeClr>
                </a:solidFill>
              </a:rPr>
              <a:t>Lidar</a:t>
            </a:r>
            <a:r>
              <a:rPr lang="en-US" sz="2800" dirty="0" smtClean="0">
                <a:solidFill>
                  <a:schemeClr val="accent3">
                    <a:lumMod val="50000"/>
                  </a:schemeClr>
                </a:solidFill>
              </a:rPr>
              <a:t>, Radar </a:t>
            </a:r>
            <a:r>
              <a:rPr lang="en-US" sz="2800" dirty="0">
                <a:solidFill>
                  <a:schemeClr val="accent3">
                    <a:lumMod val="50000"/>
                  </a:schemeClr>
                </a:solidFill>
              </a:rPr>
              <a:t>and thermal IR) can almost fully characterize plant photosynthetic capacity and carbon storage in terrestrial </a:t>
            </a:r>
            <a:r>
              <a:rPr lang="en-US" sz="2800" dirty="0" smtClean="0">
                <a:solidFill>
                  <a:schemeClr val="accent3">
                    <a:lumMod val="50000"/>
                  </a:schemeClr>
                </a:solidFill>
              </a:rPr>
              <a:t>vegetation.</a:t>
            </a:r>
            <a:endParaRPr lang="en-US" sz="2800" dirty="0">
              <a:solidFill>
                <a:schemeClr val="accent3">
                  <a:lumMod val="50000"/>
                </a:schemeClr>
              </a:solidFill>
            </a:endParaRPr>
          </a:p>
          <a:p>
            <a:endParaRPr lang="en-US" sz="2800" b="1" dirty="0" smtClean="0">
              <a:solidFill>
                <a:schemeClr val="accent3">
                  <a:lumMod val="50000"/>
                </a:schemeClr>
              </a:solidFill>
            </a:endParaRPr>
          </a:p>
          <a:p>
            <a:r>
              <a:rPr lang="en-US" sz="2800" b="1" dirty="0" smtClean="0">
                <a:solidFill>
                  <a:schemeClr val="accent3">
                    <a:lumMod val="50000"/>
                  </a:schemeClr>
                </a:solidFill>
              </a:rPr>
              <a:t>Also disturbance:</a:t>
            </a:r>
            <a:endParaRPr lang="en-US" sz="2800" b="1" dirty="0" smtClean="0">
              <a:solidFill>
                <a:schemeClr val="accent3">
                  <a:lumMod val="50000"/>
                </a:schemeClr>
              </a:solidFill>
            </a:endParaRPr>
          </a:p>
          <a:p>
            <a:pPr marL="514350" indent="-514350">
              <a:buFont typeface="Arial" pitchFamily="34" charset="0"/>
              <a:buChar char="•"/>
            </a:pPr>
            <a:r>
              <a:rPr lang="en-US" sz="2800" dirty="0" smtClean="0">
                <a:solidFill>
                  <a:schemeClr val="accent3">
                    <a:lumMod val="50000"/>
                  </a:schemeClr>
                </a:solidFill>
              </a:rPr>
              <a:t>Mapping </a:t>
            </a:r>
            <a:r>
              <a:rPr lang="en-US" sz="2800" dirty="0" smtClean="0">
                <a:solidFill>
                  <a:schemeClr val="accent3">
                    <a:lumMod val="50000"/>
                  </a:schemeClr>
                </a:solidFill>
              </a:rPr>
              <a:t>forest disturbance, defoliation and its ecosystem-level impacts</a:t>
            </a:r>
            <a:endParaRPr lang="en-US" sz="2800" i="1" dirty="0" smtClean="0">
              <a:solidFill>
                <a:schemeClr val="accent3">
                  <a:lumMod val="50000"/>
                </a:schemeClr>
              </a:solidFill>
            </a:endParaRPr>
          </a:p>
          <a:p>
            <a:pPr marL="457200" indent="-457200">
              <a:buFont typeface="Arial" pitchFamily="34" charset="0"/>
              <a:buChar char="•"/>
            </a:pPr>
            <a:r>
              <a:rPr lang="en-US" sz="2800" dirty="0" smtClean="0">
                <a:solidFill>
                  <a:schemeClr val="accent3">
                    <a:lumMod val="50000"/>
                  </a:schemeClr>
                </a:solidFill>
              </a:rPr>
              <a:t>Characterizing impacts </a:t>
            </a:r>
            <a:r>
              <a:rPr lang="en-US" sz="2800" dirty="0" smtClean="0">
                <a:solidFill>
                  <a:schemeClr val="accent3">
                    <a:lumMod val="50000"/>
                  </a:schemeClr>
                </a:solidFill>
              </a:rPr>
              <a:t>in terms of proportional damage, and</a:t>
            </a:r>
          </a:p>
          <a:p>
            <a:pPr marL="457200" indent="-457200">
              <a:buFont typeface="Arial" pitchFamily="34" charset="0"/>
              <a:buChar char="•"/>
            </a:pPr>
            <a:r>
              <a:rPr lang="en-US" sz="2800" dirty="0" smtClean="0">
                <a:solidFill>
                  <a:schemeClr val="accent3">
                    <a:lumMod val="50000"/>
                  </a:schemeClr>
                </a:solidFill>
              </a:rPr>
              <a:t>More importantly in measures of C and N </a:t>
            </a:r>
            <a:r>
              <a:rPr lang="en-US" sz="2800" dirty="0" smtClean="0">
                <a:solidFill>
                  <a:schemeClr val="accent3">
                    <a:lumMod val="50000"/>
                  </a:schemeClr>
                </a:solidFill>
              </a:rPr>
              <a:t>flux.</a:t>
            </a:r>
            <a:endParaRPr lang="en-US" sz="2400" dirty="0" smtClean="0">
              <a:solidFill>
                <a:schemeClr val="accent3">
                  <a:lumMod val="50000"/>
                </a:schemeClr>
              </a:solidFill>
            </a:endParaRPr>
          </a:p>
        </p:txBody>
      </p:sp>
      <p:sp>
        <p:nvSpPr>
          <p:cNvPr id="7" name="Rounded Rectangle 6"/>
          <p:cNvSpPr/>
          <p:nvPr/>
        </p:nvSpPr>
        <p:spPr>
          <a:xfrm>
            <a:off x="152400" y="152404"/>
            <a:ext cx="8763000" cy="60959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t>Plant Functional Traits:</a:t>
            </a:r>
            <a:r>
              <a:rPr lang="en-US" sz="2400" b="1" dirty="0" smtClean="0"/>
              <a:t> </a:t>
            </a:r>
            <a:r>
              <a:rPr lang="en-US" sz="2400" b="1" dirty="0" smtClean="0"/>
              <a:t>chemistry, structure, metabolism</a:t>
            </a:r>
            <a:endParaRPr lang="en-US" sz="2400" b="1" dirty="0"/>
          </a:p>
        </p:txBody>
      </p:sp>
    </p:spTree>
    <p:extLst>
      <p:ext uri="{BB962C8B-B14F-4D97-AF65-F5344CB8AC3E}">
        <p14:creationId xmlns:p14="http://schemas.microsoft.com/office/powerpoint/2010/main" xmlns="" val="22060831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Aditya\_Project\Presentations\HySPIRI_2011\Graphics\Background copy.png"/>
          <p:cNvPicPr>
            <a:picLocks noChangeArrowheads="1"/>
          </p:cNvPicPr>
          <p:nvPr/>
        </p:nvPicPr>
        <p:blipFill>
          <a:blip r:embed="rId2" cstate="print"/>
          <a:srcRect/>
          <a:stretch>
            <a:fillRect/>
          </a:stretch>
        </p:blipFill>
        <p:spPr bwMode="auto">
          <a:xfrm flipH="1" flipV="1">
            <a:off x="5715000" y="3"/>
            <a:ext cx="3429000" cy="6858000"/>
          </a:xfrm>
          <a:prstGeom prst="rect">
            <a:avLst/>
          </a:prstGeom>
          <a:noFill/>
        </p:spPr>
      </p:pic>
      <p:sp>
        <p:nvSpPr>
          <p:cNvPr id="4" name="Rounded Rectangle 3"/>
          <p:cNvSpPr/>
          <p:nvPr/>
        </p:nvSpPr>
        <p:spPr>
          <a:xfrm>
            <a:off x="152400" y="152404"/>
            <a:ext cx="8763000" cy="60959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t>Still a work in progress</a:t>
            </a:r>
            <a:endParaRPr lang="en-US" sz="2800" b="1" dirty="0"/>
          </a:p>
        </p:txBody>
      </p:sp>
      <p:sp>
        <p:nvSpPr>
          <p:cNvPr id="5" name="Rectangle 4"/>
          <p:cNvSpPr/>
          <p:nvPr/>
        </p:nvSpPr>
        <p:spPr>
          <a:xfrm>
            <a:off x="152400" y="990600"/>
            <a:ext cx="4495800" cy="5638800"/>
          </a:xfrm>
          <a:prstGeom prst="rect">
            <a:avLst/>
          </a:prstGeom>
          <a:solidFill>
            <a:schemeClr val="bg1">
              <a:alpha val="85000"/>
            </a:schemeClr>
          </a:solidFill>
        </p:spPr>
        <p:txBody>
          <a:bodyPr wrap="square">
            <a:noAutofit/>
          </a:bodyPr>
          <a:lstStyle/>
          <a:p>
            <a:pPr marL="457200" indent="-457200">
              <a:buFont typeface="Arial" pitchFamily="34" charset="0"/>
              <a:buChar char="•"/>
            </a:pPr>
            <a:r>
              <a:rPr lang="en-US" sz="2800" b="1" dirty="0" smtClean="0">
                <a:solidFill>
                  <a:schemeClr val="accent3">
                    <a:lumMod val="50000"/>
                  </a:schemeClr>
                </a:solidFill>
              </a:rPr>
              <a:t>Developing </a:t>
            </a:r>
            <a:r>
              <a:rPr lang="en-US" sz="2800" b="1" dirty="0" smtClean="0">
                <a:solidFill>
                  <a:schemeClr val="accent3">
                    <a:lumMod val="50000"/>
                  </a:schemeClr>
                </a:solidFill>
              </a:rPr>
              <a:t>scaling approaches </a:t>
            </a:r>
            <a:r>
              <a:rPr lang="en-US" sz="2800" dirty="0" smtClean="0">
                <a:solidFill>
                  <a:schemeClr val="accent3">
                    <a:lumMod val="50000"/>
                  </a:schemeClr>
                </a:solidFill>
              </a:rPr>
              <a:t>for leaf level estimates to the canopy</a:t>
            </a:r>
          </a:p>
          <a:p>
            <a:pPr marL="457200" indent="-457200">
              <a:buFont typeface="Arial" pitchFamily="34" charset="0"/>
              <a:buChar char="•"/>
            </a:pPr>
            <a:r>
              <a:rPr lang="en-US" sz="2800" b="1" dirty="0" smtClean="0">
                <a:solidFill>
                  <a:schemeClr val="accent3">
                    <a:lumMod val="50000"/>
                  </a:schemeClr>
                </a:solidFill>
              </a:rPr>
              <a:t>Validation </a:t>
            </a:r>
            <a:r>
              <a:rPr lang="en-US" sz="2800" dirty="0" smtClean="0">
                <a:solidFill>
                  <a:schemeClr val="accent3">
                    <a:lumMod val="50000"/>
                  </a:schemeClr>
                </a:solidFill>
              </a:rPr>
              <a:t>of </a:t>
            </a:r>
            <a:r>
              <a:rPr lang="en-US" sz="2800" dirty="0" smtClean="0">
                <a:solidFill>
                  <a:schemeClr val="accent3">
                    <a:lumMod val="50000"/>
                  </a:schemeClr>
                </a:solidFill>
              </a:rPr>
              <a:t>retrievals </a:t>
            </a:r>
            <a:r>
              <a:rPr lang="en-US" sz="2800" dirty="0" smtClean="0">
                <a:solidFill>
                  <a:schemeClr val="accent3">
                    <a:lumMod val="50000"/>
                  </a:schemeClr>
                </a:solidFill>
              </a:rPr>
              <a:t>of metabolic parameters (such as </a:t>
            </a:r>
            <a:r>
              <a:rPr lang="en-US" sz="2800" dirty="0" err="1" smtClean="0">
                <a:solidFill>
                  <a:schemeClr val="accent3">
                    <a:lumMod val="50000"/>
                  </a:schemeClr>
                </a:solidFill>
              </a:rPr>
              <a:t>Vcmax</a:t>
            </a:r>
            <a:r>
              <a:rPr lang="en-US" sz="2800" dirty="0" smtClean="0">
                <a:solidFill>
                  <a:schemeClr val="accent3">
                    <a:lumMod val="50000"/>
                  </a:schemeClr>
                </a:solidFill>
              </a:rPr>
              <a:t> and </a:t>
            </a:r>
            <a:r>
              <a:rPr lang="en-US" sz="2800" dirty="0" err="1" smtClean="0">
                <a:solidFill>
                  <a:schemeClr val="accent3">
                    <a:lumMod val="50000"/>
                  </a:schemeClr>
                </a:solidFill>
              </a:rPr>
              <a:t>Jmax</a:t>
            </a:r>
            <a:r>
              <a:rPr lang="en-US" sz="2800" dirty="0" smtClean="0">
                <a:solidFill>
                  <a:schemeClr val="accent3">
                    <a:lumMod val="50000"/>
                  </a:schemeClr>
                </a:solidFill>
              </a:rPr>
              <a:t>)</a:t>
            </a:r>
            <a:r>
              <a:rPr lang="en-US" sz="2800" b="1" dirty="0" smtClean="0">
                <a:solidFill>
                  <a:schemeClr val="accent3">
                    <a:lumMod val="50000"/>
                  </a:schemeClr>
                </a:solidFill>
              </a:rPr>
              <a:t> </a:t>
            </a:r>
            <a:r>
              <a:rPr lang="en-US" sz="2800" b="1" dirty="0" smtClean="0">
                <a:solidFill>
                  <a:schemeClr val="accent3">
                    <a:lumMod val="50000"/>
                  </a:schemeClr>
                </a:solidFill>
              </a:rPr>
              <a:t>is a </a:t>
            </a:r>
            <a:r>
              <a:rPr lang="en-US" sz="2800" b="1" dirty="0" smtClean="0">
                <a:solidFill>
                  <a:schemeClr val="accent3">
                    <a:lumMod val="50000"/>
                  </a:schemeClr>
                </a:solidFill>
              </a:rPr>
              <a:t>challenge</a:t>
            </a:r>
          </a:p>
          <a:p>
            <a:pPr marL="457200" indent="-457200">
              <a:buFont typeface="Arial" pitchFamily="34" charset="0"/>
              <a:buChar char="•"/>
            </a:pPr>
            <a:r>
              <a:rPr lang="en-US" sz="2800" b="1" dirty="0" smtClean="0">
                <a:solidFill>
                  <a:schemeClr val="accent3">
                    <a:lumMod val="50000"/>
                  </a:schemeClr>
                </a:solidFill>
              </a:rPr>
              <a:t>Need methods </a:t>
            </a:r>
            <a:r>
              <a:rPr lang="en-US" sz="2800" dirty="0" smtClean="0">
                <a:solidFill>
                  <a:schemeClr val="accent3">
                    <a:lumMod val="50000"/>
                  </a:schemeClr>
                </a:solidFill>
              </a:rPr>
              <a:t>to link to flux tower data (= only ‘canopy’ level analog)</a:t>
            </a:r>
          </a:p>
          <a:p>
            <a:pPr marL="457200" indent="-457200">
              <a:buFont typeface="Arial" pitchFamily="34" charset="0"/>
              <a:buChar char="•"/>
            </a:pPr>
            <a:endParaRPr lang="en-US" sz="2800" b="1" dirty="0" smtClean="0">
              <a:solidFill>
                <a:schemeClr val="accent3">
                  <a:lumMod val="50000"/>
                </a:schemeClr>
              </a:solidFill>
            </a:endParaRPr>
          </a:p>
          <a:p>
            <a:pPr marL="457200" indent="-457200">
              <a:buFont typeface="Arial" pitchFamily="34" charset="0"/>
              <a:buChar char="•"/>
            </a:pPr>
            <a:r>
              <a:rPr lang="en-US" sz="2800" b="1" dirty="0" err="1" smtClean="0">
                <a:solidFill>
                  <a:schemeClr val="accent3">
                    <a:lumMod val="50000"/>
                  </a:schemeClr>
                </a:solidFill>
              </a:rPr>
              <a:t>ChEAS</a:t>
            </a:r>
            <a:r>
              <a:rPr lang="en-US" sz="2800" b="1" dirty="0" smtClean="0">
                <a:solidFill>
                  <a:schemeClr val="accent3">
                    <a:lumMod val="50000"/>
                  </a:schemeClr>
                </a:solidFill>
              </a:rPr>
              <a:t> </a:t>
            </a:r>
            <a:r>
              <a:rPr lang="en-US" sz="2800" b="1" dirty="0" smtClean="0">
                <a:solidFill>
                  <a:schemeClr val="accent3">
                    <a:lumMod val="50000"/>
                  </a:schemeClr>
                </a:solidFill>
              </a:rPr>
              <a:t>ecosystem central to our efforts</a:t>
            </a:r>
            <a:endParaRPr lang="en-US" sz="2800" b="1" dirty="0">
              <a:solidFill>
                <a:schemeClr val="accent3">
                  <a:lumMod val="50000"/>
                </a:schemeClr>
              </a:solidFill>
            </a:endParaRPr>
          </a:p>
          <a:p>
            <a:endParaRPr lang="en-US" sz="2800" b="1" dirty="0" smtClean="0">
              <a:solidFill>
                <a:schemeClr val="accent3">
                  <a:lumMod val="50000"/>
                </a:schemeClr>
              </a:solidFill>
            </a:endParaRPr>
          </a:p>
          <a:p>
            <a:pPr marL="457200" indent="-457200">
              <a:buFont typeface="Arial" pitchFamily="34" charset="0"/>
              <a:buChar char="•"/>
            </a:pPr>
            <a:endParaRPr lang="en-US" sz="2400" b="1" dirty="0" smtClean="0">
              <a:solidFill>
                <a:schemeClr val="accent3">
                  <a:lumMod val="50000"/>
                </a:schemeClr>
              </a:solidFill>
            </a:endParaRPr>
          </a:p>
        </p:txBody>
      </p:sp>
      <p:pic>
        <p:nvPicPr>
          <p:cNvPr id="7" name="Picture 6" descr="BARABOO_HILLS_Vcmax_Jmax_crop.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37686" y="1676400"/>
            <a:ext cx="4530114" cy="4070318"/>
          </a:xfrm>
          <a:prstGeom prst="rect">
            <a:avLst/>
          </a:prstGeom>
          <a:ln w="38100">
            <a:solidFill>
              <a:schemeClr val="tx1">
                <a:lumMod val="75000"/>
                <a:lumOff val="25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8879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678362"/>
          </a:xfrm>
        </p:spPr>
        <p:txBody>
          <a:bodyPr>
            <a:normAutofit/>
          </a:bodyPr>
          <a:lstStyle/>
          <a:p>
            <a:r>
              <a:rPr lang="en-US" dirty="0" smtClean="0"/>
              <a:t>Thank you!</a:t>
            </a:r>
            <a:br>
              <a:rPr lang="en-US" dirty="0" smtClean="0"/>
            </a:br>
            <a:r>
              <a:rPr lang="en-US" dirty="0" smtClean="0"/>
              <a:t/>
            </a:r>
            <a:br>
              <a:rPr lang="en-US" dirty="0" smtClean="0"/>
            </a:br>
            <a:r>
              <a:rPr lang="en-US" sz="3200" dirty="0" smtClean="0"/>
              <a:t>Comments/Suggestions/Questions?</a:t>
            </a:r>
            <a:br>
              <a:rPr lang="en-US" sz="3200" dirty="0" smtClean="0"/>
            </a:b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H_MNF_EDI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2590800"/>
            <a:ext cx="3086100" cy="4114800"/>
          </a:xfrm>
          <a:prstGeom prst="rect">
            <a:avLst/>
          </a:prstGeom>
          <a:noFill/>
          <a:ln w="25400">
            <a:solidFill>
              <a:srgbClr val="33CCCC"/>
            </a:solidFill>
            <a:miter lim="800000"/>
            <a:headEnd/>
            <a:tailEnd/>
          </a:ln>
          <a:extLst>
            <a:ext uri="{909E8E84-426E-40dd-AFC4-6F175D3DCCD1}">
              <a14:hiddenFill xmlns:a14="http://schemas.microsoft.com/office/drawing/2010/main" xmlns="">
                <a:solidFill>
                  <a:srgbClr val="FFFFFF"/>
                </a:solidFill>
              </a14:hiddenFill>
            </a:ext>
          </a:extLst>
        </p:spPr>
      </p:pic>
      <p:pic>
        <p:nvPicPr>
          <p:cNvPr id="3" name="Picture 4" descr="OTTAWA_NF_MNF_EDI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52800" y="2590800"/>
            <a:ext cx="3112770" cy="4114800"/>
          </a:xfrm>
          <a:prstGeom prst="rect">
            <a:avLst/>
          </a:prstGeom>
          <a:noFill/>
          <a:ln w="25400">
            <a:solidFill>
              <a:srgbClr val="33CCCC"/>
            </a:solidFill>
            <a:miter lim="800000"/>
            <a:headEnd/>
            <a:tailEnd/>
          </a:ln>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4" cstate="print"/>
          <a:stretch>
            <a:fillRect/>
          </a:stretch>
        </p:blipFill>
        <p:spPr>
          <a:xfrm>
            <a:off x="152400" y="152400"/>
            <a:ext cx="3580483" cy="2286000"/>
          </a:xfrm>
          <a:prstGeom prst="rect">
            <a:avLst/>
          </a:prstGeom>
        </p:spPr>
      </p:pic>
      <p:sp>
        <p:nvSpPr>
          <p:cNvPr id="5" name="TextBox 4"/>
          <p:cNvSpPr txBox="1"/>
          <p:nvPr/>
        </p:nvSpPr>
        <p:spPr>
          <a:xfrm>
            <a:off x="3810000" y="152400"/>
            <a:ext cx="5181600" cy="2277547"/>
          </a:xfrm>
          <a:prstGeom prst="rect">
            <a:avLst/>
          </a:prstGeom>
          <a:noFill/>
        </p:spPr>
        <p:txBody>
          <a:bodyPr wrap="square" rtlCol="0">
            <a:spAutoFit/>
          </a:bodyPr>
          <a:lstStyle/>
          <a:p>
            <a:r>
              <a:rPr lang="en-US" b="1" dirty="0" err="1" smtClean="0"/>
              <a:t>HyspIRI</a:t>
            </a:r>
            <a:r>
              <a:rPr lang="en-US" b="1" dirty="0" smtClean="0"/>
              <a:t> </a:t>
            </a:r>
            <a:r>
              <a:rPr lang="en-US" dirty="0" smtClean="0"/>
              <a:t>– an imaging spectrometer + thermal IR imager NASA hopes to launch later in the decade.</a:t>
            </a:r>
          </a:p>
          <a:p>
            <a:endParaRPr lang="en-US" sz="800" dirty="0"/>
          </a:p>
          <a:p>
            <a:r>
              <a:rPr lang="en-US" dirty="0" smtClean="0"/>
              <a:t>At present, we use airborne data from the </a:t>
            </a:r>
            <a:r>
              <a:rPr lang="en-US" b="1" dirty="0" smtClean="0"/>
              <a:t>AVIRIS </a:t>
            </a:r>
            <a:r>
              <a:rPr lang="en-US" dirty="0" smtClean="0"/>
              <a:t>instrument.</a:t>
            </a:r>
          </a:p>
          <a:p>
            <a:endParaRPr lang="en-US" sz="800" dirty="0"/>
          </a:p>
          <a:p>
            <a:r>
              <a:rPr lang="en-US" dirty="0" smtClean="0"/>
              <a:t>Soon to be a new AVIRIS (</a:t>
            </a:r>
            <a:r>
              <a:rPr lang="en-US" b="1" dirty="0" smtClean="0"/>
              <a:t>AVIRIS-NG</a:t>
            </a:r>
            <a:r>
              <a:rPr lang="en-US" dirty="0" smtClean="0"/>
              <a:t>, hopefully with flights over Willow Creek this summer) as well as identical instruments used by NEON.</a:t>
            </a:r>
            <a:endParaRPr lang="en-US" dirty="0"/>
          </a:p>
        </p:txBody>
      </p:sp>
      <p:pic>
        <p:nvPicPr>
          <p:cNvPr id="6" name="Picture 2" descr="grsf_000514_MNF_B14-B5-B3_rgb"/>
          <p:cNvPicPr>
            <a:picLocks noChangeAspect="1" noChangeArrowheads="1"/>
          </p:cNvPicPr>
          <p:nvPr/>
        </p:nvPicPr>
        <p:blipFill rotWithShape="1">
          <a:blip r:embed="rId5" cstate="print">
            <a:clrChange>
              <a:clrFrom>
                <a:srgbClr val="9D8C90"/>
              </a:clrFrom>
              <a:clrTo>
                <a:srgbClr val="9D8C90">
                  <a:alpha val="0"/>
                </a:srgbClr>
              </a:clrTo>
            </a:clrChange>
            <a:extLst>
              <a:ext uri="{28A0092B-C50C-407E-A947-70E740481C1C}">
                <a14:useLocalDpi xmlns:a14="http://schemas.microsoft.com/office/drawing/2010/main" xmlns="" val="0"/>
              </a:ext>
            </a:extLst>
          </a:blip>
          <a:srcRect/>
          <a:stretch/>
        </p:blipFill>
        <p:spPr bwMode="auto">
          <a:xfrm>
            <a:off x="6553200" y="2590800"/>
            <a:ext cx="2523066" cy="4131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16067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2487</TotalTime>
  <Words>1120</Words>
  <Application>Microsoft Office PowerPoint</Application>
  <PresentationFormat>On-screen Show (4:3)</PresentationFormat>
  <Paragraphs>192</Paragraphs>
  <Slides>16</Slides>
  <Notes>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19" baseType="lpstr">
      <vt:lpstr>Office Theme</vt:lpstr>
      <vt:lpstr>Equation</vt:lpstr>
      <vt:lpstr>Photo Editor Photo</vt:lpstr>
      <vt:lpstr>Slide 1</vt:lpstr>
      <vt:lpstr>Slide 2</vt:lpstr>
      <vt:lpstr>Slide 3</vt:lpstr>
      <vt:lpstr>Slide 4</vt:lpstr>
      <vt:lpstr>Slide 5</vt:lpstr>
      <vt:lpstr>Slide 6</vt:lpstr>
      <vt:lpstr>Slide 7</vt:lpstr>
      <vt:lpstr>Thank you!  Comments/Suggestions/Questions? </vt:lpstr>
      <vt:lpstr>Slide 9</vt:lpstr>
      <vt:lpstr>Slide 10</vt:lpstr>
      <vt:lpstr>Slide 11</vt:lpstr>
      <vt:lpstr>Slide 12</vt:lpstr>
      <vt:lpstr>Slide 13</vt:lpstr>
      <vt:lpstr>Slide 14</vt:lpstr>
      <vt:lpstr>Slide 15</vt:lpstr>
      <vt:lpstr>Slide 16</vt:lpstr>
    </vt:vector>
  </TitlesOfParts>
  <Company>UW Madison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singh22</dc:creator>
  <cp:lastModifiedBy>singh22</cp:lastModifiedBy>
  <cp:revision>106</cp:revision>
  <dcterms:created xsi:type="dcterms:W3CDTF">2012-06-10T07:00:05Z</dcterms:created>
  <dcterms:modified xsi:type="dcterms:W3CDTF">2012-06-27T05:58:42Z</dcterms:modified>
</cp:coreProperties>
</file>