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92" r:id="rId3"/>
    <p:sldMasterId id="2147483794" r:id="rId4"/>
    <p:sldMasterId id="2147483796" r:id="rId5"/>
    <p:sldMasterId id="2147483798" r:id="rId6"/>
  </p:sldMasterIdLst>
  <p:notesMasterIdLst>
    <p:notesMasterId r:id="rId27"/>
  </p:notesMasterIdLst>
  <p:handoutMasterIdLst>
    <p:handoutMasterId r:id="rId28"/>
  </p:handoutMasterIdLst>
  <p:sldIdLst>
    <p:sldId id="479" r:id="rId7"/>
    <p:sldId id="452" r:id="rId8"/>
    <p:sldId id="325" r:id="rId9"/>
    <p:sldId id="454" r:id="rId10"/>
    <p:sldId id="453" r:id="rId11"/>
    <p:sldId id="456" r:id="rId12"/>
    <p:sldId id="458" r:id="rId13"/>
    <p:sldId id="462" r:id="rId14"/>
    <p:sldId id="483" r:id="rId15"/>
    <p:sldId id="484" r:id="rId16"/>
    <p:sldId id="480" r:id="rId17"/>
    <p:sldId id="481" r:id="rId18"/>
    <p:sldId id="459" r:id="rId19"/>
    <p:sldId id="457" r:id="rId20"/>
    <p:sldId id="473" r:id="rId21"/>
    <p:sldId id="475" r:id="rId22"/>
    <p:sldId id="477" r:id="rId23"/>
    <p:sldId id="485" r:id="rId24"/>
    <p:sldId id="486" r:id="rId25"/>
    <p:sldId id="482"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CC00"/>
    <a:srgbClr val="FFFFFF"/>
    <a:srgbClr val="3366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734" autoAdjust="0"/>
  </p:normalViewPr>
  <p:slideViewPr>
    <p:cSldViewPr>
      <p:cViewPr varScale="1">
        <p:scale>
          <a:sx n="85" d="100"/>
          <a:sy n="85" d="100"/>
        </p:scale>
        <p:origin x="-1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37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37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37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252095E-E46A-402F-8CCE-2854A6C3B6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61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61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75557894-1FF8-41E5-BD49-4BCC3BF193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84614D0-B65E-480D-A6F6-7D6AB825BF09}" type="slidenum">
              <a:rPr lang="en-US" smtClean="0">
                <a:solidFill>
                  <a:srgbClr val="000000"/>
                </a:solidFill>
              </a:rPr>
              <a:pPr/>
              <a:t>1</a:t>
            </a:fld>
            <a:endParaRPr lang="en-US" smtClean="0">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12</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13</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14</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15</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16</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17</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18</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19</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4A7A8E71-BD5A-4EA5-BC80-DD1E8B194A82}" type="slidenum">
              <a:rPr lang="en-US" smtClean="0">
                <a:solidFill>
                  <a:srgbClr val="000000"/>
                </a:solidFill>
                <a:latin typeface="Arial" charset="0"/>
              </a:rPr>
              <a:pPr/>
              <a:t>20</a:t>
            </a:fld>
            <a:endParaRPr lang="en-US" smtClean="0">
              <a:solidFill>
                <a:srgbClr val="000000"/>
              </a:solidFill>
              <a:latin typeface="Arial" charset="0"/>
            </a:endParaRPr>
          </a:p>
        </p:txBody>
      </p:sp>
      <p:sp>
        <p:nvSpPr>
          <p:cNvPr id="70659" name="Rectangle 1026"/>
          <p:cNvSpPr>
            <a:spLocks noGrp="1" noRot="1" noChangeAspect="1" noChangeArrowheads="1" noTextEdit="1"/>
          </p:cNvSpPr>
          <p:nvPr>
            <p:ph type="sldImg"/>
          </p:nvPr>
        </p:nvSpPr>
        <p:spPr>
          <a:solidFill>
            <a:srgbClr val="FFFFFF"/>
          </a:solidFill>
          <a:ln/>
        </p:spPr>
      </p:sp>
      <p:sp>
        <p:nvSpPr>
          <p:cNvPr id="70660" name="Rectangle 1027"/>
          <p:cNvSpPr>
            <a:spLocks noGrp="1" noChangeArrowheads="1"/>
          </p:cNvSpPr>
          <p:nvPr>
            <p:ph type="body" idx="1"/>
          </p:nvPr>
        </p:nvSpPr>
        <p:spPr>
          <a:solidFill>
            <a:srgbClr val="FFFFFF"/>
          </a:solidFill>
          <a:ln>
            <a:solidFill>
              <a:srgbClr val="000000"/>
            </a:solidFill>
          </a:ln>
        </p:spPr>
        <p:txBody>
          <a:bodyPr lIns="91435" tIns="45717" rIns="91435" bIns="45717"/>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2</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6D385F8-E716-4D92-9DDF-8810B4E1AB09}" type="slidenum">
              <a:rPr lang="en-US" smtClean="0"/>
              <a:pPr/>
              <a:t>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4</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5</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6</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7</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8</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6BEDFD-AF9A-4A08-AD0D-73BB0FD3C35E}" type="slidenum">
              <a:rPr lang="en-US" smtClean="0">
                <a:solidFill>
                  <a:srgbClr val="000000"/>
                </a:solidFill>
              </a:rPr>
              <a:pPr/>
              <a:t>11</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5CA69-7EDD-4EA4-B2B0-6F712D4A8F2C}"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90348-2D10-475F-AB79-4AC5029F5269}"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97E103-D298-43E6-B3EB-F144D330D03D}"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7D5989-32DB-44FC-9B9B-8D9941132249}"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431EE40-A3BF-4C0A-8379-0892A02D359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0E9984-8785-42B2-9B5D-3DEE438A3183}" type="slidenum">
              <a:rPr lang="en-US"/>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FE938-CE88-4B9B-B303-442D59073875}" type="datetimeFigureOut">
              <a:rPr lang="en-US" smtClean="0">
                <a:solidFill>
                  <a:prstClr val="black">
                    <a:tint val="75000"/>
                  </a:prstClr>
                </a:solidFill>
              </a:rPr>
              <a:pPr/>
              <a:t>6/26/2012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37CC056-196E-4D90-AE81-5109A49B18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FE938-CE88-4B9B-B303-442D59073875}" type="datetimeFigureOut">
              <a:rPr lang="en-US" smtClean="0">
                <a:solidFill>
                  <a:prstClr val="black">
                    <a:tint val="75000"/>
                  </a:prstClr>
                </a:solidFill>
              </a:rPr>
              <a:pPr/>
              <a:t>6/26/2012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7CC056-196E-4D90-AE81-5109A49B18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0F3731-831F-4C12-9806-5EC8D36D535F}"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C3F217-7DF4-49FB-B6D4-A9A03388C369}"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A33CA1-33CB-4C43-A5AD-9FBFA66F9583}"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921284-B402-401D-A546-48D338FE10CD}"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9A6C8B-55A6-4690-B525-8C0C01DC985D}"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31EE40-A3BF-4C0A-8379-0892A02D3597}"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13E4C1-BB91-4F10-AA1E-BD7936518C16}"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E3DC61-F2AE-467D-BC58-E5ADCE510CEC}"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533777C-3CE6-419A-95DA-53B4C4FF27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A71F697-4A8C-4BB9-9422-2D0217BED8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533777C-3CE6-419A-95DA-53B4C4FF27A2}"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defRPr>
            </a:lvl1pPr>
          </a:lstStyle>
          <a:p>
            <a:pPr>
              <a:defRPr/>
            </a:pPr>
            <a:fld id="{1B16BE14-EB3D-4A3B-976E-380E78F716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CEFE938-CE88-4B9B-B303-442D59073875}" type="datetimeFigureOut">
              <a:rPr lang="en-US" smtClean="0">
                <a:solidFill>
                  <a:prstClr val="black">
                    <a:tint val="75000"/>
                  </a:prstClr>
                </a:solidFill>
                <a:latin typeface="Calibri"/>
              </a:rPr>
              <a:pPr fontAlgn="auto">
                <a:spcBef>
                  <a:spcPts val="0"/>
                </a:spcBef>
                <a:spcAft>
                  <a:spcPts val="0"/>
                </a:spcAft>
              </a:pPr>
              <a:t>6/26/2012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37CC056-196E-4D90-AE81-5109A49B180E}"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CEFE938-CE88-4B9B-B303-442D59073875}" type="datetimeFigureOut">
              <a:rPr lang="en-US" smtClean="0">
                <a:solidFill>
                  <a:prstClr val="black">
                    <a:tint val="75000"/>
                  </a:prstClr>
                </a:solidFill>
                <a:latin typeface="Calibri"/>
              </a:rPr>
              <a:pPr fontAlgn="auto">
                <a:spcBef>
                  <a:spcPts val="0"/>
                </a:spcBef>
                <a:spcAft>
                  <a:spcPts val="0"/>
                </a:spcAft>
              </a:pPr>
              <a:t>6/26/2012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37CC056-196E-4D90-AE81-5109A49B180E}"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4.emf"/><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3.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2362200" y="2057400"/>
            <a:ext cx="4800600" cy="2800767"/>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FFFF"/>
                </a:solidFill>
                <a:latin typeface="Calibri" pitchFamily="34" charset="0"/>
                <a:cs typeface="Calibri" pitchFamily="34" charset="0"/>
              </a:rPr>
              <a:t>Is It True?</a:t>
            </a:r>
          </a:p>
          <a:p>
            <a:pPr algn="ctr">
              <a:spcBef>
                <a:spcPct val="50000"/>
              </a:spcBef>
            </a:pPr>
            <a:r>
              <a:rPr lang="en-US" sz="3200" b="1" dirty="0" smtClean="0">
                <a:solidFill>
                  <a:srgbClr val="FFFFFF"/>
                </a:solidFill>
                <a:latin typeface="Calibri" pitchFamily="34" charset="0"/>
                <a:cs typeface="Calibri" pitchFamily="34" charset="0"/>
              </a:rPr>
              <a:t>At What Scale?</a:t>
            </a:r>
          </a:p>
          <a:p>
            <a:pPr algn="ctr">
              <a:spcBef>
                <a:spcPct val="50000"/>
              </a:spcBef>
            </a:pPr>
            <a:r>
              <a:rPr lang="en-US" sz="3200" b="1" dirty="0" smtClean="0">
                <a:solidFill>
                  <a:srgbClr val="FFFFFF"/>
                </a:solidFill>
                <a:latin typeface="Calibri" pitchFamily="34" charset="0"/>
                <a:cs typeface="Calibri" pitchFamily="34" charset="0"/>
              </a:rPr>
              <a:t>What Is The Mechanism?</a:t>
            </a:r>
          </a:p>
          <a:p>
            <a:pPr algn="ctr">
              <a:spcBef>
                <a:spcPct val="50000"/>
              </a:spcBef>
            </a:pPr>
            <a:r>
              <a:rPr lang="en-US" sz="3200" b="1" dirty="0" smtClean="0">
                <a:solidFill>
                  <a:srgbClr val="FFFFFF"/>
                </a:solidFill>
                <a:latin typeface="Calibri" pitchFamily="34" charset="0"/>
                <a:cs typeface="Calibri" pitchFamily="34" charset="0"/>
              </a:rPr>
              <a:t>Can It Be Managed?</a:t>
            </a:r>
            <a:endParaRPr lang="en-US" b="1" dirty="0">
              <a:solidFill>
                <a:srgbClr val="FFFFFF"/>
              </a:solidFill>
              <a:latin typeface="Calibri" pitchFamily="34" charset="0"/>
              <a:cs typeface="Calibri" pitchFamily="34" charset="0"/>
            </a:endParaRPr>
          </a:p>
        </p:txBody>
      </p:sp>
      <p:sp>
        <p:nvSpPr>
          <p:cNvPr id="21510" name="Text Box 6"/>
          <p:cNvSpPr txBox="1">
            <a:spLocks noChangeArrowheads="1"/>
          </p:cNvSpPr>
          <p:nvPr/>
        </p:nvSpPr>
        <p:spPr bwMode="auto">
          <a:xfrm>
            <a:off x="1143000" y="152400"/>
            <a:ext cx="7162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00"/>
                </a:solidFill>
                <a:latin typeface="Calibri" pitchFamily="34" charset="0"/>
                <a:cs typeface="Calibri" pitchFamily="34" charset="0"/>
              </a:rPr>
              <a:t>150 Is The New 80: Continuing Carbon Storage In Aging Great Lakes Forests</a:t>
            </a:r>
            <a:endParaRPr lang="en-US" sz="3200" b="1" dirty="0">
              <a:solidFill>
                <a:srgbClr val="000000"/>
              </a:solidFill>
              <a:latin typeface="Calibri" pitchFamily="34" charset="0"/>
              <a:cs typeface="Calibri" pitchFamily="34" charset="0"/>
            </a:endParaRPr>
          </a:p>
        </p:txBody>
      </p:sp>
      <p:grpSp>
        <p:nvGrpSpPr>
          <p:cNvPr id="2" name="Group 6"/>
          <p:cNvGrpSpPr/>
          <p:nvPr/>
        </p:nvGrpSpPr>
        <p:grpSpPr>
          <a:xfrm>
            <a:off x="228600" y="6019800"/>
            <a:ext cx="1981200" cy="685800"/>
            <a:chOff x="457200" y="5867400"/>
            <a:chExt cx="1981200" cy="685800"/>
          </a:xfrm>
        </p:grpSpPr>
        <p:sp>
          <p:nvSpPr>
            <p:cNvPr id="8" name="Rectangle 7"/>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descr="UMBS~Flux logo1.jpg"/>
            <p:cNvPicPr>
              <a:picLocks noChangeAspect="1"/>
            </p:cNvPicPr>
            <p:nvPr/>
          </p:nvPicPr>
          <p:blipFill>
            <a:blip r:embed="rId4" cstate="print"/>
            <a:stretch>
              <a:fillRect/>
            </a:stretch>
          </p:blipFill>
          <p:spPr>
            <a:xfrm>
              <a:off x="457200" y="5882823"/>
              <a:ext cx="666994" cy="615485"/>
            </a:xfrm>
            <a:prstGeom prst="rect">
              <a:avLst/>
            </a:prstGeom>
          </p:spPr>
        </p:pic>
        <p:sp>
          <p:nvSpPr>
            <p:cNvPr id="10" name="TextBox 9"/>
            <p:cNvSpPr txBox="1"/>
            <p:nvPr/>
          </p:nvSpPr>
          <p:spPr>
            <a:xfrm>
              <a:off x="1066800" y="5867400"/>
              <a:ext cx="1371600" cy="646331"/>
            </a:xfrm>
            <a:prstGeom prst="rect">
              <a:avLst/>
            </a:prstGeom>
            <a:solidFill>
              <a:schemeClr val="bg1"/>
            </a:solidFill>
          </p:spPr>
          <p:txBody>
            <a:bodyPr wrap="square" rtlCol="0">
              <a:spAutoFit/>
            </a:bodyPr>
            <a:lstStyle/>
            <a:p>
              <a:r>
                <a:rPr lang="en-US" sz="1200" b="1" dirty="0" smtClean="0">
                  <a:solidFill>
                    <a:srgbClr val="000000"/>
                  </a:solidFill>
                  <a:latin typeface="Calibri" pitchFamily="34" charset="0"/>
                  <a:cs typeface="Calibri" pitchFamily="34" charset="0"/>
                </a:rPr>
                <a:t>UMBS Forest</a:t>
              </a:r>
            </a:p>
            <a:p>
              <a:r>
                <a:rPr lang="en-US" sz="1200" b="1" dirty="0" smtClean="0">
                  <a:solidFill>
                    <a:srgbClr val="000000"/>
                  </a:solidFill>
                  <a:latin typeface="Calibri" pitchFamily="34" charset="0"/>
                  <a:cs typeface="Calibri" pitchFamily="34" charset="0"/>
                </a:rPr>
                <a:t>Carbon Cycle</a:t>
              </a:r>
            </a:p>
            <a:p>
              <a:r>
                <a:rPr lang="en-US" sz="1200" b="1" dirty="0" smtClean="0">
                  <a:solidFill>
                    <a:srgbClr val="000000"/>
                  </a:solidFill>
                  <a:latin typeface="Calibri" pitchFamily="34" charset="0"/>
                  <a:cs typeface="Calibri" pitchFamily="34" charset="0"/>
                </a:rPr>
                <a:t>Research Program</a:t>
              </a:r>
              <a:endParaRPr lang="en-US" sz="1200" b="1" dirty="0">
                <a:solidFill>
                  <a:srgbClr val="000000"/>
                </a:solidFill>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rot="10800000" flipV="1">
            <a:off x="931230" y="766563"/>
            <a:ext cx="4097968" cy="929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pic>
        <p:nvPicPr>
          <p:cNvPr id="20" name="Picture 2"/>
          <p:cNvPicPr>
            <a:picLocks noChangeAspect="1" noChangeArrowheads="1"/>
          </p:cNvPicPr>
          <p:nvPr/>
        </p:nvPicPr>
        <p:blipFill>
          <a:blip r:embed="rId3" cstate="print"/>
          <a:srcRect l="69185" t="7729" r="9576" b="11061"/>
          <a:stretch>
            <a:fillRect/>
          </a:stretch>
        </p:blipFill>
        <p:spPr bwMode="auto">
          <a:xfrm>
            <a:off x="1705606" y="1003913"/>
            <a:ext cx="5774699" cy="3184179"/>
          </a:xfrm>
          <a:prstGeom prst="rect">
            <a:avLst/>
          </a:prstGeom>
          <a:noFill/>
          <a:ln w="0">
            <a:solidFill>
              <a:schemeClr val="tx1"/>
            </a:solidFill>
            <a:miter lim="800000"/>
            <a:headEnd/>
            <a:tailEnd/>
          </a:ln>
          <a:effectLst/>
        </p:spPr>
      </p:pic>
      <p:grpSp>
        <p:nvGrpSpPr>
          <p:cNvPr id="2" name="Group 30"/>
          <p:cNvGrpSpPr/>
          <p:nvPr/>
        </p:nvGrpSpPr>
        <p:grpSpPr>
          <a:xfrm>
            <a:off x="1714501" y="990599"/>
            <a:ext cx="7305674" cy="3200400"/>
            <a:chOff x="1371601" y="1142999"/>
            <a:chExt cx="7305674" cy="3200400"/>
          </a:xfrm>
        </p:grpSpPr>
        <p:sp>
          <p:nvSpPr>
            <p:cNvPr id="21" name="Rectangle 20"/>
            <p:cNvSpPr/>
            <p:nvPr/>
          </p:nvSpPr>
          <p:spPr>
            <a:xfrm>
              <a:off x="1371601" y="1514474"/>
              <a:ext cx="5753100" cy="123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4" name="Rectangle 23"/>
            <p:cNvSpPr/>
            <p:nvPr/>
          </p:nvSpPr>
          <p:spPr>
            <a:xfrm>
              <a:off x="1371601" y="2676524"/>
              <a:ext cx="5753100" cy="123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5" name="Rectangle 24"/>
            <p:cNvSpPr/>
            <p:nvPr/>
          </p:nvSpPr>
          <p:spPr>
            <a:xfrm>
              <a:off x="1371601" y="3743324"/>
              <a:ext cx="5753100" cy="123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8" name="Left Brace 27"/>
            <p:cNvSpPr/>
            <p:nvPr/>
          </p:nvSpPr>
          <p:spPr>
            <a:xfrm rot="10800000">
              <a:off x="7178996" y="1142999"/>
              <a:ext cx="371366" cy="3200400"/>
            </a:xfrm>
            <a:prstGeom prst="leftBrace">
              <a:avLst>
                <a:gd name="adj1" fmla="val 4098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dirty="0">
                <a:solidFill>
                  <a:prstClr val="black"/>
                </a:solidFill>
              </a:endParaRPr>
            </a:p>
          </p:txBody>
        </p:sp>
        <p:sp>
          <p:nvSpPr>
            <p:cNvPr id="29" name="TextBox 28"/>
            <p:cNvSpPr txBox="1"/>
            <p:nvPr/>
          </p:nvSpPr>
          <p:spPr>
            <a:xfrm>
              <a:off x="7648575" y="2486025"/>
              <a:ext cx="1028700" cy="646331"/>
            </a:xfrm>
            <a:prstGeom prst="rect">
              <a:avLst/>
            </a:prstGeom>
            <a:noFill/>
            <a:ln w="38100">
              <a:noFill/>
            </a:ln>
          </p:spPr>
          <p:txBody>
            <a:bodyPr wrap="square" rtlCol="0">
              <a:spAutoFit/>
            </a:bodyPr>
            <a:lstStyle/>
            <a:p>
              <a:pPr fontAlgn="auto">
                <a:spcBef>
                  <a:spcPts val="0"/>
                </a:spcBef>
                <a:spcAft>
                  <a:spcPts val="0"/>
                </a:spcAft>
              </a:pPr>
              <a:r>
                <a:rPr lang="en-US" sz="1800" b="1" dirty="0" smtClean="0">
                  <a:solidFill>
                    <a:prstClr val="black"/>
                  </a:solidFill>
                  <a:latin typeface="Calibri"/>
                </a:rPr>
                <a:t>Gap Fraction</a:t>
              </a:r>
              <a:endParaRPr lang="en-US" sz="1800" b="1" dirty="0">
                <a:solidFill>
                  <a:prstClr val="black"/>
                </a:solidFill>
                <a:latin typeface="Calibri"/>
              </a:endParaRPr>
            </a:p>
          </p:txBody>
        </p:sp>
      </p:grpSp>
      <p:grpSp>
        <p:nvGrpSpPr>
          <p:cNvPr id="3" name="Group 41"/>
          <p:cNvGrpSpPr/>
          <p:nvPr/>
        </p:nvGrpSpPr>
        <p:grpSpPr>
          <a:xfrm>
            <a:off x="1706828" y="985838"/>
            <a:ext cx="5760771" cy="3979251"/>
            <a:chOff x="1363928" y="1138238"/>
            <a:chExt cx="5760771" cy="3979251"/>
          </a:xfrm>
        </p:grpSpPr>
        <p:sp>
          <p:nvSpPr>
            <p:cNvPr id="36" name="Left Brace 35"/>
            <p:cNvSpPr/>
            <p:nvPr/>
          </p:nvSpPr>
          <p:spPr>
            <a:xfrm rot="16200000">
              <a:off x="4058631" y="1682088"/>
              <a:ext cx="371366" cy="5760771"/>
            </a:xfrm>
            <a:prstGeom prst="leftBrace">
              <a:avLst>
                <a:gd name="adj1" fmla="val 4098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dirty="0">
                <a:solidFill>
                  <a:prstClr val="black"/>
                </a:solidFill>
              </a:endParaRPr>
            </a:p>
          </p:txBody>
        </p:sp>
        <p:sp>
          <p:nvSpPr>
            <p:cNvPr id="37" name="TextBox 36"/>
            <p:cNvSpPr txBox="1"/>
            <p:nvPr/>
          </p:nvSpPr>
          <p:spPr>
            <a:xfrm>
              <a:off x="2486027" y="4748157"/>
              <a:ext cx="3533774" cy="369332"/>
            </a:xfrm>
            <a:prstGeom prst="rect">
              <a:avLst/>
            </a:prstGeom>
            <a:noFill/>
            <a:ln w="38100">
              <a:noFill/>
            </a:ln>
          </p:spPr>
          <p:txBody>
            <a:bodyPr wrap="square" rtlCol="0">
              <a:spAutoFit/>
            </a:bodyPr>
            <a:lstStyle/>
            <a:p>
              <a:pPr algn="ctr" fontAlgn="auto">
                <a:spcBef>
                  <a:spcPts val="0"/>
                </a:spcBef>
                <a:spcAft>
                  <a:spcPts val="0"/>
                </a:spcAft>
              </a:pPr>
              <a:r>
                <a:rPr lang="en-US" sz="1800" b="1" dirty="0" smtClean="0">
                  <a:solidFill>
                    <a:prstClr val="black"/>
                  </a:solidFill>
                  <a:latin typeface="Calibri"/>
                </a:rPr>
                <a:t>Vertical distribution of surface area</a:t>
              </a:r>
              <a:endParaRPr lang="en-US" sz="1800" b="1" dirty="0">
                <a:solidFill>
                  <a:prstClr val="black"/>
                </a:solidFill>
                <a:latin typeface="Calibri"/>
              </a:endParaRPr>
            </a:p>
          </p:txBody>
        </p:sp>
        <p:sp>
          <p:nvSpPr>
            <p:cNvPr id="39" name="Rectangle 38"/>
            <p:cNvSpPr/>
            <p:nvPr/>
          </p:nvSpPr>
          <p:spPr>
            <a:xfrm rot="5400000">
              <a:off x="4883941" y="2683670"/>
              <a:ext cx="3224215" cy="1333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40" name="Rectangle 39"/>
            <p:cNvSpPr/>
            <p:nvPr/>
          </p:nvSpPr>
          <p:spPr>
            <a:xfrm rot="5400000">
              <a:off x="531016" y="2683670"/>
              <a:ext cx="3224215" cy="1333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41" name="Rectangle 40"/>
            <p:cNvSpPr/>
            <p:nvPr/>
          </p:nvSpPr>
          <p:spPr>
            <a:xfrm rot="5400000">
              <a:off x="3140866" y="2683670"/>
              <a:ext cx="3224215" cy="1333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grpSp>
      <p:sp>
        <p:nvSpPr>
          <p:cNvPr id="43" name="Content Placeholder 6"/>
          <p:cNvSpPr txBox="1">
            <a:spLocks/>
          </p:cNvSpPr>
          <p:nvPr/>
        </p:nvSpPr>
        <p:spPr>
          <a:xfrm>
            <a:off x="966249" y="4962525"/>
            <a:ext cx="7511001" cy="1724026"/>
          </a:xfrm>
          <a:prstGeom prst="rect">
            <a:avLst/>
          </a:prstGeom>
        </p:spPr>
        <p:txBody>
          <a:bodyPr>
            <a:normAutofit fontScale="85000" lnSpcReduction="20000"/>
          </a:bodyPr>
          <a:lstStyle/>
          <a:p>
            <a:pPr marL="342900" indent="-342900" fontAlgn="auto">
              <a:spcBef>
                <a:spcPct val="20000"/>
              </a:spcBef>
              <a:spcAft>
                <a:spcPts val="0"/>
              </a:spcAft>
              <a:buFont typeface="Arial" pitchFamily="34" charset="0"/>
              <a:buChar char="•"/>
              <a:defRPr/>
            </a:pPr>
            <a:r>
              <a:rPr lang="en-US" sz="3200" b="1" dirty="0" smtClean="0">
                <a:solidFill>
                  <a:prstClr val="black"/>
                </a:solidFill>
                <a:latin typeface="Calibri"/>
              </a:rPr>
              <a:t>LiDAR returns from canopy surface area:</a:t>
            </a:r>
          </a:p>
          <a:p>
            <a:pPr marL="800100" lvl="1" indent="-342900" fontAlgn="auto">
              <a:spcBef>
                <a:spcPct val="20000"/>
              </a:spcBef>
              <a:spcAft>
                <a:spcPts val="0"/>
              </a:spcAft>
              <a:buFont typeface="Courier New" pitchFamily="49" charset="0"/>
              <a:buChar char="o"/>
              <a:defRPr/>
            </a:pPr>
            <a:r>
              <a:rPr lang="en-US" sz="3200" dirty="0" smtClean="0">
                <a:solidFill>
                  <a:prstClr val="black"/>
                </a:solidFill>
                <a:latin typeface="Calibri"/>
              </a:rPr>
              <a:t>Density</a:t>
            </a:r>
          </a:p>
          <a:p>
            <a:pPr marL="800100" lvl="1" indent="-342900" fontAlgn="auto">
              <a:spcBef>
                <a:spcPct val="20000"/>
              </a:spcBef>
              <a:spcAft>
                <a:spcPts val="0"/>
              </a:spcAft>
              <a:buFont typeface="Courier New" pitchFamily="49" charset="0"/>
              <a:buChar char="o"/>
              <a:defRPr/>
            </a:pPr>
            <a:r>
              <a:rPr lang="en-US" sz="3200" dirty="0" smtClean="0">
                <a:solidFill>
                  <a:prstClr val="black"/>
                </a:solidFill>
                <a:latin typeface="Calibri"/>
              </a:rPr>
              <a:t>Distribution &amp; Variability</a:t>
            </a:r>
          </a:p>
          <a:p>
            <a:pPr marL="800100" lvl="1" indent="-342900" fontAlgn="auto">
              <a:spcBef>
                <a:spcPct val="20000"/>
              </a:spcBef>
              <a:spcAft>
                <a:spcPts val="0"/>
              </a:spcAft>
              <a:buFont typeface="Courier New" pitchFamily="49" charset="0"/>
              <a:buChar char="o"/>
              <a:defRPr/>
            </a:pPr>
            <a:r>
              <a:rPr lang="en-US" sz="3200" dirty="0" smtClean="0">
                <a:solidFill>
                  <a:prstClr val="black"/>
                </a:solidFill>
                <a:latin typeface="Calibri"/>
              </a:rPr>
              <a:t>Presence/absence</a:t>
            </a:r>
          </a:p>
        </p:txBody>
      </p:sp>
      <p:sp>
        <p:nvSpPr>
          <p:cNvPr id="47" name="Freeform 46"/>
          <p:cNvSpPr/>
          <p:nvPr/>
        </p:nvSpPr>
        <p:spPr>
          <a:xfrm>
            <a:off x="1705605" y="1111403"/>
            <a:ext cx="5789024" cy="2252547"/>
          </a:xfrm>
          <a:custGeom>
            <a:avLst/>
            <a:gdLst>
              <a:gd name="connsiteX0" fmla="*/ 0 w 4838700"/>
              <a:gd name="connsiteY0" fmla="*/ 1019175 h 1203325"/>
              <a:gd name="connsiteX1" fmla="*/ 1409700 w 4838700"/>
              <a:gd name="connsiteY1" fmla="*/ 600075 h 1203325"/>
              <a:gd name="connsiteX2" fmla="*/ 3648075 w 4838700"/>
              <a:gd name="connsiteY2" fmla="*/ 819150 h 1203325"/>
              <a:gd name="connsiteX3" fmla="*/ 3962400 w 4838700"/>
              <a:gd name="connsiteY3" fmla="*/ 1066800 h 1203325"/>
              <a:gd name="connsiteX4" fmla="*/ 4838700 w 4838700"/>
              <a:gd name="connsiteY4" fmla="*/ 0 h 1203325"/>
              <a:gd name="connsiteX0" fmla="*/ 0 w 4838700"/>
              <a:gd name="connsiteY0" fmla="*/ 1019175 h 1203325"/>
              <a:gd name="connsiteX1" fmla="*/ 1409700 w 4838700"/>
              <a:gd name="connsiteY1" fmla="*/ 600075 h 1203325"/>
              <a:gd name="connsiteX2" fmla="*/ 3648075 w 4838700"/>
              <a:gd name="connsiteY2" fmla="*/ 819150 h 1203325"/>
              <a:gd name="connsiteX3" fmla="*/ 3962400 w 4838700"/>
              <a:gd name="connsiteY3" fmla="*/ 1066800 h 1203325"/>
              <a:gd name="connsiteX4" fmla="*/ 4838700 w 4838700"/>
              <a:gd name="connsiteY4" fmla="*/ 0 h 1203325"/>
              <a:gd name="connsiteX0" fmla="*/ 0 w 4838700"/>
              <a:gd name="connsiteY0" fmla="*/ 1019175 h 1203325"/>
              <a:gd name="connsiteX1" fmla="*/ 1409700 w 4838700"/>
              <a:gd name="connsiteY1" fmla="*/ 600075 h 1203325"/>
              <a:gd name="connsiteX2" fmla="*/ 3648075 w 4838700"/>
              <a:gd name="connsiteY2" fmla="*/ 819150 h 1203325"/>
              <a:gd name="connsiteX3" fmla="*/ 3962400 w 4838700"/>
              <a:gd name="connsiteY3" fmla="*/ 1066800 h 1203325"/>
              <a:gd name="connsiteX4" fmla="*/ 4838700 w 4838700"/>
              <a:gd name="connsiteY4" fmla="*/ 0 h 1203325"/>
              <a:gd name="connsiteX0" fmla="*/ 0 w 6876419"/>
              <a:gd name="connsiteY0" fmla="*/ 0 h 3594100"/>
              <a:gd name="connsiteX1" fmla="*/ 3447419 w 6876419"/>
              <a:gd name="connsiteY1" fmla="*/ 2990850 h 3594100"/>
              <a:gd name="connsiteX2" fmla="*/ 5685794 w 6876419"/>
              <a:gd name="connsiteY2" fmla="*/ 3209925 h 3594100"/>
              <a:gd name="connsiteX3" fmla="*/ 6000119 w 6876419"/>
              <a:gd name="connsiteY3" fmla="*/ 3457575 h 3594100"/>
              <a:gd name="connsiteX4" fmla="*/ 6876419 w 6876419"/>
              <a:gd name="connsiteY4" fmla="*/ 2390775 h 3594100"/>
              <a:gd name="connsiteX0" fmla="*/ 0 w 6876419"/>
              <a:gd name="connsiteY0" fmla="*/ 0 h 3594100"/>
              <a:gd name="connsiteX1" fmla="*/ 3447419 w 6876419"/>
              <a:gd name="connsiteY1" fmla="*/ 2990850 h 3594100"/>
              <a:gd name="connsiteX2" fmla="*/ 5685794 w 6876419"/>
              <a:gd name="connsiteY2" fmla="*/ 3209925 h 3594100"/>
              <a:gd name="connsiteX3" fmla="*/ 6000119 w 6876419"/>
              <a:gd name="connsiteY3" fmla="*/ 3457575 h 3594100"/>
              <a:gd name="connsiteX4" fmla="*/ 6876419 w 6876419"/>
              <a:gd name="connsiteY4" fmla="*/ 2390775 h 3594100"/>
              <a:gd name="connsiteX0" fmla="*/ 0 w 6876419"/>
              <a:gd name="connsiteY0" fmla="*/ 0 h 3594100"/>
              <a:gd name="connsiteX1" fmla="*/ 132720 w 6876419"/>
              <a:gd name="connsiteY1" fmla="*/ 0 h 3594100"/>
              <a:gd name="connsiteX2" fmla="*/ 5685794 w 6876419"/>
              <a:gd name="connsiteY2" fmla="*/ 3209925 h 3594100"/>
              <a:gd name="connsiteX3" fmla="*/ 6000119 w 6876419"/>
              <a:gd name="connsiteY3" fmla="*/ 3457575 h 3594100"/>
              <a:gd name="connsiteX4" fmla="*/ 6876419 w 6876419"/>
              <a:gd name="connsiteY4" fmla="*/ 2390775 h 3594100"/>
              <a:gd name="connsiteX0" fmla="*/ 0 w 7124069"/>
              <a:gd name="connsiteY0" fmla="*/ 1762125 h 5911850"/>
              <a:gd name="connsiteX1" fmla="*/ 132720 w 7124069"/>
              <a:gd name="connsiteY1" fmla="*/ 1762125 h 5911850"/>
              <a:gd name="connsiteX2" fmla="*/ 132719 w 7124069"/>
              <a:gd name="connsiteY2" fmla="*/ 0 h 5911850"/>
              <a:gd name="connsiteX3" fmla="*/ 6000119 w 7124069"/>
              <a:gd name="connsiteY3" fmla="*/ 5219700 h 5911850"/>
              <a:gd name="connsiteX4" fmla="*/ 6876419 w 7124069"/>
              <a:gd name="connsiteY4" fmla="*/ 4152900 h 5911850"/>
              <a:gd name="connsiteX0" fmla="*/ 0 w 7124069"/>
              <a:gd name="connsiteY0" fmla="*/ 1762125 h 5911850"/>
              <a:gd name="connsiteX1" fmla="*/ 132720 w 7124069"/>
              <a:gd name="connsiteY1" fmla="*/ 1762125 h 5911850"/>
              <a:gd name="connsiteX2" fmla="*/ 132719 w 7124069"/>
              <a:gd name="connsiteY2" fmla="*/ 0 h 5911850"/>
              <a:gd name="connsiteX3" fmla="*/ 6000119 w 7124069"/>
              <a:gd name="connsiteY3" fmla="*/ 5219700 h 5911850"/>
              <a:gd name="connsiteX4" fmla="*/ 6876419 w 7124069"/>
              <a:gd name="connsiteY4" fmla="*/ 4152900 h 5911850"/>
              <a:gd name="connsiteX0" fmla="*/ 0 w 7124069"/>
              <a:gd name="connsiteY0" fmla="*/ 1762125 h 5911850"/>
              <a:gd name="connsiteX1" fmla="*/ 132720 w 7124069"/>
              <a:gd name="connsiteY1" fmla="*/ 1762125 h 5911850"/>
              <a:gd name="connsiteX2" fmla="*/ 132719 w 7124069"/>
              <a:gd name="connsiteY2" fmla="*/ 0 h 5911850"/>
              <a:gd name="connsiteX3" fmla="*/ 6000119 w 7124069"/>
              <a:gd name="connsiteY3" fmla="*/ 5219700 h 5911850"/>
              <a:gd name="connsiteX4" fmla="*/ 6876419 w 7124069"/>
              <a:gd name="connsiteY4" fmla="*/ 4152900 h 5911850"/>
              <a:gd name="connsiteX0" fmla="*/ 0 w 7124069"/>
              <a:gd name="connsiteY0" fmla="*/ 1762125 h 5911850"/>
              <a:gd name="connsiteX1" fmla="*/ 132720 w 7124069"/>
              <a:gd name="connsiteY1" fmla="*/ 1762125 h 5911850"/>
              <a:gd name="connsiteX2" fmla="*/ 132719 w 7124069"/>
              <a:gd name="connsiteY2" fmla="*/ 0 h 5911850"/>
              <a:gd name="connsiteX3" fmla="*/ 6000119 w 7124069"/>
              <a:gd name="connsiteY3" fmla="*/ 5219700 h 5911850"/>
              <a:gd name="connsiteX4" fmla="*/ 6876419 w 7124069"/>
              <a:gd name="connsiteY4" fmla="*/ 4152900 h 5911850"/>
              <a:gd name="connsiteX0" fmla="*/ 0 w 6876419"/>
              <a:gd name="connsiteY0" fmla="*/ 1762125 h 5219700"/>
              <a:gd name="connsiteX1" fmla="*/ 132720 w 6876419"/>
              <a:gd name="connsiteY1" fmla="*/ 1762125 h 5219700"/>
              <a:gd name="connsiteX2" fmla="*/ 132719 w 6876419"/>
              <a:gd name="connsiteY2" fmla="*/ 0 h 5219700"/>
              <a:gd name="connsiteX3" fmla="*/ 6000119 w 6876419"/>
              <a:gd name="connsiteY3" fmla="*/ 5219700 h 5219700"/>
              <a:gd name="connsiteX4" fmla="*/ 6876419 w 6876419"/>
              <a:gd name="connsiteY4" fmla="*/ 4152900 h 5219700"/>
              <a:gd name="connsiteX0" fmla="*/ 0 w 6876419"/>
              <a:gd name="connsiteY0" fmla="*/ 1762125 h 5219700"/>
              <a:gd name="connsiteX1" fmla="*/ 132720 w 6876419"/>
              <a:gd name="connsiteY1" fmla="*/ 1762125 h 5219700"/>
              <a:gd name="connsiteX2" fmla="*/ 132719 w 6876419"/>
              <a:gd name="connsiteY2" fmla="*/ 0 h 5219700"/>
              <a:gd name="connsiteX3" fmla="*/ 408945 w 6876419"/>
              <a:gd name="connsiteY3" fmla="*/ 0 h 5219700"/>
              <a:gd name="connsiteX4" fmla="*/ 6000119 w 6876419"/>
              <a:gd name="connsiteY4" fmla="*/ 5219700 h 5219700"/>
              <a:gd name="connsiteX5" fmla="*/ 6876419 w 6876419"/>
              <a:gd name="connsiteY5" fmla="*/ 4152900 h 5219700"/>
              <a:gd name="connsiteX0" fmla="*/ 0 w 6876419"/>
              <a:gd name="connsiteY0" fmla="*/ 1762125 h 5219700"/>
              <a:gd name="connsiteX1" fmla="*/ 132720 w 6876419"/>
              <a:gd name="connsiteY1" fmla="*/ 1762125 h 5219700"/>
              <a:gd name="connsiteX2" fmla="*/ 132719 w 6876419"/>
              <a:gd name="connsiteY2" fmla="*/ 0 h 5219700"/>
              <a:gd name="connsiteX3" fmla="*/ 408945 w 6876419"/>
              <a:gd name="connsiteY3" fmla="*/ 0 h 5219700"/>
              <a:gd name="connsiteX4" fmla="*/ 427995 w 6876419"/>
              <a:gd name="connsiteY4" fmla="*/ 114300 h 5219700"/>
              <a:gd name="connsiteX5" fmla="*/ 6000119 w 6876419"/>
              <a:gd name="connsiteY5" fmla="*/ 5219700 h 5219700"/>
              <a:gd name="connsiteX6" fmla="*/ 6876419 w 6876419"/>
              <a:gd name="connsiteY6" fmla="*/ 4152900 h 5219700"/>
              <a:gd name="connsiteX0" fmla="*/ 0 w 6876419"/>
              <a:gd name="connsiteY0" fmla="*/ 1762125 h 5219700"/>
              <a:gd name="connsiteX1" fmla="*/ 132720 w 6876419"/>
              <a:gd name="connsiteY1" fmla="*/ 1762125 h 5219700"/>
              <a:gd name="connsiteX2" fmla="*/ 132719 w 6876419"/>
              <a:gd name="connsiteY2" fmla="*/ 0 h 5219700"/>
              <a:gd name="connsiteX3" fmla="*/ 408945 w 6876419"/>
              <a:gd name="connsiteY3" fmla="*/ 0 h 5219700"/>
              <a:gd name="connsiteX4" fmla="*/ 427995 w 6876419"/>
              <a:gd name="connsiteY4" fmla="*/ 114300 h 5219700"/>
              <a:gd name="connsiteX5" fmla="*/ 713743 w 6876419"/>
              <a:gd name="connsiteY5" fmla="*/ 114301 h 5219700"/>
              <a:gd name="connsiteX6" fmla="*/ 6000119 w 6876419"/>
              <a:gd name="connsiteY6" fmla="*/ 5219700 h 5219700"/>
              <a:gd name="connsiteX7" fmla="*/ 6876419 w 6876419"/>
              <a:gd name="connsiteY7" fmla="*/ 4152900 h 5219700"/>
              <a:gd name="connsiteX0" fmla="*/ 0 w 6876419"/>
              <a:gd name="connsiteY0" fmla="*/ 1762125 h 5219700"/>
              <a:gd name="connsiteX1" fmla="*/ 132720 w 6876419"/>
              <a:gd name="connsiteY1" fmla="*/ 1762125 h 5219700"/>
              <a:gd name="connsiteX2" fmla="*/ 132719 w 6876419"/>
              <a:gd name="connsiteY2" fmla="*/ 0 h 5219700"/>
              <a:gd name="connsiteX3" fmla="*/ 408945 w 6876419"/>
              <a:gd name="connsiteY3" fmla="*/ 0 h 5219700"/>
              <a:gd name="connsiteX4" fmla="*/ 427995 w 6876419"/>
              <a:gd name="connsiteY4" fmla="*/ 114300 h 5219700"/>
              <a:gd name="connsiteX5" fmla="*/ 713743 w 6876419"/>
              <a:gd name="connsiteY5" fmla="*/ 114301 h 5219700"/>
              <a:gd name="connsiteX6" fmla="*/ 713743 w 6876419"/>
              <a:gd name="connsiteY6" fmla="*/ 0 h 5219700"/>
              <a:gd name="connsiteX7" fmla="*/ 6000119 w 6876419"/>
              <a:gd name="connsiteY7" fmla="*/ 5219700 h 5219700"/>
              <a:gd name="connsiteX8" fmla="*/ 6876419 w 6876419"/>
              <a:gd name="connsiteY8" fmla="*/ 4152900 h 5219700"/>
              <a:gd name="connsiteX0" fmla="*/ 0 w 6876419"/>
              <a:gd name="connsiteY0" fmla="*/ 1762125 h 5219700"/>
              <a:gd name="connsiteX1" fmla="*/ 132720 w 6876419"/>
              <a:gd name="connsiteY1" fmla="*/ 1762125 h 5219700"/>
              <a:gd name="connsiteX2" fmla="*/ 132719 w 6876419"/>
              <a:gd name="connsiteY2" fmla="*/ 0 h 5219700"/>
              <a:gd name="connsiteX3" fmla="*/ 408945 w 6876419"/>
              <a:gd name="connsiteY3" fmla="*/ 0 h 5219700"/>
              <a:gd name="connsiteX4" fmla="*/ 427995 w 6876419"/>
              <a:gd name="connsiteY4" fmla="*/ 114300 h 5219700"/>
              <a:gd name="connsiteX5" fmla="*/ 713743 w 6876419"/>
              <a:gd name="connsiteY5" fmla="*/ 114301 h 5219700"/>
              <a:gd name="connsiteX6" fmla="*/ 713743 w 6876419"/>
              <a:gd name="connsiteY6" fmla="*/ 0 h 5219700"/>
              <a:gd name="connsiteX7" fmla="*/ 940125 w 6876419"/>
              <a:gd name="connsiteY7" fmla="*/ 0 h 5219700"/>
              <a:gd name="connsiteX8" fmla="*/ 6000119 w 6876419"/>
              <a:gd name="connsiteY8" fmla="*/ 5219700 h 5219700"/>
              <a:gd name="connsiteX9" fmla="*/ 6876419 w 6876419"/>
              <a:gd name="connsiteY9" fmla="*/ 4152900 h 5219700"/>
              <a:gd name="connsiteX0" fmla="*/ 0 w 6876419"/>
              <a:gd name="connsiteY0" fmla="*/ 1762125 h 5219700"/>
              <a:gd name="connsiteX1" fmla="*/ 132720 w 6876419"/>
              <a:gd name="connsiteY1" fmla="*/ 1762125 h 5219700"/>
              <a:gd name="connsiteX2" fmla="*/ 132719 w 6876419"/>
              <a:gd name="connsiteY2" fmla="*/ 0 h 5219700"/>
              <a:gd name="connsiteX3" fmla="*/ 408945 w 6876419"/>
              <a:gd name="connsiteY3" fmla="*/ 0 h 5219700"/>
              <a:gd name="connsiteX4" fmla="*/ 427995 w 6876419"/>
              <a:gd name="connsiteY4" fmla="*/ 114300 h 5219700"/>
              <a:gd name="connsiteX5" fmla="*/ 713743 w 6876419"/>
              <a:gd name="connsiteY5" fmla="*/ 114301 h 5219700"/>
              <a:gd name="connsiteX6" fmla="*/ 713743 w 6876419"/>
              <a:gd name="connsiteY6" fmla="*/ 0 h 5219700"/>
              <a:gd name="connsiteX7" fmla="*/ 940125 w 6876419"/>
              <a:gd name="connsiteY7" fmla="*/ 0 h 5219700"/>
              <a:gd name="connsiteX8" fmla="*/ 6000119 w 6876419"/>
              <a:gd name="connsiteY8" fmla="*/ 5219700 h 5219700"/>
              <a:gd name="connsiteX9" fmla="*/ 6876419 w 6876419"/>
              <a:gd name="connsiteY9" fmla="*/ 4152900 h 5219700"/>
              <a:gd name="connsiteX0" fmla="*/ 0 w 6876419"/>
              <a:gd name="connsiteY0" fmla="*/ 1762125 h 5219700"/>
              <a:gd name="connsiteX1" fmla="*/ 132720 w 6876419"/>
              <a:gd name="connsiteY1" fmla="*/ 1762125 h 5219700"/>
              <a:gd name="connsiteX2" fmla="*/ 132719 w 6876419"/>
              <a:gd name="connsiteY2" fmla="*/ 0 h 5219700"/>
              <a:gd name="connsiteX3" fmla="*/ 408945 w 6876419"/>
              <a:gd name="connsiteY3" fmla="*/ 0 h 5219700"/>
              <a:gd name="connsiteX4" fmla="*/ 427995 w 6876419"/>
              <a:gd name="connsiteY4" fmla="*/ 114300 h 5219700"/>
              <a:gd name="connsiteX5" fmla="*/ 713743 w 6876419"/>
              <a:gd name="connsiteY5" fmla="*/ 114301 h 5219700"/>
              <a:gd name="connsiteX6" fmla="*/ 713743 w 6876419"/>
              <a:gd name="connsiteY6" fmla="*/ 0 h 5219700"/>
              <a:gd name="connsiteX7" fmla="*/ 940125 w 6876419"/>
              <a:gd name="connsiteY7" fmla="*/ 0 h 5219700"/>
              <a:gd name="connsiteX8" fmla="*/ 940125 w 6876419"/>
              <a:gd name="connsiteY8" fmla="*/ 238124 h 5219700"/>
              <a:gd name="connsiteX9" fmla="*/ 6000119 w 6876419"/>
              <a:gd name="connsiteY9" fmla="*/ 5219700 h 5219700"/>
              <a:gd name="connsiteX10" fmla="*/ 6876419 w 6876419"/>
              <a:gd name="connsiteY10" fmla="*/ 4152900 h 5219700"/>
              <a:gd name="connsiteX0" fmla="*/ 0 w 6876419"/>
              <a:gd name="connsiteY0" fmla="*/ 1762125 h 5219700"/>
              <a:gd name="connsiteX1" fmla="*/ 132720 w 6876419"/>
              <a:gd name="connsiteY1" fmla="*/ 1762125 h 5219700"/>
              <a:gd name="connsiteX2" fmla="*/ 132719 w 6876419"/>
              <a:gd name="connsiteY2" fmla="*/ 0 h 5219700"/>
              <a:gd name="connsiteX3" fmla="*/ 408945 w 6876419"/>
              <a:gd name="connsiteY3" fmla="*/ 0 h 5219700"/>
              <a:gd name="connsiteX4" fmla="*/ 427995 w 6876419"/>
              <a:gd name="connsiteY4" fmla="*/ 114300 h 5219700"/>
              <a:gd name="connsiteX5" fmla="*/ 713743 w 6876419"/>
              <a:gd name="connsiteY5" fmla="*/ 114301 h 5219700"/>
              <a:gd name="connsiteX6" fmla="*/ 713743 w 6876419"/>
              <a:gd name="connsiteY6" fmla="*/ 0 h 5219700"/>
              <a:gd name="connsiteX7" fmla="*/ 940125 w 6876419"/>
              <a:gd name="connsiteY7" fmla="*/ 0 h 5219700"/>
              <a:gd name="connsiteX8" fmla="*/ 940125 w 6876419"/>
              <a:gd name="connsiteY8" fmla="*/ 238124 h 5219700"/>
              <a:gd name="connsiteX9" fmla="*/ 940125 w 6876419"/>
              <a:gd name="connsiteY9" fmla="*/ 238124 h 5219700"/>
              <a:gd name="connsiteX10" fmla="*/ 6000119 w 6876419"/>
              <a:gd name="connsiteY10" fmla="*/ 5219700 h 5219700"/>
              <a:gd name="connsiteX11" fmla="*/ 6876419 w 6876419"/>
              <a:gd name="connsiteY11" fmla="*/ 4152900 h 5219700"/>
              <a:gd name="connsiteX0" fmla="*/ 0 w 6876419"/>
              <a:gd name="connsiteY0" fmla="*/ 1762125 h 5219700"/>
              <a:gd name="connsiteX1" fmla="*/ 132720 w 6876419"/>
              <a:gd name="connsiteY1" fmla="*/ 1762125 h 5219700"/>
              <a:gd name="connsiteX2" fmla="*/ 132719 w 6876419"/>
              <a:gd name="connsiteY2" fmla="*/ 0 h 5219700"/>
              <a:gd name="connsiteX3" fmla="*/ 408945 w 6876419"/>
              <a:gd name="connsiteY3" fmla="*/ 0 h 5219700"/>
              <a:gd name="connsiteX4" fmla="*/ 427995 w 6876419"/>
              <a:gd name="connsiteY4" fmla="*/ 114300 h 5219700"/>
              <a:gd name="connsiteX5" fmla="*/ 713743 w 6876419"/>
              <a:gd name="connsiteY5" fmla="*/ 114301 h 5219700"/>
              <a:gd name="connsiteX6" fmla="*/ 713743 w 6876419"/>
              <a:gd name="connsiteY6" fmla="*/ 0 h 5219700"/>
              <a:gd name="connsiteX7" fmla="*/ 940125 w 6876419"/>
              <a:gd name="connsiteY7" fmla="*/ 0 h 5219700"/>
              <a:gd name="connsiteX8" fmla="*/ 940125 w 6876419"/>
              <a:gd name="connsiteY8" fmla="*/ 238124 h 5219700"/>
              <a:gd name="connsiteX9" fmla="*/ 940125 w 6876419"/>
              <a:gd name="connsiteY9" fmla="*/ 238124 h 5219700"/>
              <a:gd name="connsiteX10" fmla="*/ 6000119 w 6876419"/>
              <a:gd name="connsiteY10" fmla="*/ 5219700 h 5219700"/>
              <a:gd name="connsiteX11" fmla="*/ 6876419 w 6876419"/>
              <a:gd name="connsiteY11" fmla="*/ 4152900 h 5219700"/>
              <a:gd name="connsiteX0" fmla="*/ 0 w 6876419"/>
              <a:gd name="connsiteY0" fmla="*/ 1762125 h 5219700"/>
              <a:gd name="connsiteX1" fmla="*/ 132720 w 6876419"/>
              <a:gd name="connsiteY1" fmla="*/ 1762125 h 5219700"/>
              <a:gd name="connsiteX2" fmla="*/ 132719 w 6876419"/>
              <a:gd name="connsiteY2" fmla="*/ 0 h 5219700"/>
              <a:gd name="connsiteX3" fmla="*/ 408945 w 6876419"/>
              <a:gd name="connsiteY3" fmla="*/ 0 h 5219700"/>
              <a:gd name="connsiteX4" fmla="*/ 409410 w 6876419"/>
              <a:gd name="connsiteY4" fmla="*/ 114300 h 5219700"/>
              <a:gd name="connsiteX5" fmla="*/ 713743 w 6876419"/>
              <a:gd name="connsiteY5" fmla="*/ 114301 h 5219700"/>
              <a:gd name="connsiteX6" fmla="*/ 713743 w 6876419"/>
              <a:gd name="connsiteY6" fmla="*/ 0 h 5219700"/>
              <a:gd name="connsiteX7" fmla="*/ 940125 w 6876419"/>
              <a:gd name="connsiteY7" fmla="*/ 0 h 5219700"/>
              <a:gd name="connsiteX8" fmla="*/ 940125 w 6876419"/>
              <a:gd name="connsiteY8" fmla="*/ 238124 h 5219700"/>
              <a:gd name="connsiteX9" fmla="*/ 940125 w 6876419"/>
              <a:gd name="connsiteY9" fmla="*/ 238124 h 5219700"/>
              <a:gd name="connsiteX10" fmla="*/ 6000119 w 6876419"/>
              <a:gd name="connsiteY10" fmla="*/ 5219700 h 5219700"/>
              <a:gd name="connsiteX11" fmla="*/ 6876419 w 6876419"/>
              <a:gd name="connsiteY11" fmla="*/ 4152900 h 5219700"/>
              <a:gd name="connsiteX0" fmla="*/ 0 w 6876419"/>
              <a:gd name="connsiteY0" fmla="*/ 1769559 h 5227134"/>
              <a:gd name="connsiteX1" fmla="*/ 132720 w 6876419"/>
              <a:gd name="connsiteY1" fmla="*/ 1769559 h 5227134"/>
              <a:gd name="connsiteX2" fmla="*/ 132719 w 6876419"/>
              <a:gd name="connsiteY2" fmla="*/ 7434 h 5227134"/>
              <a:gd name="connsiteX3" fmla="*/ 408945 w 6876419"/>
              <a:gd name="connsiteY3" fmla="*/ 7434 h 5227134"/>
              <a:gd name="connsiteX4" fmla="*/ 409410 w 6876419"/>
              <a:gd name="connsiteY4" fmla="*/ 121734 h 5227134"/>
              <a:gd name="connsiteX5" fmla="*/ 713743 w 6876419"/>
              <a:gd name="connsiteY5" fmla="*/ 121735 h 5227134"/>
              <a:gd name="connsiteX6" fmla="*/ 713743 w 6876419"/>
              <a:gd name="connsiteY6" fmla="*/ 7434 h 5227134"/>
              <a:gd name="connsiteX7" fmla="*/ 999599 w 6876419"/>
              <a:gd name="connsiteY7" fmla="*/ 0 h 5227134"/>
              <a:gd name="connsiteX8" fmla="*/ 940125 w 6876419"/>
              <a:gd name="connsiteY8" fmla="*/ 245558 h 5227134"/>
              <a:gd name="connsiteX9" fmla="*/ 940125 w 6876419"/>
              <a:gd name="connsiteY9" fmla="*/ 245558 h 5227134"/>
              <a:gd name="connsiteX10" fmla="*/ 6000119 w 6876419"/>
              <a:gd name="connsiteY10" fmla="*/ 5227134 h 5227134"/>
              <a:gd name="connsiteX11" fmla="*/ 6876419 w 6876419"/>
              <a:gd name="connsiteY11" fmla="*/ 4160334 h 5227134"/>
              <a:gd name="connsiteX0" fmla="*/ 0 w 6876419"/>
              <a:gd name="connsiteY0" fmla="*/ 1769559 h 5227134"/>
              <a:gd name="connsiteX1" fmla="*/ 132720 w 6876419"/>
              <a:gd name="connsiteY1" fmla="*/ 1769559 h 5227134"/>
              <a:gd name="connsiteX2" fmla="*/ 132719 w 6876419"/>
              <a:gd name="connsiteY2" fmla="*/ 7434 h 5227134"/>
              <a:gd name="connsiteX3" fmla="*/ 408945 w 6876419"/>
              <a:gd name="connsiteY3" fmla="*/ 7434 h 5227134"/>
              <a:gd name="connsiteX4" fmla="*/ 409410 w 6876419"/>
              <a:gd name="connsiteY4" fmla="*/ 121734 h 5227134"/>
              <a:gd name="connsiteX5" fmla="*/ 713743 w 6876419"/>
              <a:gd name="connsiteY5" fmla="*/ 121735 h 5227134"/>
              <a:gd name="connsiteX6" fmla="*/ 713743 w 6876419"/>
              <a:gd name="connsiteY6" fmla="*/ 7434 h 5227134"/>
              <a:gd name="connsiteX7" fmla="*/ 999599 w 6876419"/>
              <a:gd name="connsiteY7" fmla="*/ 0 h 5227134"/>
              <a:gd name="connsiteX8" fmla="*/ 940125 w 6876419"/>
              <a:gd name="connsiteY8" fmla="*/ 245558 h 5227134"/>
              <a:gd name="connsiteX9" fmla="*/ 936408 w 6876419"/>
              <a:gd name="connsiteY9" fmla="*/ 252992 h 5227134"/>
              <a:gd name="connsiteX10" fmla="*/ 6000119 w 6876419"/>
              <a:gd name="connsiteY10" fmla="*/ 5227134 h 5227134"/>
              <a:gd name="connsiteX11" fmla="*/ 6876419 w 6876419"/>
              <a:gd name="connsiteY11" fmla="*/ 4160334 h 5227134"/>
              <a:gd name="connsiteX0" fmla="*/ 0 w 6876419"/>
              <a:gd name="connsiteY0" fmla="*/ 1769559 h 5227134"/>
              <a:gd name="connsiteX1" fmla="*/ 132720 w 6876419"/>
              <a:gd name="connsiteY1" fmla="*/ 1769559 h 5227134"/>
              <a:gd name="connsiteX2" fmla="*/ 132719 w 6876419"/>
              <a:gd name="connsiteY2" fmla="*/ 7434 h 5227134"/>
              <a:gd name="connsiteX3" fmla="*/ 408945 w 6876419"/>
              <a:gd name="connsiteY3" fmla="*/ 7434 h 5227134"/>
              <a:gd name="connsiteX4" fmla="*/ 409410 w 6876419"/>
              <a:gd name="connsiteY4" fmla="*/ 121734 h 5227134"/>
              <a:gd name="connsiteX5" fmla="*/ 713743 w 6876419"/>
              <a:gd name="connsiteY5" fmla="*/ 121735 h 5227134"/>
              <a:gd name="connsiteX6" fmla="*/ 713743 w 6876419"/>
              <a:gd name="connsiteY6" fmla="*/ 7434 h 5227134"/>
              <a:gd name="connsiteX7" fmla="*/ 999599 w 6876419"/>
              <a:gd name="connsiteY7" fmla="*/ 0 h 5227134"/>
              <a:gd name="connsiteX8" fmla="*/ 940125 w 6876419"/>
              <a:gd name="connsiteY8" fmla="*/ 245558 h 5227134"/>
              <a:gd name="connsiteX9" fmla="*/ 1010750 w 6876419"/>
              <a:gd name="connsiteY9" fmla="*/ 252992 h 5227134"/>
              <a:gd name="connsiteX10" fmla="*/ 6000119 w 6876419"/>
              <a:gd name="connsiteY10" fmla="*/ 5227134 h 5227134"/>
              <a:gd name="connsiteX11" fmla="*/ 6876419 w 6876419"/>
              <a:gd name="connsiteY11" fmla="*/ 4160334 h 5227134"/>
              <a:gd name="connsiteX0" fmla="*/ 0 w 6876419"/>
              <a:gd name="connsiteY0" fmla="*/ 1769559 h 5227134"/>
              <a:gd name="connsiteX1" fmla="*/ 132720 w 6876419"/>
              <a:gd name="connsiteY1" fmla="*/ 1769559 h 5227134"/>
              <a:gd name="connsiteX2" fmla="*/ 132719 w 6876419"/>
              <a:gd name="connsiteY2" fmla="*/ 7434 h 5227134"/>
              <a:gd name="connsiteX3" fmla="*/ 408945 w 6876419"/>
              <a:gd name="connsiteY3" fmla="*/ 7434 h 5227134"/>
              <a:gd name="connsiteX4" fmla="*/ 409410 w 6876419"/>
              <a:gd name="connsiteY4" fmla="*/ 121734 h 5227134"/>
              <a:gd name="connsiteX5" fmla="*/ 713743 w 6876419"/>
              <a:gd name="connsiteY5" fmla="*/ 121735 h 5227134"/>
              <a:gd name="connsiteX6" fmla="*/ 713743 w 6876419"/>
              <a:gd name="connsiteY6" fmla="*/ 7434 h 5227134"/>
              <a:gd name="connsiteX7" fmla="*/ 999599 w 6876419"/>
              <a:gd name="connsiteY7" fmla="*/ 0 h 5227134"/>
              <a:gd name="connsiteX8" fmla="*/ 995881 w 6876419"/>
              <a:gd name="connsiteY8" fmla="*/ 260426 h 5227134"/>
              <a:gd name="connsiteX9" fmla="*/ 1010750 w 6876419"/>
              <a:gd name="connsiteY9" fmla="*/ 252992 h 5227134"/>
              <a:gd name="connsiteX10" fmla="*/ 6000119 w 6876419"/>
              <a:gd name="connsiteY10" fmla="*/ 5227134 h 5227134"/>
              <a:gd name="connsiteX11" fmla="*/ 6876419 w 6876419"/>
              <a:gd name="connsiteY11" fmla="*/ 4160334 h 5227134"/>
              <a:gd name="connsiteX0" fmla="*/ 0 w 6876419"/>
              <a:gd name="connsiteY0" fmla="*/ 1769559 h 5227134"/>
              <a:gd name="connsiteX1" fmla="*/ 132720 w 6876419"/>
              <a:gd name="connsiteY1" fmla="*/ 1769559 h 5227134"/>
              <a:gd name="connsiteX2" fmla="*/ 132719 w 6876419"/>
              <a:gd name="connsiteY2" fmla="*/ 7434 h 5227134"/>
              <a:gd name="connsiteX3" fmla="*/ 408945 w 6876419"/>
              <a:gd name="connsiteY3" fmla="*/ 7434 h 5227134"/>
              <a:gd name="connsiteX4" fmla="*/ 409410 w 6876419"/>
              <a:gd name="connsiteY4" fmla="*/ 121734 h 5227134"/>
              <a:gd name="connsiteX5" fmla="*/ 713743 w 6876419"/>
              <a:gd name="connsiteY5" fmla="*/ 121735 h 5227134"/>
              <a:gd name="connsiteX6" fmla="*/ 713743 w 6876419"/>
              <a:gd name="connsiteY6" fmla="*/ 7434 h 5227134"/>
              <a:gd name="connsiteX7" fmla="*/ 999599 w 6876419"/>
              <a:gd name="connsiteY7" fmla="*/ 0 h 5227134"/>
              <a:gd name="connsiteX8" fmla="*/ 995881 w 6876419"/>
              <a:gd name="connsiteY8" fmla="*/ 260426 h 5227134"/>
              <a:gd name="connsiteX9" fmla="*/ 1140847 w 6876419"/>
              <a:gd name="connsiteY9" fmla="*/ 249275 h 5227134"/>
              <a:gd name="connsiteX10" fmla="*/ 6000119 w 6876419"/>
              <a:gd name="connsiteY10" fmla="*/ 5227134 h 5227134"/>
              <a:gd name="connsiteX11" fmla="*/ 6876419 w 6876419"/>
              <a:gd name="connsiteY11" fmla="*/ 4160334 h 5227134"/>
              <a:gd name="connsiteX0" fmla="*/ 0 w 6876419"/>
              <a:gd name="connsiteY0" fmla="*/ 1769559 h 5227134"/>
              <a:gd name="connsiteX1" fmla="*/ 132720 w 6876419"/>
              <a:gd name="connsiteY1" fmla="*/ 1769559 h 5227134"/>
              <a:gd name="connsiteX2" fmla="*/ 132719 w 6876419"/>
              <a:gd name="connsiteY2" fmla="*/ 7434 h 5227134"/>
              <a:gd name="connsiteX3" fmla="*/ 408945 w 6876419"/>
              <a:gd name="connsiteY3" fmla="*/ 7434 h 5227134"/>
              <a:gd name="connsiteX4" fmla="*/ 409410 w 6876419"/>
              <a:gd name="connsiteY4" fmla="*/ 121734 h 5227134"/>
              <a:gd name="connsiteX5" fmla="*/ 713743 w 6876419"/>
              <a:gd name="connsiteY5" fmla="*/ 121735 h 5227134"/>
              <a:gd name="connsiteX6" fmla="*/ 713743 w 6876419"/>
              <a:gd name="connsiteY6" fmla="*/ 7434 h 5227134"/>
              <a:gd name="connsiteX7" fmla="*/ 999599 w 6876419"/>
              <a:gd name="connsiteY7" fmla="*/ 0 h 5227134"/>
              <a:gd name="connsiteX8" fmla="*/ 999599 w 6876419"/>
              <a:gd name="connsiteY8" fmla="*/ 249275 h 5227134"/>
              <a:gd name="connsiteX9" fmla="*/ 1140847 w 6876419"/>
              <a:gd name="connsiteY9" fmla="*/ 249275 h 5227134"/>
              <a:gd name="connsiteX10" fmla="*/ 6000119 w 6876419"/>
              <a:gd name="connsiteY10" fmla="*/ 5227134 h 5227134"/>
              <a:gd name="connsiteX11" fmla="*/ 6876419 w 6876419"/>
              <a:gd name="connsiteY11" fmla="*/ 4160334 h 5227134"/>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999599 w 6876419"/>
              <a:gd name="connsiteY7" fmla="*/ 5111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6000119 w 6876419"/>
              <a:gd name="connsiteY11" fmla="*/ 5232245 h 5232245"/>
              <a:gd name="connsiteX12" fmla="*/ 6876419 w 6876419"/>
              <a:gd name="connsiteY12"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6000119 w 6876419"/>
              <a:gd name="connsiteY11" fmla="*/ 5232245 h 5232245"/>
              <a:gd name="connsiteX12" fmla="*/ 6876419 w 6876419"/>
              <a:gd name="connsiteY12"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6000119 w 6876419"/>
              <a:gd name="connsiteY12" fmla="*/ 5232245 h 5232245"/>
              <a:gd name="connsiteX13" fmla="*/ 6876419 w 6876419"/>
              <a:gd name="connsiteY13"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6000119 w 6876419"/>
              <a:gd name="connsiteY13" fmla="*/ 5232245 h 5232245"/>
              <a:gd name="connsiteX14" fmla="*/ 6876419 w 6876419"/>
              <a:gd name="connsiteY14"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6000119 w 6876419"/>
              <a:gd name="connsiteY14" fmla="*/ 5232245 h 5232245"/>
              <a:gd name="connsiteX15" fmla="*/ 6876419 w 6876419"/>
              <a:gd name="connsiteY15"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6000119 w 6876419"/>
              <a:gd name="connsiteY15" fmla="*/ 5232245 h 5232245"/>
              <a:gd name="connsiteX16" fmla="*/ 6876419 w 6876419"/>
              <a:gd name="connsiteY16"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6000119 w 6876419"/>
              <a:gd name="connsiteY16" fmla="*/ 5232245 h 5232245"/>
              <a:gd name="connsiteX17" fmla="*/ 6876419 w 6876419"/>
              <a:gd name="connsiteY17"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6000119 w 6876419"/>
              <a:gd name="connsiteY17" fmla="*/ 5232245 h 5232245"/>
              <a:gd name="connsiteX18" fmla="*/ 6876419 w 6876419"/>
              <a:gd name="connsiteY18"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6000119 w 6876419"/>
              <a:gd name="connsiteY18" fmla="*/ 5232245 h 5232245"/>
              <a:gd name="connsiteX19" fmla="*/ 6876419 w 6876419"/>
              <a:gd name="connsiteY19"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6000119 w 6876419"/>
              <a:gd name="connsiteY19" fmla="*/ 5232245 h 5232245"/>
              <a:gd name="connsiteX20" fmla="*/ 6876419 w 6876419"/>
              <a:gd name="connsiteY20"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6000119 w 6876419"/>
              <a:gd name="connsiteY20" fmla="*/ 5232245 h 5232245"/>
              <a:gd name="connsiteX21" fmla="*/ 6876419 w 6876419"/>
              <a:gd name="connsiteY21"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6000119 w 6876419"/>
              <a:gd name="connsiteY21" fmla="*/ 5232245 h 5232245"/>
              <a:gd name="connsiteX22" fmla="*/ 6876419 w 6876419"/>
              <a:gd name="connsiteY22"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6000119 w 6876419"/>
              <a:gd name="connsiteY22" fmla="*/ 5232245 h 5232245"/>
              <a:gd name="connsiteX23" fmla="*/ 6876419 w 6876419"/>
              <a:gd name="connsiteY23"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6000119 w 6876419"/>
              <a:gd name="connsiteY23" fmla="*/ 5232245 h 5232245"/>
              <a:gd name="connsiteX24" fmla="*/ 6876419 w 6876419"/>
              <a:gd name="connsiteY24"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6000119 w 6876419"/>
              <a:gd name="connsiteY24" fmla="*/ 5232245 h 5232245"/>
              <a:gd name="connsiteX25" fmla="*/ 6876419 w 6876419"/>
              <a:gd name="connsiteY25"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6000119 w 6876419"/>
              <a:gd name="connsiteY25" fmla="*/ 5232245 h 5232245"/>
              <a:gd name="connsiteX26" fmla="*/ 6876419 w 6876419"/>
              <a:gd name="connsiteY26"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6000119 w 6876419"/>
              <a:gd name="connsiteY26" fmla="*/ 5232245 h 5232245"/>
              <a:gd name="connsiteX27" fmla="*/ 6876419 w 6876419"/>
              <a:gd name="connsiteY27"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6000119 w 6876419"/>
              <a:gd name="connsiteY27" fmla="*/ 5232245 h 5232245"/>
              <a:gd name="connsiteX28" fmla="*/ 6876419 w 6876419"/>
              <a:gd name="connsiteY28"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6000119 w 6876419"/>
              <a:gd name="connsiteY28" fmla="*/ 5232245 h 5232245"/>
              <a:gd name="connsiteX29" fmla="*/ 6876419 w 6876419"/>
              <a:gd name="connsiteY29"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6000119 w 6876419"/>
              <a:gd name="connsiteY29" fmla="*/ 5232245 h 5232245"/>
              <a:gd name="connsiteX30" fmla="*/ 6876419 w 6876419"/>
              <a:gd name="connsiteY30"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6000119 w 6876419"/>
              <a:gd name="connsiteY30" fmla="*/ 5232245 h 5232245"/>
              <a:gd name="connsiteX31" fmla="*/ 6876419 w 6876419"/>
              <a:gd name="connsiteY31"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6000119 w 6876419"/>
              <a:gd name="connsiteY31" fmla="*/ 5232245 h 5232245"/>
              <a:gd name="connsiteX32" fmla="*/ 6876419 w 6876419"/>
              <a:gd name="connsiteY32"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6000119 w 6876419"/>
              <a:gd name="connsiteY32" fmla="*/ 5232245 h 5232245"/>
              <a:gd name="connsiteX33" fmla="*/ 6876419 w 6876419"/>
              <a:gd name="connsiteY33"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6000119 w 6876419"/>
              <a:gd name="connsiteY33" fmla="*/ 5232245 h 5232245"/>
              <a:gd name="connsiteX34" fmla="*/ 6876419 w 6876419"/>
              <a:gd name="connsiteY34"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6000119 w 6876419"/>
              <a:gd name="connsiteY34" fmla="*/ 5232245 h 5232245"/>
              <a:gd name="connsiteX35" fmla="*/ 6876419 w 6876419"/>
              <a:gd name="connsiteY35"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6000119 w 6876419"/>
              <a:gd name="connsiteY35" fmla="*/ 5232245 h 5232245"/>
              <a:gd name="connsiteX36" fmla="*/ 6876419 w 6876419"/>
              <a:gd name="connsiteY36"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6000119 w 6876419"/>
              <a:gd name="connsiteY36" fmla="*/ 5232245 h 5232245"/>
              <a:gd name="connsiteX37" fmla="*/ 6876419 w 6876419"/>
              <a:gd name="connsiteY37"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6000119 w 6876419"/>
              <a:gd name="connsiteY37" fmla="*/ 5232245 h 5232245"/>
              <a:gd name="connsiteX38" fmla="*/ 6876419 w 6876419"/>
              <a:gd name="connsiteY38"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6000119 w 6876419"/>
              <a:gd name="connsiteY38" fmla="*/ 5232245 h 5232245"/>
              <a:gd name="connsiteX39" fmla="*/ 6876419 w 6876419"/>
              <a:gd name="connsiteY39"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6000119 w 6876419"/>
              <a:gd name="connsiteY39" fmla="*/ 5232245 h 5232245"/>
              <a:gd name="connsiteX40" fmla="*/ 6876419 w 6876419"/>
              <a:gd name="connsiteY40"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6000119 w 6876419"/>
              <a:gd name="connsiteY40" fmla="*/ 5232245 h 5232245"/>
              <a:gd name="connsiteX41" fmla="*/ 6876419 w 6876419"/>
              <a:gd name="connsiteY41"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6000119 w 6876419"/>
              <a:gd name="connsiteY41" fmla="*/ 5232245 h 5232245"/>
              <a:gd name="connsiteX42" fmla="*/ 6876419 w 6876419"/>
              <a:gd name="connsiteY42"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6000119 w 6876419"/>
              <a:gd name="connsiteY42" fmla="*/ 5232245 h 5232245"/>
              <a:gd name="connsiteX43" fmla="*/ 6876419 w 6876419"/>
              <a:gd name="connsiteY43"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6000119 w 6876419"/>
              <a:gd name="connsiteY43" fmla="*/ 5232245 h 5232245"/>
              <a:gd name="connsiteX44" fmla="*/ 6876419 w 6876419"/>
              <a:gd name="connsiteY44"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6000119 w 6876419"/>
              <a:gd name="connsiteY44" fmla="*/ 5232245 h 5232245"/>
              <a:gd name="connsiteX45" fmla="*/ 6876419 w 6876419"/>
              <a:gd name="connsiteY45"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6000119 w 6876419"/>
              <a:gd name="connsiteY45" fmla="*/ 5232245 h 5232245"/>
              <a:gd name="connsiteX46" fmla="*/ 6876419 w 6876419"/>
              <a:gd name="connsiteY46"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6000119 w 6876419"/>
              <a:gd name="connsiteY46" fmla="*/ 5232245 h 5232245"/>
              <a:gd name="connsiteX47" fmla="*/ 6876419 w 6876419"/>
              <a:gd name="connsiteY47"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6000119 w 6876419"/>
              <a:gd name="connsiteY47" fmla="*/ 5232245 h 5232245"/>
              <a:gd name="connsiteX48" fmla="*/ 6876419 w 6876419"/>
              <a:gd name="connsiteY48"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96956 h 5232245"/>
              <a:gd name="connsiteX48" fmla="*/ 6000119 w 6876419"/>
              <a:gd name="connsiteY48" fmla="*/ 5232245 h 5232245"/>
              <a:gd name="connsiteX49" fmla="*/ 6876419 w 6876419"/>
              <a:gd name="connsiteY49"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6000119 w 6876419"/>
              <a:gd name="connsiteY48" fmla="*/ 5232245 h 5232245"/>
              <a:gd name="connsiteX49" fmla="*/ 6876419 w 6876419"/>
              <a:gd name="connsiteY49"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6000119 w 6876419"/>
              <a:gd name="connsiteY49" fmla="*/ 5232245 h 5232245"/>
              <a:gd name="connsiteX50" fmla="*/ 6876419 w 6876419"/>
              <a:gd name="connsiteY50"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6000119 w 6876419"/>
              <a:gd name="connsiteY50" fmla="*/ 5232245 h 5232245"/>
              <a:gd name="connsiteX51" fmla="*/ 6876419 w 6876419"/>
              <a:gd name="connsiteY51"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6000119 w 6876419"/>
              <a:gd name="connsiteY51" fmla="*/ 5232245 h 5232245"/>
              <a:gd name="connsiteX52" fmla="*/ 6876419 w 6876419"/>
              <a:gd name="connsiteY52"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6000119 w 6876419"/>
              <a:gd name="connsiteY52" fmla="*/ 5232245 h 5232245"/>
              <a:gd name="connsiteX53" fmla="*/ 6876419 w 6876419"/>
              <a:gd name="connsiteY53"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6000119 w 6876419"/>
              <a:gd name="connsiteY53" fmla="*/ 5232245 h 5232245"/>
              <a:gd name="connsiteX54" fmla="*/ 6876419 w 6876419"/>
              <a:gd name="connsiteY54"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6000119 w 6876419"/>
              <a:gd name="connsiteY54" fmla="*/ 5232245 h 5232245"/>
              <a:gd name="connsiteX55" fmla="*/ 6876419 w 6876419"/>
              <a:gd name="connsiteY55"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6000119 w 6876419"/>
              <a:gd name="connsiteY55" fmla="*/ 5232245 h 5232245"/>
              <a:gd name="connsiteX56" fmla="*/ 6876419 w 6876419"/>
              <a:gd name="connsiteY56"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4918058 w 6876419"/>
              <a:gd name="connsiteY55" fmla="*/ 363757 h 5232245"/>
              <a:gd name="connsiteX56" fmla="*/ 6000119 w 6876419"/>
              <a:gd name="connsiteY56" fmla="*/ 5232245 h 5232245"/>
              <a:gd name="connsiteX57" fmla="*/ 6876419 w 6876419"/>
              <a:gd name="connsiteY57"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4918058 w 6876419"/>
              <a:gd name="connsiteY55" fmla="*/ 363757 h 5232245"/>
              <a:gd name="connsiteX56" fmla="*/ 4925119 w 6876419"/>
              <a:gd name="connsiteY56" fmla="*/ 1885404 h 5232245"/>
              <a:gd name="connsiteX57" fmla="*/ 6000119 w 6876419"/>
              <a:gd name="connsiteY57" fmla="*/ 5232245 h 5232245"/>
              <a:gd name="connsiteX58" fmla="*/ 6876419 w 6876419"/>
              <a:gd name="connsiteY58"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4918058 w 6876419"/>
              <a:gd name="connsiteY55" fmla="*/ 363757 h 5232245"/>
              <a:gd name="connsiteX56" fmla="*/ 4925119 w 6876419"/>
              <a:gd name="connsiteY56" fmla="*/ 1885404 h 5232245"/>
              <a:gd name="connsiteX57" fmla="*/ 5066339 w 6876419"/>
              <a:gd name="connsiteY57" fmla="*/ 1885404 h 5232245"/>
              <a:gd name="connsiteX58" fmla="*/ 6000119 w 6876419"/>
              <a:gd name="connsiteY58" fmla="*/ 5232245 h 5232245"/>
              <a:gd name="connsiteX59" fmla="*/ 6876419 w 6876419"/>
              <a:gd name="connsiteY59"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4918058 w 6876419"/>
              <a:gd name="connsiteY55" fmla="*/ 363757 h 5232245"/>
              <a:gd name="connsiteX56" fmla="*/ 4925119 w 6876419"/>
              <a:gd name="connsiteY56" fmla="*/ 1885404 h 5232245"/>
              <a:gd name="connsiteX57" fmla="*/ 5066339 w 6876419"/>
              <a:gd name="connsiteY57" fmla="*/ 1885404 h 5232245"/>
              <a:gd name="connsiteX58" fmla="*/ 5066339 w 6876419"/>
              <a:gd name="connsiteY58" fmla="*/ 2019563 h 5232245"/>
              <a:gd name="connsiteX59" fmla="*/ 6000119 w 6876419"/>
              <a:gd name="connsiteY59" fmla="*/ 5232245 h 5232245"/>
              <a:gd name="connsiteX60" fmla="*/ 6876419 w 6876419"/>
              <a:gd name="connsiteY60"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4918058 w 6876419"/>
              <a:gd name="connsiteY55" fmla="*/ 363757 h 5232245"/>
              <a:gd name="connsiteX56" fmla="*/ 4925119 w 6876419"/>
              <a:gd name="connsiteY56" fmla="*/ 1885404 h 5232245"/>
              <a:gd name="connsiteX57" fmla="*/ 5066339 w 6876419"/>
              <a:gd name="connsiteY57" fmla="*/ 1885404 h 5232245"/>
              <a:gd name="connsiteX58" fmla="*/ 5066339 w 6876419"/>
              <a:gd name="connsiteY58" fmla="*/ 2019563 h 5232245"/>
              <a:gd name="connsiteX59" fmla="*/ 5207559 w 6876419"/>
              <a:gd name="connsiteY59" fmla="*/ 2012502 h 5232245"/>
              <a:gd name="connsiteX60" fmla="*/ 6000119 w 6876419"/>
              <a:gd name="connsiteY60" fmla="*/ 5232245 h 5232245"/>
              <a:gd name="connsiteX61" fmla="*/ 6876419 w 6876419"/>
              <a:gd name="connsiteY61"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4918058 w 6876419"/>
              <a:gd name="connsiteY55" fmla="*/ 363757 h 5232245"/>
              <a:gd name="connsiteX56" fmla="*/ 4925119 w 6876419"/>
              <a:gd name="connsiteY56" fmla="*/ 1885404 h 5232245"/>
              <a:gd name="connsiteX57" fmla="*/ 5066339 w 6876419"/>
              <a:gd name="connsiteY57" fmla="*/ 1885404 h 5232245"/>
              <a:gd name="connsiteX58" fmla="*/ 5066339 w 6876419"/>
              <a:gd name="connsiteY58" fmla="*/ 2019563 h 5232245"/>
              <a:gd name="connsiteX59" fmla="*/ 5207559 w 6876419"/>
              <a:gd name="connsiteY59" fmla="*/ 2012502 h 5232245"/>
              <a:gd name="connsiteX60" fmla="*/ 5204029 w 6876419"/>
              <a:gd name="connsiteY60" fmla="*/ 1895995 h 5232245"/>
              <a:gd name="connsiteX61" fmla="*/ 6000119 w 6876419"/>
              <a:gd name="connsiteY61" fmla="*/ 5232245 h 5232245"/>
              <a:gd name="connsiteX62" fmla="*/ 6876419 w 6876419"/>
              <a:gd name="connsiteY62"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4918058 w 6876419"/>
              <a:gd name="connsiteY55" fmla="*/ 363757 h 5232245"/>
              <a:gd name="connsiteX56" fmla="*/ 4925119 w 6876419"/>
              <a:gd name="connsiteY56" fmla="*/ 1885404 h 5232245"/>
              <a:gd name="connsiteX57" fmla="*/ 5066339 w 6876419"/>
              <a:gd name="connsiteY57" fmla="*/ 1885404 h 5232245"/>
              <a:gd name="connsiteX58" fmla="*/ 5066339 w 6876419"/>
              <a:gd name="connsiteY58" fmla="*/ 2019563 h 5232245"/>
              <a:gd name="connsiteX59" fmla="*/ 5207559 w 6876419"/>
              <a:gd name="connsiteY59" fmla="*/ 2012502 h 5232245"/>
              <a:gd name="connsiteX60" fmla="*/ 5204029 w 6876419"/>
              <a:gd name="connsiteY60" fmla="*/ 1895995 h 5232245"/>
              <a:gd name="connsiteX61" fmla="*/ 5348779 w 6876419"/>
              <a:gd name="connsiteY61" fmla="*/ 1899526 h 5232245"/>
              <a:gd name="connsiteX62" fmla="*/ 6000119 w 6876419"/>
              <a:gd name="connsiteY62" fmla="*/ 5232245 h 5232245"/>
              <a:gd name="connsiteX63" fmla="*/ 6876419 w 6876419"/>
              <a:gd name="connsiteY63"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4918058 w 6876419"/>
              <a:gd name="connsiteY55" fmla="*/ 363757 h 5232245"/>
              <a:gd name="connsiteX56" fmla="*/ 4925119 w 6876419"/>
              <a:gd name="connsiteY56" fmla="*/ 1885404 h 5232245"/>
              <a:gd name="connsiteX57" fmla="*/ 5066339 w 6876419"/>
              <a:gd name="connsiteY57" fmla="*/ 1885404 h 5232245"/>
              <a:gd name="connsiteX58" fmla="*/ 5066339 w 6876419"/>
              <a:gd name="connsiteY58" fmla="*/ 2019563 h 5232245"/>
              <a:gd name="connsiteX59" fmla="*/ 5207559 w 6876419"/>
              <a:gd name="connsiteY59" fmla="*/ 2012502 h 5232245"/>
              <a:gd name="connsiteX60" fmla="*/ 5204029 w 6876419"/>
              <a:gd name="connsiteY60" fmla="*/ 1895995 h 5232245"/>
              <a:gd name="connsiteX61" fmla="*/ 5348779 w 6876419"/>
              <a:gd name="connsiteY61" fmla="*/ 1899526 h 5232245"/>
              <a:gd name="connsiteX62" fmla="*/ 5355840 w 6876419"/>
              <a:gd name="connsiteY62" fmla="*/ 2125478 h 5232245"/>
              <a:gd name="connsiteX63" fmla="*/ 6000119 w 6876419"/>
              <a:gd name="connsiteY63" fmla="*/ 5232245 h 5232245"/>
              <a:gd name="connsiteX64" fmla="*/ 6876419 w 6876419"/>
              <a:gd name="connsiteY64"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4918058 w 6876419"/>
              <a:gd name="connsiteY55" fmla="*/ 363757 h 5232245"/>
              <a:gd name="connsiteX56" fmla="*/ 4925119 w 6876419"/>
              <a:gd name="connsiteY56" fmla="*/ 1885404 h 5232245"/>
              <a:gd name="connsiteX57" fmla="*/ 5066339 w 6876419"/>
              <a:gd name="connsiteY57" fmla="*/ 1885404 h 5232245"/>
              <a:gd name="connsiteX58" fmla="*/ 5066339 w 6876419"/>
              <a:gd name="connsiteY58" fmla="*/ 2019563 h 5232245"/>
              <a:gd name="connsiteX59" fmla="*/ 5207559 w 6876419"/>
              <a:gd name="connsiteY59" fmla="*/ 2012502 h 5232245"/>
              <a:gd name="connsiteX60" fmla="*/ 5204029 w 6876419"/>
              <a:gd name="connsiteY60" fmla="*/ 1895995 h 5232245"/>
              <a:gd name="connsiteX61" fmla="*/ 5348779 w 6876419"/>
              <a:gd name="connsiteY61" fmla="*/ 1899526 h 5232245"/>
              <a:gd name="connsiteX62" fmla="*/ 5355840 w 6876419"/>
              <a:gd name="connsiteY62" fmla="*/ 2125478 h 5232245"/>
              <a:gd name="connsiteX63" fmla="*/ 5504121 w 6876419"/>
              <a:gd name="connsiteY63" fmla="*/ 2125478 h 5232245"/>
              <a:gd name="connsiteX64" fmla="*/ 6000119 w 6876419"/>
              <a:gd name="connsiteY64" fmla="*/ 5232245 h 5232245"/>
              <a:gd name="connsiteX65" fmla="*/ 6876419 w 6876419"/>
              <a:gd name="connsiteY65" fmla="*/ 4165445 h 5232245"/>
              <a:gd name="connsiteX0" fmla="*/ 0 w 6876419"/>
              <a:gd name="connsiteY0" fmla="*/ 1774670 h 5232245"/>
              <a:gd name="connsiteX1" fmla="*/ 132720 w 6876419"/>
              <a:gd name="connsiteY1" fmla="*/ 1774670 h 5232245"/>
              <a:gd name="connsiteX2" fmla="*/ 132719 w 6876419"/>
              <a:gd name="connsiteY2" fmla="*/ 12545 h 5232245"/>
              <a:gd name="connsiteX3" fmla="*/ 408945 w 6876419"/>
              <a:gd name="connsiteY3" fmla="*/ 12545 h 5232245"/>
              <a:gd name="connsiteX4" fmla="*/ 409410 w 6876419"/>
              <a:gd name="connsiteY4" fmla="*/ 126845 h 5232245"/>
              <a:gd name="connsiteX5" fmla="*/ 713743 w 6876419"/>
              <a:gd name="connsiteY5" fmla="*/ 126846 h 5232245"/>
              <a:gd name="connsiteX6" fmla="*/ 713743 w 6876419"/>
              <a:gd name="connsiteY6" fmla="*/ 12545 h 5232245"/>
              <a:gd name="connsiteX7" fmla="*/ 1003316 w 6876419"/>
              <a:gd name="connsiteY7" fmla="*/ 16262 h 5232245"/>
              <a:gd name="connsiteX8" fmla="*/ 999599 w 6876419"/>
              <a:gd name="connsiteY8" fmla="*/ 254386 h 5232245"/>
              <a:gd name="connsiteX9" fmla="*/ 1140847 w 6876419"/>
              <a:gd name="connsiteY9" fmla="*/ 254386 h 5232245"/>
              <a:gd name="connsiteX10" fmla="*/ 1146319 w 6876419"/>
              <a:gd name="connsiteY10" fmla="*/ 0 h 5232245"/>
              <a:gd name="connsiteX11" fmla="*/ 1280134 w 6876419"/>
              <a:gd name="connsiteY11" fmla="*/ 3718 h 5232245"/>
              <a:gd name="connsiteX12" fmla="*/ 1287568 w 6876419"/>
              <a:gd name="connsiteY12" fmla="*/ 1427357 h 5232245"/>
              <a:gd name="connsiteX13" fmla="*/ 1436251 w 6876419"/>
              <a:gd name="connsiteY13" fmla="*/ 1423640 h 5232245"/>
              <a:gd name="connsiteX14" fmla="*/ 1436251 w 6876419"/>
              <a:gd name="connsiteY14" fmla="*/ 2252547 h 5232245"/>
              <a:gd name="connsiteX15" fmla="*/ 1581217 w 6876419"/>
              <a:gd name="connsiteY15" fmla="*/ 2252547 h 5232245"/>
              <a:gd name="connsiteX16" fmla="*/ 1581217 w 6876419"/>
              <a:gd name="connsiteY16" fmla="*/ 1520284 h 5232245"/>
              <a:gd name="connsiteX17" fmla="*/ 1722466 w 6876419"/>
              <a:gd name="connsiteY17" fmla="*/ 1520284 h 5232245"/>
              <a:gd name="connsiteX18" fmla="*/ 1726183 w 6876419"/>
              <a:gd name="connsiteY18" fmla="*/ 828908 h 5232245"/>
              <a:gd name="connsiteX19" fmla="*/ 1871149 w 6876419"/>
              <a:gd name="connsiteY19" fmla="*/ 828908 h 5232245"/>
              <a:gd name="connsiteX20" fmla="*/ 1871149 w 6876419"/>
              <a:gd name="connsiteY20" fmla="*/ 944137 h 5232245"/>
              <a:gd name="connsiteX21" fmla="*/ 2016115 w 6876419"/>
              <a:gd name="connsiteY21" fmla="*/ 947855 h 5232245"/>
              <a:gd name="connsiteX22" fmla="*/ 2019832 w 6876419"/>
              <a:gd name="connsiteY22" fmla="*/ 1412489 h 5232245"/>
              <a:gd name="connsiteX23" fmla="*/ 2447295 w 6876419"/>
              <a:gd name="connsiteY23" fmla="*/ 1408772 h 5232245"/>
              <a:gd name="connsiteX24" fmla="*/ 2454729 w 6876419"/>
              <a:gd name="connsiteY24" fmla="*/ 1765611 h 5232245"/>
              <a:gd name="connsiteX25" fmla="*/ 2603412 w 6876419"/>
              <a:gd name="connsiteY25" fmla="*/ 1765611 h 5232245"/>
              <a:gd name="connsiteX26" fmla="*/ 2599695 w 6876419"/>
              <a:gd name="connsiteY26" fmla="*/ 1657816 h 5232245"/>
              <a:gd name="connsiteX27" fmla="*/ 2744661 w 6876419"/>
              <a:gd name="connsiteY27" fmla="*/ 1654098 h 5232245"/>
              <a:gd name="connsiteX28" fmla="*/ 2740944 w 6876419"/>
              <a:gd name="connsiteY28" fmla="*/ 1397620 h 5232245"/>
              <a:gd name="connsiteX29" fmla="*/ 2893344 w 6876419"/>
              <a:gd name="connsiteY29" fmla="*/ 1397620 h 5232245"/>
              <a:gd name="connsiteX30" fmla="*/ 2882193 w 6876419"/>
              <a:gd name="connsiteY30" fmla="*/ 1182030 h 5232245"/>
              <a:gd name="connsiteX31" fmla="*/ 3019724 w 6876419"/>
              <a:gd name="connsiteY31" fmla="*/ 1182030 h 5232245"/>
              <a:gd name="connsiteX32" fmla="*/ 3025709 w 6876419"/>
              <a:gd name="connsiteY32" fmla="*/ 1412316 h 5232245"/>
              <a:gd name="connsiteX33" fmla="*/ 3163398 w 6876419"/>
              <a:gd name="connsiteY33" fmla="*/ 1415847 h 5232245"/>
              <a:gd name="connsiteX34" fmla="*/ 3163398 w 6876419"/>
              <a:gd name="connsiteY34" fmla="*/ 822723 h 5232245"/>
              <a:gd name="connsiteX35" fmla="*/ 3301088 w 6876419"/>
              <a:gd name="connsiteY35" fmla="*/ 822723 h 5232245"/>
              <a:gd name="connsiteX36" fmla="*/ 3301088 w 6876419"/>
              <a:gd name="connsiteY36" fmla="*/ 720338 h 5232245"/>
              <a:gd name="connsiteX37" fmla="*/ 3452900 w 6876419"/>
              <a:gd name="connsiteY37" fmla="*/ 720338 h 5232245"/>
              <a:gd name="connsiteX38" fmla="*/ 3456430 w 6876419"/>
              <a:gd name="connsiteY38" fmla="*/ 953351 h 5232245"/>
              <a:gd name="connsiteX39" fmla="*/ 3604711 w 6876419"/>
              <a:gd name="connsiteY39" fmla="*/ 949821 h 5232245"/>
              <a:gd name="connsiteX40" fmla="*/ 3601181 w 6876419"/>
              <a:gd name="connsiteY40" fmla="*/ 826253 h 5232245"/>
              <a:gd name="connsiteX41" fmla="*/ 3745931 w 6876419"/>
              <a:gd name="connsiteY41" fmla="*/ 826253 h 5232245"/>
              <a:gd name="connsiteX42" fmla="*/ 3749462 w 6876419"/>
              <a:gd name="connsiteY42" fmla="*/ 1066327 h 5232245"/>
              <a:gd name="connsiteX43" fmla="*/ 3890682 w 6876419"/>
              <a:gd name="connsiteY43" fmla="*/ 1062797 h 5232245"/>
              <a:gd name="connsiteX44" fmla="*/ 3901273 w 6876419"/>
              <a:gd name="connsiteY44" fmla="*/ 1408786 h 5232245"/>
              <a:gd name="connsiteX45" fmla="*/ 4042493 w 6876419"/>
              <a:gd name="connsiteY45" fmla="*/ 1408786 h 5232245"/>
              <a:gd name="connsiteX46" fmla="*/ 4042493 w 6876419"/>
              <a:gd name="connsiteY46" fmla="*/ 1182834 h 5232245"/>
              <a:gd name="connsiteX47" fmla="*/ 4183714 w 6876419"/>
              <a:gd name="connsiteY47" fmla="*/ 1182834 h 5232245"/>
              <a:gd name="connsiteX48" fmla="*/ 4180183 w 6876419"/>
              <a:gd name="connsiteY48" fmla="*/ 953351 h 5232245"/>
              <a:gd name="connsiteX49" fmla="*/ 4331995 w 6876419"/>
              <a:gd name="connsiteY49" fmla="*/ 953351 h 5232245"/>
              <a:gd name="connsiteX50" fmla="*/ 4335525 w 6876419"/>
              <a:gd name="connsiteY50" fmla="*/ 1182834 h 5232245"/>
              <a:gd name="connsiteX51" fmla="*/ 4473215 w 6876419"/>
              <a:gd name="connsiteY51" fmla="*/ 1186364 h 5232245"/>
              <a:gd name="connsiteX52" fmla="*/ 4473215 w 6876419"/>
              <a:gd name="connsiteY52" fmla="*/ 240190 h 5232245"/>
              <a:gd name="connsiteX53" fmla="*/ 4625026 w 6876419"/>
              <a:gd name="connsiteY53" fmla="*/ 243720 h 5232245"/>
              <a:gd name="connsiteX54" fmla="*/ 4628557 w 6876419"/>
              <a:gd name="connsiteY54" fmla="*/ 363757 h 5232245"/>
              <a:gd name="connsiteX55" fmla="*/ 4918058 w 6876419"/>
              <a:gd name="connsiteY55" fmla="*/ 363757 h 5232245"/>
              <a:gd name="connsiteX56" fmla="*/ 4925119 w 6876419"/>
              <a:gd name="connsiteY56" fmla="*/ 1885404 h 5232245"/>
              <a:gd name="connsiteX57" fmla="*/ 5066339 w 6876419"/>
              <a:gd name="connsiteY57" fmla="*/ 1885404 h 5232245"/>
              <a:gd name="connsiteX58" fmla="*/ 5066339 w 6876419"/>
              <a:gd name="connsiteY58" fmla="*/ 2019563 h 5232245"/>
              <a:gd name="connsiteX59" fmla="*/ 5207559 w 6876419"/>
              <a:gd name="connsiteY59" fmla="*/ 2012502 h 5232245"/>
              <a:gd name="connsiteX60" fmla="*/ 5204029 w 6876419"/>
              <a:gd name="connsiteY60" fmla="*/ 1895995 h 5232245"/>
              <a:gd name="connsiteX61" fmla="*/ 5348779 w 6876419"/>
              <a:gd name="connsiteY61" fmla="*/ 1899526 h 5232245"/>
              <a:gd name="connsiteX62" fmla="*/ 5355840 w 6876419"/>
              <a:gd name="connsiteY62" fmla="*/ 2125478 h 5232245"/>
              <a:gd name="connsiteX63" fmla="*/ 5504121 w 6876419"/>
              <a:gd name="connsiteY63" fmla="*/ 2125478 h 5232245"/>
              <a:gd name="connsiteX64" fmla="*/ 5493530 w 6876419"/>
              <a:gd name="connsiteY64" fmla="*/ 1062797 h 5232245"/>
              <a:gd name="connsiteX65" fmla="*/ 6000119 w 6876419"/>
              <a:gd name="connsiteY65" fmla="*/ 5232245 h 5232245"/>
              <a:gd name="connsiteX66" fmla="*/ 6876419 w 6876419"/>
              <a:gd name="connsiteY66" fmla="*/ 4165445 h 5232245"/>
              <a:gd name="connsiteX0" fmla="*/ 0 w 6876419"/>
              <a:gd name="connsiteY0" fmla="*/ 1774670 h 4165445"/>
              <a:gd name="connsiteX1" fmla="*/ 132720 w 6876419"/>
              <a:gd name="connsiteY1" fmla="*/ 1774670 h 4165445"/>
              <a:gd name="connsiteX2" fmla="*/ 132719 w 6876419"/>
              <a:gd name="connsiteY2" fmla="*/ 12545 h 4165445"/>
              <a:gd name="connsiteX3" fmla="*/ 408945 w 6876419"/>
              <a:gd name="connsiteY3" fmla="*/ 12545 h 4165445"/>
              <a:gd name="connsiteX4" fmla="*/ 409410 w 6876419"/>
              <a:gd name="connsiteY4" fmla="*/ 126845 h 4165445"/>
              <a:gd name="connsiteX5" fmla="*/ 713743 w 6876419"/>
              <a:gd name="connsiteY5" fmla="*/ 126846 h 4165445"/>
              <a:gd name="connsiteX6" fmla="*/ 713743 w 6876419"/>
              <a:gd name="connsiteY6" fmla="*/ 12545 h 4165445"/>
              <a:gd name="connsiteX7" fmla="*/ 1003316 w 6876419"/>
              <a:gd name="connsiteY7" fmla="*/ 16262 h 4165445"/>
              <a:gd name="connsiteX8" fmla="*/ 999599 w 6876419"/>
              <a:gd name="connsiteY8" fmla="*/ 254386 h 4165445"/>
              <a:gd name="connsiteX9" fmla="*/ 1140847 w 6876419"/>
              <a:gd name="connsiteY9" fmla="*/ 254386 h 4165445"/>
              <a:gd name="connsiteX10" fmla="*/ 1146319 w 6876419"/>
              <a:gd name="connsiteY10" fmla="*/ 0 h 4165445"/>
              <a:gd name="connsiteX11" fmla="*/ 1280134 w 6876419"/>
              <a:gd name="connsiteY11" fmla="*/ 3718 h 4165445"/>
              <a:gd name="connsiteX12" fmla="*/ 1287568 w 6876419"/>
              <a:gd name="connsiteY12" fmla="*/ 1427357 h 4165445"/>
              <a:gd name="connsiteX13" fmla="*/ 1436251 w 6876419"/>
              <a:gd name="connsiteY13" fmla="*/ 1423640 h 4165445"/>
              <a:gd name="connsiteX14" fmla="*/ 1436251 w 6876419"/>
              <a:gd name="connsiteY14" fmla="*/ 2252547 h 4165445"/>
              <a:gd name="connsiteX15" fmla="*/ 1581217 w 6876419"/>
              <a:gd name="connsiteY15" fmla="*/ 2252547 h 4165445"/>
              <a:gd name="connsiteX16" fmla="*/ 1581217 w 6876419"/>
              <a:gd name="connsiteY16" fmla="*/ 1520284 h 4165445"/>
              <a:gd name="connsiteX17" fmla="*/ 1722466 w 6876419"/>
              <a:gd name="connsiteY17" fmla="*/ 1520284 h 4165445"/>
              <a:gd name="connsiteX18" fmla="*/ 1726183 w 6876419"/>
              <a:gd name="connsiteY18" fmla="*/ 828908 h 4165445"/>
              <a:gd name="connsiteX19" fmla="*/ 1871149 w 6876419"/>
              <a:gd name="connsiteY19" fmla="*/ 828908 h 4165445"/>
              <a:gd name="connsiteX20" fmla="*/ 1871149 w 6876419"/>
              <a:gd name="connsiteY20" fmla="*/ 944137 h 4165445"/>
              <a:gd name="connsiteX21" fmla="*/ 2016115 w 6876419"/>
              <a:gd name="connsiteY21" fmla="*/ 947855 h 4165445"/>
              <a:gd name="connsiteX22" fmla="*/ 2019832 w 6876419"/>
              <a:gd name="connsiteY22" fmla="*/ 1412489 h 4165445"/>
              <a:gd name="connsiteX23" fmla="*/ 2447295 w 6876419"/>
              <a:gd name="connsiteY23" fmla="*/ 1408772 h 4165445"/>
              <a:gd name="connsiteX24" fmla="*/ 2454729 w 6876419"/>
              <a:gd name="connsiteY24" fmla="*/ 1765611 h 4165445"/>
              <a:gd name="connsiteX25" fmla="*/ 2603412 w 6876419"/>
              <a:gd name="connsiteY25" fmla="*/ 1765611 h 4165445"/>
              <a:gd name="connsiteX26" fmla="*/ 2599695 w 6876419"/>
              <a:gd name="connsiteY26" fmla="*/ 1657816 h 4165445"/>
              <a:gd name="connsiteX27" fmla="*/ 2744661 w 6876419"/>
              <a:gd name="connsiteY27" fmla="*/ 1654098 h 4165445"/>
              <a:gd name="connsiteX28" fmla="*/ 2740944 w 6876419"/>
              <a:gd name="connsiteY28" fmla="*/ 1397620 h 4165445"/>
              <a:gd name="connsiteX29" fmla="*/ 2893344 w 6876419"/>
              <a:gd name="connsiteY29" fmla="*/ 1397620 h 4165445"/>
              <a:gd name="connsiteX30" fmla="*/ 2882193 w 6876419"/>
              <a:gd name="connsiteY30" fmla="*/ 1182030 h 4165445"/>
              <a:gd name="connsiteX31" fmla="*/ 3019724 w 6876419"/>
              <a:gd name="connsiteY31" fmla="*/ 1182030 h 4165445"/>
              <a:gd name="connsiteX32" fmla="*/ 3025709 w 6876419"/>
              <a:gd name="connsiteY32" fmla="*/ 1412316 h 4165445"/>
              <a:gd name="connsiteX33" fmla="*/ 3163398 w 6876419"/>
              <a:gd name="connsiteY33" fmla="*/ 1415847 h 4165445"/>
              <a:gd name="connsiteX34" fmla="*/ 3163398 w 6876419"/>
              <a:gd name="connsiteY34" fmla="*/ 822723 h 4165445"/>
              <a:gd name="connsiteX35" fmla="*/ 3301088 w 6876419"/>
              <a:gd name="connsiteY35" fmla="*/ 822723 h 4165445"/>
              <a:gd name="connsiteX36" fmla="*/ 3301088 w 6876419"/>
              <a:gd name="connsiteY36" fmla="*/ 720338 h 4165445"/>
              <a:gd name="connsiteX37" fmla="*/ 3452900 w 6876419"/>
              <a:gd name="connsiteY37" fmla="*/ 720338 h 4165445"/>
              <a:gd name="connsiteX38" fmla="*/ 3456430 w 6876419"/>
              <a:gd name="connsiteY38" fmla="*/ 953351 h 4165445"/>
              <a:gd name="connsiteX39" fmla="*/ 3604711 w 6876419"/>
              <a:gd name="connsiteY39" fmla="*/ 949821 h 4165445"/>
              <a:gd name="connsiteX40" fmla="*/ 3601181 w 6876419"/>
              <a:gd name="connsiteY40" fmla="*/ 826253 h 4165445"/>
              <a:gd name="connsiteX41" fmla="*/ 3745931 w 6876419"/>
              <a:gd name="connsiteY41" fmla="*/ 826253 h 4165445"/>
              <a:gd name="connsiteX42" fmla="*/ 3749462 w 6876419"/>
              <a:gd name="connsiteY42" fmla="*/ 1066327 h 4165445"/>
              <a:gd name="connsiteX43" fmla="*/ 3890682 w 6876419"/>
              <a:gd name="connsiteY43" fmla="*/ 1062797 h 4165445"/>
              <a:gd name="connsiteX44" fmla="*/ 3901273 w 6876419"/>
              <a:gd name="connsiteY44" fmla="*/ 1408786 h 4165445"/>
              <a:gd name="connsiteX45" fmla="*/ 4042493 w 6876419"/>
              <a:gd name="connsiteY45" fmla="*/ 1408786 h 4165445"/>
              <a:gd name="connsiteX46" fmla="*/ 4042493 w 6876419"/>
              <a:gd name="connsiteY46" fmla="*/ 1182834 h 4165445"/>
              <a:gd name="connsiteX47" fmla="*/ 4183714 w 6876419"/>
              <a:gd name="connsiteY47" fmla="*/ 1182834 h 4165445"/>
              <a:gd name="connsiteX48" fmla="*/ 4180183 w 6876419"/>
              <a:gd name="connsiteY48" fmla="*/ 953351 h 4165445"/>
              <a:gd name="connsiteX49" fmla="*/ 4331995 w 6876419"/>
              <a:gd name="connsiteY49" fmla="*/ 953351 h 4165445"/>
              <a:gd name="connsiteX50" fmla="*/ 4335525 w 6876419"/>
              <a:gd name="connsiteY50" fmla="*/ 1182834 h 4165445"/>
              <a:gd name="connsiteX51" fmla="*/ 4473215 w 6876419"/>
              <a:gd name="connsiteY51" fmla="*/ 1186364 h 4165445"/>
              <a:gd name="connsiteX52" fmla="*/ 4473215 w 6876419"/>
              <a:gd name="connsiteY52" fmla="*/ 240190 h 4165445"/>
              <a:gd name="connsiteX53" fmla="*/ 4625026 w 6876419"/>
              <a:gd name="connsiteY53" fmla="*/ 243720 h 4165445"/>
              <a:gd name="connsiteX54" fmla="*/ 4628557 w 6876419"/>
              <a:gd name="connsiteY54" fmla="*/ 363757 h 4165445"/>
              <a:gd name="connsiteX55" fmla="*/ 4918058 w 6876419"/>
              <a:gd name="connsiteY55" fmla="*/ 363757 h 4165445"/>
              <a:gd name="connsiteX56" fmla="*/ 4925119 w 6876419"/>
              <a:gd name="connsiteY56" fmla="*/ 1885404 h 4165445"/>
              <a:gd name="connsiteX57" fmla="*/ 5066339 w 6876419"/>
              <a:gd name="connsiteY57" fmla="*/ 1885404 h 4165445"/>
              <a:gd name="connsiteX58" fmla="*/ 5066339 w 6876419"/>
              <a:gd name="connsiteY58" fmla="*/ 2019563 h 4165445"/>
              <a:gd name="connsiteX59" fmla="*/ 5207559 w 6876419"/>
              <a:gd name="connsiteY59" fmla="*/ 2012502 h 4165445"/>
              <a:gd name="connsiteX60" fmla="*/ 5204029 w 6876419"/>
              <a:gd name="connsiteY60" fmla="*/ 1895995 h 4165445"/>
              <a:gd name="connsiteX61" fmla="*/ 5348779 w 6876419"/>
              <a:gd name="connsiteY61" fmla="*/ 1899526 h 4165445"/>
              <a:gd name="connsiteX62" fmla="*/ 5355840 w 6876419"/>
              <a:gd name="connsiteY62" fmla="*/ 2125478 h 4165445"/>
              <a:gd name="connsiteX63" fmla="*/ 5504121 w 6876419"/>
              <a:gd name="connsiteY63" fmla="*/ 2125478 h 4165445"/>
              <a:gd name="connsiteX64" fmla="*/ 5493530 w 6876419"/>
              <a:gd name="connsiteY64" fmla="*/ 1062797 h 4165445"/>
              <a:gd name="connsiteX65" fmla="*/ 6060138 w 6876419"/>
              <a:gd name="connsiteY65" fmla="*/ 3216328 h 4165445"/>
              <a:gd name="connsiteX66" fmla="*/ 6876419 w 6876419"/>
              <a:gd name="connsiteY66" fmla="*/ 4165445 h 4165445"/>
              <a:gd name="connsiteX0" fmla="*/ 0 w 6876419"/>
              <a:gd name="connsiteY0" fmla="*/ 1774670 h 4165445"/>
              <a:gd name="connsiteX1" fmla="*/ 132720 w 6876419"/>
              <a:gd name="connsiteY1" fmla="*/ 1774670 h 4165445"/>
              <a:gd name="connsiteX2" fmla="*/ 132719 w 6876419"/>
              <a:gd name="connsiteY2" fmla="*/ 12545 h 4165445"/>
              <a:gd name="connsiteX3" fmla="*/ 408945 w 6876419"/>
              <a:gd name="connsiteY3" fmla="*/ 12545 h 4165445"/>
              <a:gd name="connsiteX4" fmla="*/ 409410 w 6876419"/>
              <a:gd name="connsiteY4" fmla="*/ 126845 h 4165445"/>
              <a:gd name="connsiteX5" fmla="*/ 713743 w 6876419"/>
              <a:gd name="connsiteY5" fmla="*/ 126846 h 4165445"/>
              <a:gd name="connsiteX6" fmla="*/ 713743 w 6876419"/>
              <a:gd name="connsiteY6" fmla="*/ 12545 h 4165445"/>
              <a:gd name="connsiteX7" fmla="*/ 1003316 w 6876419"/>
              <a:gd name="connsiteY7" fmla="*/ 16262 h 4165445"/>
              <a:gd name="connsiteX8" fmla="*/ 999599 w 6876419"/>
              <a:gd name="connsiteY8" fmla="*/ 254386 h 4165445"/>
              <a:gd name="connsiteX9" fmla="*/ 1140847 w 6876419"/>
              <a:gd name="connsiteY9" fmla="*/ 254386 h 4165445"/>
              <a:gd name="connsiteX10" fmla="*/ 1146319 w 6876419"/>
              <a:gd name="connsiteY10" fmla="*/ 0 h 4165445"/>
              <a:gd name="connsiteX11" fmla="*/ 1280134 w 6876419"/>
              <a:gd name="connsiteY11" fmla="*/ 3718 h 4165445"/>
              <a:gd name="connsiteX12" fmla="*/ 1287568 w 6876419"/>
              <a:gd name="connsiteY12" fmla="*/ 1427357 h 4165445"/>
              <a:gd name="connsiteX13" fmla="*/ 1436251 w 6876419"/>
              <a:gd name="connsiteY13" fmla="*/ 1423640 h 4165445"/>
              <a:gd name="connsiteX14" fmla="*/ 1436251 w 6876419"/>
              <a:gd name="connsiteY14" fmla="*/ 2252547 h 4165445"/>
              <a:gd name="connsiteX15" fmla="*/ 1581217 w 6876419"/>
              <a:gd name="connsiteY15" fmla="*/ 2252547 h 4165445"/>
              <a:gd name="connsiteX16" fmla="*/ 1581217 w 6876419"/>
              <a:gd name="connsiteY16" fmla="*/ 1520284 h 4165445"/>
              <a:gd name="connsiteX17" fmla="*/ 1722466 w 6876419"/>
              <a:gd name="connsiteY17" fmla="*/ 1520284 h 4165445"/>
              <a:gd name="connsiteX18" fmla="*/ 1726183 w 6876419"/>
              <a:gd name="connsiteY18" fmla="*/ 828908 h 4165445"/>
              <a:gd name="connsiteX19" fmla="*/ 1871149 w 6876419"/>
              <a:gd name="connsiteY19" fmla="*/ 828908 h 4165445"/>
              <a:gd name="connsiteX20" fmla="*/ 1871149 w 6876419"/>
              <a:gd name="connsiteY20" fmla="*/ 944137 h 4165445"/>
              <a:gd name="connsiteX21" fmla="*/ 2016115 w 6876419"/>
              <a:gd name="connsiteY21" fmla="*/ 947855 h 4165445"/>
              <a:gd name="connsiteX22" fmla="*/ 2019832 w 6876419"/>
              <a:gd name="connsiteY22" fmla="*/ 1412489 h 4165445"/>
              <a:gd name="connsiteX23" fmla="*/ 2447295 w 6876419"/>
              <a:gd name="connsiteY23" fmla="*/ 1408772 h 4165445"/>
              <a:gd name="connsiteX24" fmla="*/ 2454729 w 6876419"/>
              <a:gd name="connsiteY24" fmla="*/ 1765611 h 4165445"/>
              <a:gd name="connsiteX25" fmla="*/ 2603412 w 6876419"/>
              <a:gd name="connsiteY25" fmla="*/ 1765611 h 4165445"/>
              <a:gd name="connsiteX26" fmla="*/ 2599695 w 6876419"/>
              <a:gd name="connsiteY26" fmla="*/ 1657816 h 4165445"/>
              <a:gd name="connsiteX27" fmla="*/ 2744661 w 6876419"/>
              <a:gd name="connsiteY27" fmla="*/ 1654098 h 4165445"/>
              <a:gd name="connsiteX28" fmla="*/ 2740944 w 6876419"/>
              <a:gd name="connsiteY28" fmla="*/ 1397620 h 4165445"/>
              <a:gd name="connsiteX29" fmla="*/ 2893344 w 6876419"/>
              <a:gd name="connsiteY29" fmla="*/ 1397620 h 4165445"/>
              <a:gd name="connsiteX30" fmla="*/ 2882193 w 6876419"/>
              <a:gd name="connsiteY30" fmla="*/ 1182030 h 4165445"/>
              <a:gd name="connsiteX31" fmla="*/ 3019724 w 6876419"/>
              <a:gd name="connsiteY31" fmla="*/ 1182030 h 4165445"/>
              <a:gd name="connsiteX32" fmla="*/ 3025709 w 6876419"/>
              <a:gd name="connsiteY32" fmla="*/ 1412316 h 4165445"/>
              <a:gd name="connsiteX33" fmla="*/ 3163398 w 6876419"/>
              <a:gd name="connsiteY33" fmla="*/ 1415847 h 4165445"/>
              <a:gd name="connsiteX34" fmla="*/ 3163398 w 6876419"/>
              <a:gd name="connsiteY34" fmla="*/ 822723 h 4165445"/>
              <a:gd name="connsiteX35" fmla="*/ 3301088 w 6876419"/>
              <a:gd name="connsiteY35" fmla="*/ 822723 h 4165445"/>
              <a:gd name="connsiteX36" fmla="*/ 3301088 w 6876419"/>
              <a:gd name="connsiteY36" fmla="*/ 720338 h 4165445"/>
              <a:gd name="connsiteX37" fmla="*/ 3452900 w 6876419"/>
              <a:gd name="connsiteY37" fmla="*/ 720338 h 4165445"/>
              <a:gd name="connsiteX38" fmla="*/ 3456430 w 6876419"/>
              <a:gd name="connsiteY38" fmla="*/ 953351 h 4165445"/>
              <a:gd name="connsiteX39" fmla="*/ 3604711 w 6876419"/>
              <a:gd name="connsiteY39" fmla="*/ 949821 h 4165445"/>
              <a:gd name="connsiteX40" fmla="*/ 3601181 w 6876419"/>
              <a:gd name="connsiteY40" fmla="*/ 826253 h 4165445"/>
              <a:gd name="connsiteX41" fmla="*/ 3745931 w 6876419"/>
              <a:gd name="connsiteY41" fmla="*/ 826253 h 4165445"/>
              <a:gd name="connsiteX42" fmla="*/ 3749462 w 6876419"/>
              <a:gd name="connsiteY42" fmla="*/ 1066327 h 4165445"/>
              <a:gd name="connsiteX43" fmla="*/ 3890682 w 6876419"/>
              <a:gd name="connsiteY43" fmla="*/ 1062797 h 4165445"/>
              <a:gd name="connsiteX44" fmla="*/ 3901273 w 6876419"/>
              <a:gd name="connsiteY44" fmla="*/ 1408786 h 4165445"/>
              <a:gd name="connsiteX45" fmla="*/ 4042493 w 6876419"/>
              <a:gd name="connsiteY45" fmla="*/ 1408786 h 4165445"/>
              <a:gd name="connsiteX46" fmla="*/ 4042493 w 6876419"/>
              <a:gd name="connsiteY46" fmla="*/ 1182834 h 4165445"/>
              <a:gd name="connsiteX47" fmla="*/ 4183714 w 6876419"/>
              <a:gd name="connsiteY47" fmla="*/ 1182834 h 4165445"/>
              <a:gd name="connsiteX48" fmla="*/ 4180183 w 6876419"/>
              <a:gd name="connsiteY48" fmla="*/ 953351 h 4165445"/>
              <a:gd name="connsiteX49" fmla="*/ 4331995 w 6876419"/>
              <a:gd name="connsiteY49" fmla="*/ 953351 h 4165445"/>
              <a:gd name="connsiteX50" fmla="*/ 4335525 w 6876419"/>
              <a:gd name="connsiteY50" fmla="*/ 1182834 h 4165445"/>
              <a:gd name="connsiteX51" fmla="*/ 4473215 w 6876419"/>
              <a:gd name="connsiteY51" fmla="*/ 1186364 h 4165445"/>
              <a:gd name="connsiteX52" fmla="*/ 4473215 w 6876419"/>
              <a:gd name="connsiteY52" fmla="*/ 240190 h 4165445"/>
              <a:gd name="connsiteX53" fmla="*/ 4625026 w 6876419"/>
              <a:gd name="connsiteY53" fmla="*/ 243720 h 4165445"/>
              <a:gd name="connsiteX54" fmla="*/ 4628557 w 6876419"/>
              <a:gd name="connsiteY54" fmla="*/ 363757 h 4165445"/>
              <a:gd name="connsiteX55" fmla="*/ 4918058 w 6876419"/>
              <a:gd name="connsiteY55" fmla="*/ 363757 h 4165445"/>
              <a:gd name="connsiteX56" fmla="*/ 4925119 w 6876419"/>
              <a:gd name="connsiteY56" fmla="*/ 1885404 h 4165445"/>
              <a:gd name="connsiteX57" fmla="*/ 5066339 w 6876419"/>
              <a:gd name="connsiteY57" fmla="*/ 1885404 h 4165445"/>
              <a:gd name="connsiteX58" fmla="*/ 5066339 w 6876419"/>
              <a:gd name="connsiteY58" fmla="*/ 2019563 h 4165445"/>
              <a:gd name="connsiteX59" fmla="*/ 5207559 w 6876419"/>
              <a:gd name="connsiteY59" fmla="*/ 2012502 h 4165445"/>
              <a:gd name="connsiteX60" fmla="*/ 5204029 w 6876419"/>
              <a:gd name="connsiteY60" fmla="*/ 1895995 h 4165445"/>
              <a:gd name="connsiteX61" fmla="*/ 5348779 w 6876419"/>
              <a:gd name="connsiteY61" fmla="*/ 1899526 h 4165445"/>
              <a:gd name="connsiteX62" fmla="*/ 5355840 w 6876419"/>
              <a:gd name="connsiteY62" fmla="*/ 2125478 h 4165445"/>
              <a:gd name="connsiteX63" fmla="*/ 5504121 w 6876419"/>
              <a:gd name="connsiteY63" fmla="*/ 2125478 h 4165445"/>
              <a:gd name="connsiteX64" fmla="*/ 5493530 w 6876419"/>
              <a:gd name="connsiteY64" fmla="*/ 1062797 h 4165445"/>
              <a:gd name="connsiteX65" fmla="*/ 6876419 w 6876419"/>
              <a:gd name="connsiteY65" fmla="*/ 4165445 h 4165445"/>
              <a:gd name="connsiteX0" fmla="*/ 0 w 6643406"/>
              <a:gd name="connsiteY0" fmla="*/ 1774670 h 2979196"/>
              <a:gd name="connsiteX1" fmla="*/ 132720 w 6643406"/>
              <a:gd name="connsiteY1" fmla="*/ 1774670 h 2979196"/>
              <a:gd name="connsiteX2" fmla="*/ 132719 w 6643406"/>
              <a:gd name="connsiteY2" fmla="*/ 12545 h 2979196"/>
              <a:gd name="connsiteX3" fmla="*/ 408945 w 6643406"/>
              <a:gd name="connsiteY3" fmla="*/ 12545 h 2979196"/>
              <a:gd name="connsiteX4" fmla="*/ 409410 w 6643406"/>
              <a:gd name="connsiteY4" fmla="*/ 126845 h 2979196"/>
              <a:gd name="connsiteX5" fmla="*/ 713743 w 6643406"/>
              <a:gd name="connsiteY5" fmla="*/ 126846 h 2979196"/>
              <a:gd name="connsiteX6" fmla="*/ 713743 w 6643406"/>
              <a:gd name="connsiteY6" fmla="*/ 12545 h 2979196"/>
              <a:gd name="connsiteX7" fmla="*/ 1003316 w 6643406"/>
              <a:gd name="connsiteY7" fmla="*/ 16262 h 2979196"/>
              <a:gd name="connsiteX8" fmla="*/ 999599 w 6643406"/>
              <a:gd name="connsiteY8" fmla="*/ 254386 h 2979196"/>
              <a:gd name="connsiteX9" fmla="*/ 1140847 w 6643406"/>
              <a:gd name="connsiteY9" fmla="*/ 254386 h 2979196"/>
              <a:gd name="connsiteX10" fmla="*/ 1146319 w 6643406"/>
              <a:gd name="connsiteY10" fmla="*/ 0 h 2979196"/>
              <a:gd name="connsiteX11" fmla="*/ 1280134 w 6643406"/>
              <a:gd name="connsiteY11" fmla="*/ 3718 h 2979196"/>
              <a:gd name="connsiteX12" fmla="*/ 1287568 w 6643406"/>
              <a:gd name="connsiteY12" fmla="*/ 1427357 h 2979196"/>
              <a:gd name="connsiteX13" fmla="*/ 1436251 w 6643406"/>
              <a:gd name="connsiteY13" fmla="*/ 1423640 h 2979196"/>
              <a:gd name="connsiteX14" fmla="*/ 1436251 w 6643406"/>
              <a:gd name="connsiteY14" fmla="*/ 2252547 h 2979196"/>
              <a:gd name="connsiteX15" fmla="*/ 1581217 w 6643406"/>
              <a:gd name="connsiteY15" fmla="*/ 2252547 h 2979196"/>
              <a:gd name="connsiteX16" fmla="*/ 1581217 w 6643406"/>
              <a:gd name="connsiteY16" fmla="*/ 1520284 h 2979196"/>
              <a:gd name="connsiteX17" fmla="*/ 1722466 w 6643406"/>
              <a:gd name="connsiteY17" fmla="*/ 1520284 h 2979196"/>
              <a:gd name="connsiteX18" fmla="*/ 1726183 w 6643406"/>
              <a:gd name="connsiteY18" fmla="*/ 828908 h 2979196"/>
              <a:gd name="connsiteX19" fmla="*/ 1871149 w 6643406"/>
              <a:gd name="connsiteY19" fmla="*/ 828908 h 2979196"/>
              <a:gd name="connsiteX20" fmla="*/ 1871149 w 6643406"/>
              <a:gd name="connsiteY20" fmla="*/ 944137 h 2979196"/>
              <a:gd name="connsiteX21" fmla="*/ 2016115 w 6643406"/>
              <a:gd name="connsiteY21" fmla="*/ 947855 h 2979196"/>
              <a:gd name="connsiteX22" fmla="*/ 2019832 w 6643406"/>
              <a:gd name="connsiteY22" fmla="*/ 1412489 h 2979196"/>
              <a:gd name="connsiteX23" fmla="*/ 2447295 w 6643406"/>
              <a:gd name="connsiteY23" fmla="*/ 1408772 h 2979196"/>
              <a:gd name="connsiteX24" fmla="*/ 2454729 w 6643406"/>
              <a:gd name="connsiteY24" fmla="*/ 1765611 h 2979196"/>
              <a:gd name="connsiteX25" fmla="*/ 2603412 w 6643406"/>
              <a:gd name="connsiteY25" fmla="*/ 1765611 h 2979196"/>
              <a:gd name="connsiteX26" fmla="*/ 2599695 w 6643406"/>
              <a:gd name="connsiteY26" fmla="*/ 1657816 h 2979196"/>
              <a:gd name="connsiteX27" fmla="*/ 2744661 w 6643406"/>
              <a:gd name="connsiteY27" fmla="*/ 1654098 h 2979196"/>
              <a:gd name="connsiteX28" fmla="*/ 2740944 w 6643406"/>
              <a:gd name="connsiteY28" fmla="*/ 1397620 h 2979196"/>
              <a:gd name="connsiteX29" fmla="*/ 2893344 w 6643406"/>
              <a:gd name="connsiteY29" fmla="*/ 1397620 h 2979196"/>
              <a:gd name="connsiteX30" fmla="*/ 2882193 w 6643406"/>
              <a:gd name="connsiteY30" fmla="*/ 1182030 h 2979196"/>
              <a:gd name="connsiteX31" fmla="*/ 3019724 w 6643406"/>
              <a:gd name="connsiteY31" fmla="*/ 1182030 h 2979196"/>
              <a:gd name="connsiteX32" fmla="*/ 3025709 w 6643406"/>
              <a:gd name="connsiteY32" fmla="*/ 1412316 h 2979196"/>
              <a:gd name="connsiteX33" fmla="*/ 3163398 w 6643406"/>
              <a:gd name="connsiteY33" fmla="*/ 1415847 h 2979196"/>
              <a:gd name="connsiteX34" fmla="*/ 3163398 w 6643406"/>
              <a:gd name="connsiteY34" fmla="*/ 822723 h 2979196"/>
              <a:gd name="connsiteX35" fmla="*/ 3301088 w 6643406"/>
              <a:gd name="connsiteY35" fmla="*/ 822723 h 2979196"/>
              <a:gd name="connsiteX36" fmla="*/ 3301088 w 6643406"/>
              <a:gd name="connsiteY36" fmla="*/ 720338 h 2979196"/>
              <a:gd name="connsiteX37" fmla="*/ 3452900 w 6643406"/>
              <a:gd name="connsiteY37" fmla="*/ 720338 h 2979196"/>
              <a:gd name="connsiteX38" fmla="*/ 3456430 w 6643406"/>
              <a:gd name="connsiteY38" fmla="*/ 953351 h 2979196"/>
              <a:gd name="connsiteX39" fmla="*/ 3604711 w 6643406"/>
              <a:gd name="connsiteY39" fmla="*/ 949821 h 2979196"/>
              <a:gd name="connsiteX40" fmla="*/ 3601181 w 6643406"/>
              <a:gd name="connsiteY40" fmla="*/ 826253 h 2979196"/>
              <a:gd name="connsiteX41" fmla="*/ 3745931 w 6643406"/>
              <a:gd name="connsiteY41" fmla="*/ 826253 h 2979196"/>
              <a:gd name="connsiteX42" fmla="*/ 3749462 w 6643406"/>
              <a:gd name="connsiteY42" fmla="*/ 1066327 h 2979196"/>
              <a:gd name="connsiteX43" fmla="*/ 3890682 w 6643406"/>
              <a:gd name="connsiteY43" fmla="*/ 1062797 h 2979196"/>
              <a:gd name="connsiteX44" fmla="*/ 3901273 w 6643406"/>
              <a:gd name="connsiteY44" fmla="*/ 1408786 h 2979196"/>
              <a:gd name="connsiteX45" fmla="*/ 4042493 w 6643406"/>
              <a:gd name="connsiteY45" fmla="*/ 1408786 h 2979196"/>
              <a:gd name="connsiteX46" fmla="*/ 4042493 w 6643406"/>
              <a:gd name="connsiteY46" fmla="*/ 1182834 h 2979196"/>
              <a:gd name="connsiteX47" fmla="*/ 4183714 w 6643406"/>
              <a:gd name="connsiteY47" fmla="*/ 1182834 h 2979196"/>
              <a:gd name="connsiteX48" fmla="*/ 4180183 w 6643406"/>
              <a:gd name="connsiteY48" fmla="*/ 953351 h 2979196"/>
              <a:gd name="connsiteX49" fmla="*/ 4331995 w 6643406"/>
              <a:gd name="connsiteY49" fmla="*/ 953351 h 2979196"/>
              <a:gd name="connsiteX50" fmla="*/ 4335525 w 6643406"/>
              <a:gd name="connsiteY50" fmla="*/ 1182834 h 2979196"/>
              <a:gd name="connsiteX51" fmla="*/ 4473215 w 6643406"/>
              <a:gd name="connsiteY51" fmla="*/ 1186364 h 2979196"/>
              <a:gd name="connsiteX52" fmla="*/ 4473215 w 6643406"/>
              <a:gd name="connsiteY52" fmla="*/ 240190 h 2979196"/>
              <a:gd name="connsiteX53" fmla="*/ 4625026 w 6643406"/>
              <a:gd name="connsiteY53" fmla="*/ 243720 h 2979196"/>
              <a:gd name="connsiteX54" fmla="*/ 4628557 w 6643406"/>
              <a:gd name="connsiteY54" fmla="*/ 363757 h 2979196"/>
              <a:gd name="connsiteX55" fmla="*/ 4918058 w 6643406"/>
              <a:gd name="connsiteY55" fmla="*/ 363757 h 2979196"/>
              <a:gd name="connsiteX56" fmla="*/ 4925119 w 6643406"/>
              <a:gd name="connsiteY56" fmla="*/ 1885404 h 2979196"/>
              <a:gd name="connsiteX57" fmla="*/ 5066339 w 6643406"/>
              <a:gd name="connsiteY57" fmla="*/ 1885404 h 2979196"/>
              <a:gd name="connsiteX58" fmla="*/ 5066339 w 6643406"/>
              <a:gd name="connsiteY58" fmla="*/ 2019563 h 2979196"/>
              <a:gd name="connsiteX59" fmla="*/ 5207559 w 6643406"/>
              <a:gd name="connsiteY59" fmla="*/ 2012502 h 2979196"/>
              <a:gd name="connsiteX60" fmla="*/ 5204029 w 6643406"/>
              <a:gd name="connsiteY60" fmla="*/ 1895995 h 2979196"/>
              <a:gd name="connsiteX61" fmla="*/ 5348779 w 6643406"/>
              <a:gd name="connsiteY61" fmla="*/ 1899526 h 2979196"/>
              <a:gd name="connsiteX62" fmla="*/ 5355840 w 6643406"/>
              <a:gd name="connsiteY62" fmla="*/ 2125478 h 2979196"/>
              <a:gd name="connsiteX63" fmla="*/ 5504121 w 6643406"/>
              <a:gd name="connsiteY63" fmla="*/ 2125478 h 2979196"/>
              <a:gd name="connsiteX64" fmla="*/ 5493530 w 6643406"/>
              <a:gd name="connsiteY64" fmla="*/ 1062797 h 2979196"/>
              <a:gd name="connsiteX65" fmla="*/ 6643406 w 6643406"/>
              <a:gd name="connsiteY65" fmla="*/ 2979196 h 2979196"/>
              <a:gd name="connsiteX0" fmla="*/ 0 w 5789024"/>
              <a:gd name="connsiteY0" fmla="*/ 1774670 h 2252547"/>
              <a:gd name="connsiteX1" fmla="*/ 132720 w 5789024"/>
              <a:gd name="connsiteY1" fmla="*/ 1774670 h 2252547"/>
              <a:gd name="connsiteX2" fmla="*/ 132719 w 5789024"/>
              <a:gd name="connsiteY2" fmla="*/ 12545 h 2252547"/>
              <a:gd name="connsiteX3" fmla="*/ 408945 w 5789024"/>
              <a:gd name="connsiteY3" fmla="*/ 12545 h 2252547"/>
              <a:gd name="connsiteX4" fmla="*/ 409410 w 5789024"/>
              <a:gd name="connsiteY4" fmla="*/ 126845 h 2252547"/>
              <a:gd name="connsiteX5" fmla="*/ 713743 w 5789024"/>
              <a:gd name="connsiteY5" fmla="*/ 126846 h 2252547"/>
              <a:gd name="connsiteX6" fmla="*/ 713743 w 5789024"/>
              <a:gd name="connsiteY6" fmla="*/ 12545 h 2252547"/>
              <a:gd name="connsiteX7" fmla="*/ 1003316 w 5789024"/>
              <a:gd name="connsiteY7" fmla="*/ 16262 h 2252547"/>
              <a:gd name="connsiteX8" fmla="*/ 999599 w 5789024"/>
              <a:gd name="connsiteY8" fmla="*/ 254386 h 2252547"/>
              <a:gd name="connsiteX9" fmla="*/ 1140847 w 5789024"/>
              <a:gd name="connsiteY9" fmla="*/ 254386 h 2252547"/>
              <a:gd name="connsiteX10" fmla="*/ 1146319 w 5789024"/>
              <a:gd name="connsiteY10" fmla="*/ 0 h 2252547"/>
              <a:gd name="connsiteX11" fmla="*/ 1280134 w 5789024"/>
              <a:gd name="connsiteY11" fmla="*/ 3718 h 2252547"/>
              <a:gd name="connsiteX12" fmla="*/ 1287568 w 5789024"/>
              <a:gd name="connsiteY12" fmla="*/ 1427357 h 2252547"/>
              <a:gd name="connsiteX13" fmla="*/ 1436251 w 5789024"/>
              <a:gd name="connsiteY13" fmla="*/ 1423640 h 2252547"/>
              <a:gd name="connsiteX14" fmla="*/ 1436251 w 5789024"/>
              <a:gd name="connsiteY14" fmla="*/ 2252547 h 2252547"/>
              <a:gd name="connsiteX15" fmla="*/ 1581217 w 5789024"/>
              <a:gd name="connsiteY15" fmla="*/ 2252547 h 2252547"/>
              <a:gd name="connsiteX16" fmla="*/ 1581217 w 5789024"/>
              <a:gd name="connsiteY16" fmla="*/ 1520284 h 2252547"/>
              <a:gd name="connsiteX17" fmla="*/ 1722466 w 5789024"/>
              <a:gd name="connsiteY17" fmla="*/ 1520284 h 2252547"/>
              <a:gd name="connsiteX18" fmla="*/ 1726183 w 5789024"/>
              <a:gd name="connsiteY18" fmla="*/ 828908 h 2252547"/>
              <a:gd name="connsiteX19" fmla="*/ 1871149 w 5789024"/>
              <a:gd name="connsiteY19" fmla="*/ 828908 h 2252547"/>
              <a:gd name="connsiteX20" fmla="*/ 1871149 w 5789024"/>
              <a:gd name="connsiteY20" fmla="*/ 944137 h 2252547"/>
              <a:gd name="connsiteX21" fmla="*/ 2016115 w 5789024"/>
              <a:gd name="connsiteY21" fmla="*/ 947855 h 2252547"/>
              <a:gd name="connsiteX22" fmla="*/ 2019832 w 5789024"/>
              <a:gd name="connsiteY22" fmla="*/ 1412489 h 2252547"/>
              <a:gd name="connsiteX23" fmla="*/ 2447295 w 5789024"/>
              <a:gd name="connsiteY23" fmla="*/ 1408772 h 2252547"/>
              <a:gd name="connsiteX24" fmla="*/ 2454729 w 5789024"/>
              <a:gd name="connsiteY24" fmla="*/ 1765611 h 2252547"/>
              <a:gd name="connsiteX25" fmla="*/ 2603412 w 5789024"/>
              <a:gd name="connsiteY25" fmla="*/ 1765611 h 2252547"/>
              <a:gd name="connsiteX26" fmla="*/ 2599695 w 5789024"/>
              <a:gd name="connsiteY26" fmla="*/ 1657816 h 2252547"/>
              <a:gd name="connsiteX27" fmla="*/ 2744661 w 5789024"/>
              <a:gd name="connsiteY27" fmla="*/ 1654098 h 2252547"/>
              <a:gd name="connsiteX28" fmla="*/ 2740944 w 5789024"/>
              <a:gd name="connsiteY28" fmla="*/ 1397620 h 2252547"/>
              <a:gd name="connsiteX29" fmla="*/ 2893344 w 5789024"/>
              <a:gd name="connsiteY29" fmla="*/ 1397620 h 2252547"/>
              <a:gd name="connsiteX30" fmla="*/ 2882193 w 5789024"/>
              <a:gd name="connsiteY30" fmla="*/ 1182030 h 2252547"/>
              <a:gd name="connsiteX31" fmla="*/ 3019724 w 5789024"/>
              <a:gd name="connsiteY31" fmla="*/ 1182030 h 2252547"/>
              <a:gd name="connsiteX32" fmla="*/ 3025709 w 5789024"/>
              <a:gd name="connsiteY32" fmla="*/ 1412316 h 2252547"/>
              <a:gd name="connsiteX33" fmla="*/ 3163398 w 5789024"/>
              <a:gd name="connsiteY33" fmla="*/ 1415847 h 2252547"/>
              <a:gd name="connsiteX34" fmla="*/ 3163398 w 5789024"/>
              <a:gd name="connsiteY34" fmla="*/ 822723 h 2252547"/>
              <a:gd name="connsiteX35" fmla="*/ 3301088 w 5789024"/>
              <a:gd name="connsiteY35" fmla="*/ 822723 h 2252547"/>
              <a:gd name="connsiteX36" fmla="*/ 3301088 w 5789024"/>
              <a:gd name="connsiteY36" fmla="*/ 720338 h 2252547"/>
              <a:gd name="connsiteX37" fmla="*/ 3452900 w 5789024"/>
              <a:gd name="connsiteY37" fmla="*/ 720338 h 2252547"/>
              <a:gd name="connsiteX38" fmla="*/ 3456430 w 5789024"/>
              <a:gd name="connsiteY38" fmla="*/ 953351 h 2252547"/>
              <a:gd name="connsiteX39" fmla="*/ 3604711 w 5789024"/>
              <a:gd name="connsiteY39" fmla="*/ 949821 h 2252547"/>
              <a:gd name="connsiteX40" fmla="*/ 3601181 w 5789024"/>
              <a:gd name="connsiteY40" fmla="*/ 826253 h 2252547"/>
              <a:gd name="connsiteX41" fmla="*/ 3745931 w 5789024"/>
              <a:gd name="connsiteY41" fmla="*/ 826253 h 2252547"/>
              <a:gd name="connsiteX42" fmla="*/ 3749462 w 5789024"/>
              <a:gd name="connsiteY42" fmla="*/ 1066327 h 2252547"/>
              <a:gd name="connsiteX43" fmla="*/ 3890682 w 5789024"/>
              <a:gd name="connsiteY43" fmla="*/ 1062797 h 2252547"/>
              <a:gd name="connsiteX44" fmla="*/ 3901273 w 5789024"/>
              <a:gd name="connsiteY44" fmla="*/ 1408786 h 2252547"/>
              <a:gd name="connsiteX45" fmla="*/ 4042493 w 5789024"/>
              <a:gd name="connsiteY45" fmla="*/ 1408786 h 2252547"/>
              <a:gd name="connsiteX46" fmla="*/ 4042493 w 5789024"/>
              <a:gd name="connsiteY46" fmla="*/ 1182834 h 2252547"/>
              <a:gd name="connsiteX47" fmla="*/ 4183714 w 5789024"/>
              <a:gd name="connsiteY47" fmla="*/ 1182834 h 2252547"/>
              <a:gd name="connsiteX48" fmla="*/ 4180183 w 5789024"/>
              <a:gd name="connsiteY48" fmla="*/ 953351 h 2252547"/>
              <a:gd name="connsiteX49" fmla="*/ 4331995 w 5789024"/>
              <a:gd name="connsiteY49" fmla="*/ 953351 h 2252547"/>
              <a:gd name="connsiteX50" fmla="*/ 4335525 w 5789024"/>
              <a:gd name="connsiteY50" fmla="*/ 1182834 h 2252547"/>
              <a:gd name="connsiteX51" fmla="*/ 4473215 w 5789024"/>
              <a:gd name="connsiteY51" fmla="*/ 1186364 h 2252547"/>
              <a:gd name="connsiteX52" fmla="*/ 4473215 w 5789024"/>
              <a:gd name="connsiteY52" fmla="*/ 240190 h 2252547"/>
              <a:gd name="connsiteX53" fmla="*/ 4625026 w 5789024"/>
              <a:gd name="connsiteY53" fmla="*/ 243720 h 2252547"/>
              <a:gd name="connsiteX54" fmla="*/ 4628557 w 5789024"/>
              <a:gd name="connsiteY54" fmla="*/ 363757 h 2252547"/>
              <a:gd name="connsiteX55" fmla="*/ 4918058 w 5789024"/>
              <a:gd name="connsiteY55" fmla="*/ 363757 h 2252547"/>
              <a:gd name="connsiteX56" fmla="*/ 4925119 w 5789024"/>
              <a:gd name="connsiteY56" fmla="*/ 1885404 h 2252547"/>
              <a:gd name="connsiteX57" fmla="*/ 5066339 w 5789024"/>
              <a:gd name="connsiteY57" fmla="*/ 1885404 h 2252547"/>
              <a:gd name="connsiteX58" fmla="*/ 5066339 w 5789024"/>
              <a:gd name="connsiteY58" fmla="*/ 2019563 h 2252547"/>
              <a:gd name="connsiteX59" fmla="*/ 5207559 w 5789024"/>
              <a:gd name="connsiteY59" fmla="*/ 2012502 h 2252547"/>
              <a:gd name="connsiteX60" fmla="*/ 5204029 w 5789024"/>
              <a:gd name="connsiteY60" fmla="*/ 1895995 h 2252547"/>
              <a:gd name="connsiteX61" fmla="*/ 5348779 w 5789024"/>
              <a:gd name="connsiteY61" fmla="*/ 1899526 h 2252547"/>
              <a:gd name="connsiteX62" fmla="*/ 5355840 w 5789024"/>
              <a:gd name="connsiteY62" fmla="*/ 2125478 h 2252547"/>
              <a:gd name="connsiteX63" fmla="*/ 5504121 w 5789024"/>
              <a:gd name="connsiteY63" fmla="*/ 2125478 h 2252547"/>
              <a:gd name="connsiteX64" fmla="*/ 5493530 w 5789024"/>
              <a:gd name="connsiteY64" fmla="*/ 1062797 h 2252547"/>
              <a:gd name="connsiteX65" fmla="*/ 5789024 w 5789024"/>
              <a:gd name="connsiteY65" fmla="*/ 1062133 h 225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89024" h="2252547">
                <a:moveTo>
                  <a:pt x="0" y="1774670"/>
                </a:moveTo>
                <a:lnTo>
                  <a:pt x="132720" y="1774670"/>
                </a:lnTo>
                <a:cubicBezTo>
                  <a:pt x="132720" y="1187295"/>
                  <a:pt x="132719" y="599920"/>
                  <a:pt x="132719" y="12545"/>
                </a:cubicBezTo>
                <a:lnTo>
                  <a:pt x="408945" y="12545"/>
                </a:lnTo>
                <a:lnTo>
                  <a:pt x="409410" y="126845"/>
                </a:lnTo>
                <a:lnTo>
                  <a:pt x="713743" y="126846"/>
                </a:lnTo>
                <a:lnTo>
                  <a:pt x="713743" y="12545"/>
                </a:lnTo>
                <a:lnTo>
                  <a:pt x="1003316" y="16262"/>
                </a:lnTo>
                <a:cubicBezTo>
                  <a:pt x="1002077" y="103071"/>
                  <a:pt x="1000838" y="167577"/>
                  <a:pt x="999599" y="254386"/>
                </a:cubicBezTo>
                <a:lnTo>
                  <a:pt x="1140847" y="254386"/>
                </a:lnTo>
                <a:lnTo>
                  <a:pt x="1146319" y="0"/>
                </a:lnTo>
                <a:lnTo>
                  <a:pt x="1280134" y="3718"/>
                </a:lnTo>
                <a:lnTo>
                  <a:pt x="1287568" y="1427357"/>
                </a:lnTo>
                <a:lnTo>
                  <a:pt x="1436251" y="1423640"/>
                </a:lnTo>
                <a:lnTo>
                  <a:pt x="1436251" y="2252547"/>
                </a:lnTo>
                <a:lnTo>
                  <a:pt x="1581217" y="2252547"/>
                </a:lnTo>
                <a:lnTo>
                  <a:pt x="1581217" y="1520284"/>
                </a:lnTo>
                <a:lnTo>
                  <a:pt x="1722466" y="1520284"/>
                </a:lnTo>
                <a:lnTo>
                  <a:pt x="1726183" y="828908"/>
                </a:lnTo>
                <a:lnTo>
                  <a:pt x="1871149" y="828908"/>
                </a:lnTo>
                <a:lnTo>
                  <a:pt x="1871149" y="944137"/>
                </a:lnTo>
                <a:lnTo>
                  <a:pt x="2016115" y="947855"/>
                </a:lnTo>
                <a:lnTo>
                  <a:pt x="2019832" y="1412489"/>
                </a:lnTo>
                <a:lnTo>
                  <a:pt x="2447295" y="1408772"/>
                </a:lnTo>
                <a:lnTo>
                  <a:pt x="2454729" y="1765611"/>
                </a:lnTo>
                <a:lnTo>
                  <a:pt x="2603412" y="1765611"/>
                </a:lnTo>
                <a:lnTo>
                  <a:pt x="2599695" y="1657816"/>
                </a:lnTo>
                <a:lnTo>
                  <a:pt x="2744661" y="1654098"/>
                </a:lnTo>
                <a:lnTo>
                  <a:pt x="2740944" y="1397620"/>
                </a:lnTo>
                <a:lnTo>
                  <a:pt x="2893344" y="1397620"/>
                </a:lnTo>
                <a:lnTo>
                  <a:pt x="2882193" y="1182030"/>
                </a:lnTo>
                <a:lnTo>
                  <a:pt x="3019724" y="1182030"/>
                </a:lnTo>
                <a:lnTo>
                  <a:pt x="3025709" y="1412316"/>
                </a:lnTo>
                <a:lnTo>
                  <a:pt x="3163398" y="1415847"/>
                </a:lnTo>
                <a:lnTo>
                  <a:pt x="3163398" y="822723"/>
                </a:lnTo>
                <a:lnTo>
                  <a:pt x="3301088" y="822723"/>
                </a:lnTo>
                <a:lnTo>
                  <a:pt x="3301088" y="720338"/>
                </a:lnTo>
                <a:lnTo>
                  <a:pt x="3452900" y="720338"/>
                </a:lnTo>
                <a:cubicBezTo>
                  <a:pt x="3454077" y="798009"/>
                  <a:pt x="3455253" y="875680"/>
                  <a:pt x="3456430" y="953351"/>
                </a:cubicBezTo>
                <a:lnTo>
                  <a:pt x="3604711" y="949821"/>
                </a:lnTo>
                <a:cubicBezTo>
                  <a:pt x="3603534" y="908632"/>
                  <a:pt x="3602358" y="867442"/>
                  <a:pt x="3601181" y="826253"/>
                </a:cubicBezTo>
                <a:lnTo>
                  <a:pt x="3745931" y="826253"/>
                </a:lnTo>
                <a:lnTo>
                  <a:pt x="3749462" y="1066327"/>
                </a:lnTo>
                <a:lnTo>
                  <a:pt x="3890682" y="1062797"/>
                </a:lnTo>
                <a:lnTo>
                  <a:pt x="3901273" y="1408786"/>
                </a:lnTo>
                <a:lnTo>
                  <a:pt x="4042493" y="1408786"/>
                </a:lnTo>
                <a:lnTo>
                  <a:pt x="4042493" y="1182834"/>
                </a:lnTo>
                <a:lnTo>
                  <a:pt x="4183714" y="1182834"/>
                </a:lnTo>
                <a:lnTo>
                  <a:pt x="4180183" y="953351"/>
                </a:lnTo>
                <a:lnTo>
                  <a:pt x="4331995" y="953351"/>
                </a:lnTo>
                <a:cubicBezTo>
                  <a:pt x="4333172" y="1029845"/>
                  <a:pt x="4334348" y="1106340"/>
                  <a:pt x="4335525" y="1182834"/>
                </a:cubicBezTo>
                <a:lnTo>
                  <a:pt x="4473215" y="1186364"/>
                </a:lnTo>
                <a:lnTo>
                  <a:pt x="4473215" y="240190"/>
                </a:lnTo>
                <a:lnTo>
                  <a:pt x="4625026" y="243720"/>
                </a:lnTo>
                <a:lnTo>
                  <a:pt x="4628557" y="363757"/>
                </a:lnTo>
                <a:lnTo>
                  <a:pt x="4918058" y="363757"/>
                </a:lnTo>
                <a:cubicBezTo>
                  <a:pt x="4920412" y="870973"/>
                  <a:pt x="4922765" y="1378188"/>
                  <a:pt x="4925119" y="1885404"/>
                </a:cubicBezTo>
                <a:lnTo>
                  <a:pt x="5066339" y="1885404"/>
                </a:lnTo>
                <a:lnTo>
                  <a:pt x="5066339" y="2019563"/>
                </a:lnTo>
                <a:lnTo>
                  <a:pt x="5207559" y="2012502"/>
                </a:lnTo>
                <a:lnTo>
                  <a:pt x="5204029" y="1895995"/>
                </a:lnTo>
                <a:lnTo>
                  <a:pt x="5348779" y="1899526"/>
                </a:lnTo>
                <a:lnTo>
                  <a:pt x="5355840" y="2125478"/>
                </a:lnTo>
                <a:lnTo>
                  <a:pt x="5504121" y="2125478"/>
                </a:lnTo>
                <a:lnTo>
                  <a:pt x="5493530" y="1062797"/>
                </a:lnTo>
                <a:lnTo>
                  <a:pt x="5789024" y="1062133"/>
                </a:lnTo>
              </a:path>
            </a:pathLst>
          </a:custGeom>
          <a:ln w="381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dirty="0">
              <a:solidFill>
                <a:prstClr val="black"/>
              </a:solidFill>
            </a:endParaRPr>
          </a:p>
        </p:txBody>
      </p:sp>
      <p:sp>
        <p:nvSpPr>
          <p:cNvPr id="48" name="Title 1"/>
          <p:cNvSpPr>
            <a:spLocks noGrp="1"/>
          </p:cNvSpPr>
          <p:nvPr>
            <p:ph type="title"/>
          </p:nvPr>
        </p:nvSpPr>
        <p:spPr>
          <a:xfrm>
            <a:off x="914400" y="0"/>
            <a:ext cx="8229600" cy="838200"/>
          </a:xfrm>
        </p:spPr>
        <p:txBody>
          <a:bodyPr>
            <a:normAutofit/>
          </a:bodyPr>
          <a:lstStyle/>
          <a:p>
            <a:r>
              <a:rPr lang="en-US" b="1" dirty="0" smtClean="0"/>
              <a:t>Quantifying canopy structure</a:t>
            </a:r>
            <a:endParaRPr lang="en-US" b="1"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228600" y="6019800"/>
            <a:ext cx="1981200" cy="685800"/>
            <a:chOff x="457200" y="5867400"/>
            <a:chExt cx="1981200" cy="685800"/>
          </a:xfrm>
        </p:grpSpPr>
        <p:sp>
          <p:nvSpPr>
            <p:cNvPr id="6" name="Rectangle 5"/>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descr="UMBS~Flux logo1.jpg"/>
            <p:cNvPicPr>
              <a:picLocks noChangeAspect="1"/>
            </p:cNvPicPr>
            <p:nvPr/>
          </p:nvPicPr>
          <p:blipFill>
            <a:blip r:embed="rId4" cstate="print"/>
            <a:stretch>
              <a:fillRect/>
            </a:stretch>
          </p:blipFill>
          <p:spPr>
            <a:xfrm>
              <a:off x="457200" y="5882823"/>
              <a:ext cx="666994" cy="615485"/>
            </a:xfrm>
            <a:prstGeom prst="rect">
              <a:avLst/>
            </a:prstGeom>
          </p:spPr>
        </p:pic>
        <p:sp>
          <p:nvSpPr>
            <p:cNvPr id="4" name="TextBox 3"/>
            <p:cNvSpPr txBox="1"/>
            <p:nvPr/>
          </p:nvSpPr>
          <p:spPr>
            <a:xfrm>
              <a:off x="1066800" y="5867400"/>
              <a:ext cx="1371600" cy="646331"/>
            </a:xfrm>
            <a:prstGeom prst="rect">
              <a:avLst/>
            </a:prstGeom>
            <a:solidFill>
              <a:schemeClr val="bg1"/>
            </a:solidFill>
          </p:spPr>
          <p:txBody>
            <a:bodyPr wrap="square" rtlCol="0">
              <a:spAutoFit/>
            </a:bodyPr>
            <a:lstStyle/>
            <a:p>
              <a:r>
                <a:rPr lang="en-US" sz="1200" b="1" dirty="0" smtClean="0">
                  <a:solidFill>
                    <a:srgbClr val="000000"/>
                  </a:solidFill>
                  <a:latin typeface="Calibri" pitchFamily="34" charset="0"/>
                  <a:cs typeface="Calibri" pitchFamily="34" charset="0"/>
                </a:rPr>
                <a:t>UMBS Forest</a:t>
              </a:r>
            </a:p>
            <a:p>
              <a:r>
                <a:rPr lang="en-US" sz="1200" b="1" dirty="0" smtClean="0">
                  <a:solidFill>
                    <a:srgbClr val="000000"/>
                  </a:solidFill>
                  <a:latin typeface="Calibri" pitchFamily="34" charset="0"/>
                  <a:cs typeface="Calibri" pitchFamily="34" charset="0"/>
                </a:rPr>
                <a:t>Carbon Cycle</a:t>
              </a:r>
            </a:p>
            <a:p>
              <a:r>
                <a:rPr lang="en-US" sz="1200" b="1" dirty="0" smtClean="0">
                  <a:solidFill>
                    <a:srgbClr val="000000"/>
                  </a:solidFill>
                  <a:latin typeface="Calibri" pitchFamily="34" charset="0"/>
                  <a:cs typeface="Calibri" pitchFamily="34" charset="0"/>
                </a:rPr>
                <a:t>Research Program</a:t>
              </a:r>
              <a:endParaRPr lang="en-US" sz="1200" b="1" dirty="0">
                <a:solidFill>
                  <a:srgbClr val="000000"/>
                </a:solidFill>
                <a:latin typeface="Calibri" pitchFamily="34" charset="0"/>
                <a:cs typeface="Calibri" pitchFamily="34" charset="0"/>
              </a:endParaRPr>
            </a:p>
          </p:txBody>
        </p:sp>
      </p:grpSp>
      <p:pic>
        <p:nvPicPr>
          <p:cNvPr id="12" name="Picture 11"/>
          <p:cNvPicPr>
            <a:picLocks noChangeAspect="1"/>
          </p:cNvPicPr>
          <p:nvPr/>
        </p:nvPicPr>
        <p:blipFill>
          <a:blip r:embed="rId5" cstate="print"/>
          <a:srcRect/>
          <a:stretch>
            <a:fillRect/>
          </a:stretch>
        </p:blipFill>
        <p:spPr bwMode="auto">
          <a:xfrm>
            <a:off x="3429000" y="228600"/>
            <a:ext cx="4025065" cy="6356465"/>
          </a:xfrm>
          <a:prstGeom prst="rect">
            <a:avLst/>
          </a:prstGeom>
          <a:noFill/>
          <a:ln w="9525">
            <a:noFill/>
            <a:miter lim="800000"/>
            <a:headEnd/>
            <a:tailEnd/>
          </a:ln>
        </p:spPr>
      </p:pic>
      <p:sp>
        <p:nvSpPr>
          <p:cNvPr id="13" name="TextBox 12"/>
          <p:cNvSpPr txBox="1"/>
          <p:nvPr/>
        </p:nvSpPr>
        <p:spPr>
          <a:xfrm>
            <a:off x="609600" y="762000"/>
            <a:ext cx="2514600" cy="3416320"/>
          </a:xfrm>
          <a:prstGeom prst="rect">
            <a:avLst/>
          </a:prstGeom>
          <a:noFill/>
        </p:spPr>
        <p:txBody>
          <a:bodyPr wrap="square" rtlCol="0">
            <a:spAutoFit/>
          </a:bodyPr>
          <a:lstStyle/>
          <a:p>
            <a:r>
              <a:rPr lang="en-US" dirty="0" smtClean="0"/>
              <a:t>Bias-corrected Distributions of Vegetation Density in Plots of Low (A), Intermediate (B), and High (C) </a:t>
            </a:r>
            <a:r>
              <a:rPr lang="en-US" dirty="0" err="1" smtClean="0"/>
              <a:t>Rugosity</a:t>
            </a:r>
            <a:r>
              <a:rPr lang="en-US" dirty="0" smtClean="0"/>
              <a:t> but of Similar Total Leaf Area Index (LAI)</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228600" y="6019800"/>
            <a:ext cx="1981200" cy="685800"/>
            <a:chOff x="457200" y="5867400"/>
            <a:chExt cx="1981200" cy="685800"/>
          </a:xfrm>
        </p:grpSpPr>
        <p:sp>
          <p:nvSpPr>
            <p:cNvPr id="6" name="Rectangle 5"/>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descr="UMBS~Flux logo1.jpg"/>
            <p:cNvPicPr>
              <a:picLocks noChangeAspect="1"/>
            </p:cNvPicPr>
            <p:nvPr/>
          </p:nvPicPr>
          <p:blipFill>
            <a:blip r:embed="rId4" cstate="print"/>
            <a:stretch>
              <a:fillRect/>
            </a:stretch>
          </p:blipFill>
          <p:spPr>
            <a:xfrm>
              <a:off x="457200" y="5882823"/>
              <a:ext cx="666994" cy="615485"/>
            </a:xfrm>
            <a:prstGeom prst="rect">
              <a:avLst/>
            </a:prstGeom>
          </p:spPr>
        </p:pic>
        <p:sp>
          <p:nvSpPr>
            <p:cNvPr id="4" name="TextBox 3"/>
            <p:cNvSpPr txBox="1"/>
            <p:nvPr/>
          </p:nvSpPr>
          <p:spPr>
            <a:xfrm>
              <a:off x="1066800" y="5867400"/>
              <a:ext cx="1371600" cy="646331"/>
            </a:xfrm>
            <a:prstGeom prst="rect">
              <a:avLst/>
            </a:prstGeom>
            <a:solidFill>
              <a:schemeClr val="bg1"/>
            </a:solidFill>
          </p:spPr>
          <p:txBody>
            <a:bodyPr wrap="square" rtlCol="0">
              <a:spAutoFit/>
            </a:bodyPr>
            <a:lstStyle/>
            <a:p>
              <a:r>
                <a:rPr lang="en-US" sz="1200" b="1" dirty="0" smtClean="0">
                  <a:solidFill>
                    <a:srgbClr val="000000"/>
                  </a:solidFill>
                  <a:latin typeface="Calibri" pitchFamily="34" charset="0"/>
                  <a:cs typeface="Calibri" pitchFamily="34" charset="0"/>
                </a:rPr>
                <a:t>UMBS Forest</a:t>
              </a:r>
            </a:p>
            <a:p>
              <a:r>
                <a:rPr lang="en-US" sz="1200" b="1" dirty="0" smtClean="0">
                  <a:solidFill>
                    <a:srgbClr val="000000"/>
                  </a:solidFill>
                  <a:latin typeface="Calibri" pitchFamily="34" charset="0"/>
                  <a:cs typeface="Calibri" pitchFamily="34" charset="0"/>
                </a:rPr>
                <a:t>Carbon Cycle</a:t>
              </a:r>
            </a:p>
            <a:p>
              <a:r>
                <a:rPr lang="en-US" sz="1200" b="1" dirty="0" smtClean="0">
                  <a:solidFill>
                    <a:srgbClr val="000000"/>
                  </a:solidFill>
                  <a:latin typeface="Calibri" pitchFamily="34" charset="0"/>
                  <a:cs typeface="Calibri" pitchFamily="34" charset="0"/>
                </a:rPr>
                <a:t>Research Program</a:t>
              </a:r>
              <a:endParaRPr lang="en-US" sz="1200" b="1" dirty="0">
                <a:solidFill>
                  <a:srgbClr val="000000"/>
                </a:solidFill>
                <a:latin typeface="Calibri" pitchFamily="34" charset="0"/>
                <a:cs typeface="Calibri" pitchFamily="34" charset="0"/>
              </a:endParaRPr>
            </a:p>
          </p:txBody>
        </p:sp>
      </p:grpSp>
      <p:pic>
        <p:nvPicPr>
          <p:cNvPr id="11" name="Picture 10"/>
          <p:cNvPicPr>
            <a:picLocks noChangeAspect="1"/>
          </p:cNvPicPr>
          <p:nvPr/>
        </p:nvPicPr>
        <p:blipFill>
          <a:blip r:embed="rId5" cstate="print"/>
          <a:srcRect t="7769" r="4046"/>
          <a:stretch>
            <a:fillRect/>
          </a:stretch>
        </p:blipFill>
        <p:spPr bwMode="auto">
          <a:xfrm>
            <a:off x="3200400" y="762000"/>
            <a:ext cx="3638550" cy="5074243"/>
          </a:xfrm>
          <a:prstGeom prst="rect">
            <a:avLst/>
          </a:prstGeom>
          <a:noFill/>
          <a:ln w="9525">
            <a:noFill/>
            <a:miter lim="800000"/>
            <a:headEnd/>
            <a:tailEnd/>
          </a:ln>
        </p:spPr>
      </p:pic>
      <p:sp>
        <p:nvSpPr>
          <p:cNvPr id="2050" name="Rectangle 2"/>
          <p:cNvSpPr>
            <a:spLocks noChangeArrowheads="1"/>
          </p:cNvSpPr>
          <p:nvPr/>
        </p:nvSpPr>
        <p:spPr bwMode="auto">
          <a:xfrm>
            <a:off x="152400" y="1066800"/>
            <a:ext cx="29718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Relationships between Light Use Efficiency (LUE), Nitrogen Use Efficiency (NUE) </a:t>
            </a:r>
            <a:r>
              <a:rPr lang="en-US" sz="2000" dirty="0" smtClean="0">
                <a:latin typeface="Arial" pitchFamily="34" charset="0"/>
                <a:ea typeface="Calibri" pitchFamily="34" charset="0"/>
                <a:cs typeface="Times New Roman" pitchFamily="18" charset="0"/>
              </a:rPr>
              <a:t>and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canopy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rugosity</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a:t>
            </a:r>
            <a:r>
              <a:rPr kumimoji="0" lang="en-US" sz="2000" b="0" i="1"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=0.60 and 0.32 for LUE and NUE, respectively. Shaded areas are 95% confidence intervals.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Box 14"/>
          <p:cNvSpPr txBox="1"/>
          <p:nvPr/>
        </p:nvSpPr>
        <p:spPr>
          <a:xfrm>
            <a:off x="5867400" y="6096000"/>
            <a:ext cx="2895600" cy="369332"/>
          </a:xfrm>
          <a:prstGeom prst="rect">
            <a:avLst/>
          </a:prstGeom>
          <a:noFill/>
        </p:spPr>
        <p:txBody>
          <a:bodyPr wrap="square" rtlCol="0">
            <a:spAutoFit/>
          </a:bodyPr>
          <a:lstStyle/>
          <a:p>
            <a:r>
              <a:rPr lang="en-US" sz="1800" dirty="0" smtClean="0">
                <a:latin typeface="Calibri" pitchFamily="34" charset="0"/>
                <a:cs typeface="Calibri" pitchFamily="34" charset="0"/>
              </a:rPr>
              <a:t>Hardiman et al. (in prep)</a:t>
            </a:r>
            <a:endParaRPr lang="en-US" sz="18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228600" y="6019800"/>
            <a:ext cx="1981200" cy="685800"/>
            <a:chOff x="457200" y="5867400"/>
            <a:chExt cx="1981200" cy="685800"/>
          </a:xfrm>
        </p:grpSpPr>
        <p:sp>
          <p:nvSpPr>
            <p:cNvPr id="6" name="Rectangle 5"/>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MBS~Flux logo1.jpg"/>
            <p:cNvPicPr>
              <a:picLocks noChangeAspect="1"/>
            </p:cNvPicPr>
            <p:nvPr/>
          </p:nvPicPr>
          <p:blipFill>
            <a:blip r:embed="rId4" cstate="print"/>
            <a:stretch>
              <a:fillRect/>
            </a:stretch>
          </p:blipFill>
          <p:spPr>
            <a:xfrm>
              <a:off x="457200" y="5882823"/>
              <a:ext cx="666994" cy="615485"/>
            </a:xfrm>
            <a:prstGeom prst="rect">
              <a:avLst/>
            </a:prstGeom>
          </p:spPr>
        </p:pic>
        <p:sp>
          <p:nvSpPr>
            <p:cNvPr id="4" name="TextBox 3"/>
            <p:cNvSpPr txBox="1"/>
            <p:nvPr/>
          </p:nvSpPr>
          <p:spPr>
            <a:xfrm>
              <a:off x="1066800" y="5867400"/>
              <a:ext cx="1371600" cy="646331"/>
            </a:xfrm>
            <a:prstGeom prst="rect">
              <a:avLst/>
            </a:prstGeom>
            <a:solidFill>
              <a:schemeClr val="bg1"/>
            </a:solidFill>
          </p:spPr>
          <p:txBody>
            <a:bodyPr wrap="square" rtlCol="0">
              <a:spAutoFit/>
            </a:bodyPr>
            <a:lstStyle/>
            <a:p>
              <a:r>
                <a:rPr lang="en-US" sz="1200" b="1" dirty="0" smtClean="0">
                  <a:latin typeface="Calibri" pitchFamily="34" charset="0"/>
                  <a:cs typeface="Calibri" pitchFamily="34" charset="0"/>
                </a:rPr>
                <a:t>UMBS Forest</a:t>
              </a:r>
            </a:p>
            <a:p>
              <a:r>
                <a:rPr lang="en-US" sz="1200" b="1" dirty="0" smtClean="0">
                  <a:latin typeface="Calibri" pitchFamily="34" charset="0"/>
                  <a:cs typeface="Calibri" pitchFamily="34" charset="0"/>
                </a:rPr>
                <a:t>Carbon Cycle</a:t>
              </a:r>
            </a:p>
            <a:p>
              <a:r>
                <a:rPr lang="en-US" sz="1200" b="1" dirty="0" smtClean="0">
                  <a:latin typeface="Calibri" pitchFamily="34" charset="0"/>
                  <a:cs typeface="Calibri" pitchFamily="34" charset="0"/>
                </a:rPr>
                <a:t>Research Program</a:t>
              </a:r>
              <a:endParaRPr lang="en-US" sz="1200" b="1" dirty="0">
                <a:latin typeface="Calibri" pitchFamily="34" charset="0"/>
                <a:cs typeface="Calibri" pitchFamily="34" charset="0"/>
              </a:endParaRPr>
            </a:p>
          </p:txBody>
        </p:sp>
      </p:grpSp>
      <p:pic>
        <p:nvPicPr>
          <p:cNvPr id="7" name="Picture 1"/>
          <p:cNvPicPr>
            <a:picLocks noChangeAspect="1" noChangeArrowheads="1"/>
          </p:cNvPicPr>
          <p:nvPr/>
        </p:nvPicPr>
        <p:blipFill>
          <a:blip r:embed="rId5" cstate="print"/>
          <a:srcRect/>
          <a:stretch>
            <a:fillRect/>
          </a:stretch>
        </p:blipFill>
        <p:spPr bwMode="auto">
          <a:xfrm>
            <a:off x="2819400" y="1066800"/>
            <a:ext cx="4419600" cy="4724400"/>
          </a:xfrm>
          <a:prstGeom prst="rect">
            <a:avLst/>
          </a:prstGeom>
          <a:noFill/>
          <a:ln w="9525">
            <a:noFill/>
            <a:miter lim="800000"/>
            <a:headEnd/>
            <a:tailEnd/>
          </a:ln>
        </p:spPr>
      </p:pic>
      <p:sp>
        <p:nvSpPr>
          <p:cNvPr id="10" name="TextBox 9"/>
          <p:cNvSpPr txBox="1"/>
          <p:nvPr/>
        </p:nvSpPr>
        <p:spPr>
          <a:xfrm>
            <a:off x="685800" y="152400"/>
            <a:ext cx="7696200" cy="954107"/>
          </a:xfrm>
          <a:prstGeom prst="rect">
            <a:avLst/>
          </a:prstGeom>
          <a:noFill/>
        </p:spPr>
        <p:txBody>
          <a:bodyPr wrap="square" rtlCol="0">
            <a:spAutoFit/>
          </a:bodyPr>
          <a:lstStyle/>
          <a:p>
            <a:pPr algn="ctr"/>
            <a:r>
              <a:rPr lang="en-US" sz="2800" b="1" dirty="0" smtClean="0">
                <a:latin typeface="Calibri" pitchFamily="34" charset="0"/>
                <a:cs typeface="Calibri" pitchFamily="34" charset="0"/>
              </a:rPr>
              <a:t>Older Plots That Are More </a:t>
            </a:r>
            <a:r>
              <a:rPr lang="en-US" sz="2800" b="1" dirty="0" err="1" smtClean="0">
                <a:latin typeface="Calibri" pitchFamily="34" charset="0"/>
                <a:cs typeface="Calibri" pitchFamily="34" charset="0"/>
              </a:rPr>
              <a:t>Biodiverse</a:t>
            </a:r>
            <a:r>
              <a:rPr lang="en-US" sz="2800" b="1" dirty="0" smtClean="0">
                <a:latin typeface="Calibri" pitchFamily="34" charset="0"/>
                <a:cs typeface="Calibri" pitchFamily="34" charset="0"/>
              </a:rPr>
              <a:t> Are More Resilient to Production Declines With Age</a:t>
            </a:r>
            <a:endParaRPr lang="en-US" sz="2800" b="1" dirty="0">
              <a:latin typeface="Calibri" pitchFamily="34" charset="0"/>
              <a:cs typeface="Calibri" pitchFamily="34" charset="0"/>
            </a:endParaRPr>
          </a:p>
        </p:txBody>
      </p:sp>
      <p:sp>
        <p:nvSpPr>
          <p:cNvPr id="11" name="TextBox 10"/>
          <p:cNvSpPr txBox="1"/>
          <p:nvPr/>
        </p:nvSpPr>
        <p:spPr>
          <a:xfrm>
            <a:off x="0" y="5334000"/>
            <a:ext cx="2743200" cy="369332"/>
          </a:xfrm>
          <a:prstGeom prst="rect">
            <a:avLst/>
          </a:prstGeom>
          <a:noFill/>
        </p:spPr>
        <p:txBody>
          <a:bodyPr wrap="square" rtlCol="0">
            <a:spAutoFit/>
          </a:bodyPr>
          <a:lstStyle/>
          <a:p>
            <a:r>
              <a:rPr lang="en-US" sz="1800" dirty="0" smtClean="0">
                <a:latin typeface="Calibri" pitchFamily="34" charset="0"/>
                <a:cs typeface="Calibri" pitchFamily="34" charset="0"/>
              </a:rPr>
              <a:t>Gough et al. (2010, </a:t>
            </a:r>
            <a:r>
              <a:rPr lang="en-US" sz="1800" i="1" dirty="0" smtClean="0">
                <a:latin typeface="Calibri" pitchFamily="34" charset="0"/>
                <a:cs typeface="Calibri" pitchFamily="34" charset="0"/>
              </a:rPr>
              <a:t>FEM</a:t>
            </a:r>
            <a:r>
              <a:rPr lang="en-US" sz="1800" dirty="0" smtClean="0">
                <a:latin typeface="Calibri" pitchFamily="34" charset="0"/>
                <a:cs typeface="Calibri" pitchFamily="34" charset="0"/>
              </a:rPr>
              <a:t>)</a:t>
            </a:r>
            <a:endParaRPr lang="en-US" sz="1800" dirty="0">
              <a:latin typeface="Calibri" pitchFamily="34" charset="0"/>
              <a:cs typeface="Calibri" pitchFamily="34" charset="0"/>
            </a:endParaRPr>
          </a:p>
        </p:txBody>
      </p:sp>
      <p:sp>
        <p:nvSpPr>
          <p:cNvPr id="14" name="TextBox 13"/>
          <p:cNvSpPr txBox="1"/>
          <p:nvPr/>
        </p:nvSpPr>
        <p:spPr>
          <a:xfrm>
            <a:off x="3124200" y="5867400"/>
            <a:ext cx="3886200" cy="830997"/>
          </a:xfrm>
          <a:prstGeom prst="rect">
            <a:avLst/>
          </a:prstGeom>
          <a:noFill/>
        </p:spPr>
        <p:txBody>
          <a:bodyPr wrap="square" rtlCol="0">
            <a:spAutoFit/>
          </a:bodyPr>
          <a:lstStyle/>
          <a:p>
            <a:pPr algn="ctr"/>
            <a:r>
              <a:rPr lang="en-US" b="1" dirty="0" smtClean="0">
                <a:latin typeface="Calibri" pitchFamily="34" charset="0"/>
                <a:cs typeface="Calibri" pitchFamily="34" charset="0"/>
              </a:rPr>
              <a:t>Higher biodiversity = greater ecological resilience</a:t>
            </a:r>
            <a:endParaRPr lang="en-US" b="1"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228600" y="6019800"/>
            <a:ext cx="1981200" cy="685800"/>
            <a:chOff x="457200" y="5867400"/>
            <a:chExt cx="1981200" cy="685800"/>
          </a:xfrm>
        </p:grpSpPr>
        <p:sp>
          <p:nvSpPr>
            <p:cNvPr id="6" name="Rectangle 5"/>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MBS~Flux logo1.jpg"/>
            <p:cNvPicPr>
              <a:picLocks noChangeAspect="1"/>
            </p:cNvPicPr>
            <p:nvPr/>
          </p:nvPicPr>
          <p:blipFill>
            <a:blip r:embed="rId4" cstate="print"/>
            <a:stretch>
              <a:fillRect/>
            </a:stretch>
          </p:blipFill>
          <p:spPr>
            <a:xfrm>
              <a:off x="457200" y="5882823"/>
              <a:ext cx="666994" cy="615485"/>
            </a:xfrm>
            <a:prstGeom prst="rect">
              <a:avLst/>
            </a:prstGeom>
          </p:spPr>
        </p:pic>
        <p:sp>
          <p:nvSpPr>
            <p:cNvPr id="4" name="TextBox 3"/>
            <p:cNvSpPr txBox="1"/>
            <p:nvPr/>
          </p:nvSpPr>
          <p:spPr>
            <a:xfrm>
              <a:off x="1066800" y="5867400"/>
              <a:ext cx="1371600" cy="646331"/>
            </a:xfrm>
            <a:prstGeom prst="rect">
              <a:avLst/>
            </a:prstGeom>
            <a:solidFill>
              <a:schemeClr val="bg1"/>
            </a:solidFill>
          </p:spPr>
          <p:txBody>
            <a:bodyPr wrap="square" rtlCol="0">
              <a:spAutoFit/>
            </a:bodyPr>
            <a:lstStyle/>
            <a:p>
              <a:r>
                <a:rPr lang="en-US" sz="1200" b="1" dirty="0" smtClean="0">
                  <a:latin typeface="Calibri" pitchFamily="34" charset="0"/>
                  <a:cs typeface="Calibri" pitchFamily="34" charset="0"/>
                </a:rPr>
                <a:t>UMBS Forest</a:t>
              </a:r>
            </a:p>
            <a:p>
              <a:r>
                <a:rPr lang="en-US" sz="1200" b="1" dirty="0" smtClean="0">
                  <a:latin typeface="Calibri" pitchFamily="34" charset="0"/>
                  <a:cs typeface="Calibri" pitchFamily="34" charset="0"/>
                </a:rPr>
                <a:t>Carbon Cycle</a:t>
              </a:r>
            </a:p>
            <a:p>
              <a:r>
                <a:rPr lang="en-US" sz="1200" b="1" dirty="0" smtClean="0">
                  <a:latin typeface="Calibri" pitchFamily="34" charset="0"/>
                  <a:cs typeface="Calibri" pitchFamily="34" charset="0"/>
                </a:rPr>
                <a:t>Research Program</a:t>
              </a:r>
              <a:endParaRPr lang="en-US" sz="1200" b="1" dirty="0">
                <a:latin typeface="Calibri" pitchFamily="34" charset="0"/>
                <a:cs typeface="Calibri" pitchFamily="34" charset="0"/>
              </a:endParaRPr>
            </a:p>
          </p:txBody>
        </p:sp>
      </p:grpSp>
      <p:sp>
        <p:nvSpPr>
          <p:cNvPr id="10" name="TextBox 9"/>
          <p:cNvSpPr txBox="1"/>
          <p:nvPr/>
        </p:nvSpPr>
        <p:spPr>
          <a:xfrm>
            <a:off x="2362200" y="5867400"/>
            <a:ext cx="5791200" cy="830997"/>
          </a:xfrm>
          <a:prstGeom prst="rect">
            <a:avLst/>
          </a:prstGeom>
          <a:noFill/>
        </p:spPr>
        <p:txBody>
          <a:bodyPr wrap="square" rtlCol="0">
            <a:spAutoFit/>
          </a:bodyPr>
          <a:lstStyle/>
          <a:p>
            <a:pPr>
              <a:spcAft>
                <a:spcPts val="1200"/>
              </a:spcAft>
              <a:buFont typeface="Wingdings" pitchFamily="2" charset="2"/>
              <a:buChar char="v"/>
            </a:pPr>
            <a:r>
              <a:rPr lang="en-US" b="1" dirty="0" smtClean="0">
                <a:latin typeface="Calibri" pitchFamily="34" charset="0"/>
                <a:cs typeface="Calibri" pitchFamily="34" charset="0"/>
              </a:rPr>
              <a:t> We now are testing this theory with the Forest Accelerated Succession Experiment</a:t>
            </a:r>
          </a:p>
        </p:txBody>
      </p:sp>
      <p:pic>
        <p:nvPicPr>
          <p:cNvPr id="12" name="Picture 3"/>
          <p:cNvPicPr>
            <a:picLocks noChangeAspect="1" noChangeArrowheads="1"/>
          </p:cNvPicPr>
          <p:nvPr/>
        </p:nvPicPr>
        <p:blipFill>
          <a:blip r:embed="rId5" cstate="print"/>
          <a:srcRect/>
          <a:stretch>
            <a:fillRect/>
          </a:stretch>
        </p:blipFill>
        <p:spPr bwMode="auto">
          <a:xfrm>
            <a:off x="1714500" y="457200"/>
            <a:ext cx="5867400" cy="5277068"/>
          </a:xfrm>
          <a:prstGeom prst="rect">
            <a:avLst/>
          </a:prstGeom>
          <a:solidFill>
            <a:schemeClr val="bg1"/>
          </a:solidFill>
          <a:ln w="9525">
            <a:noFill/>
            <a:miter lim="800000"/>
            <a:headEnd/>
            <a:tailEnd/>
          </a:ln>
          <a:effectLst/>
        </p:spPr>
      </p:pic>
      <p:sp>
        <p:nvSpPr>
          <p:cNvPr id="9" name="TextBox 8"/>
          <p:cNvSpPr txBox="1"/>
          <p:nvPr/>
        </p:nvSpPr>
        <p:spPr>
          <a:xfrm>
            <a:off x="1295400" y="304800"/>
            <a:ext cx="6705600" cy="1384995"/>
          </a:xfrm>
          <a:prstGeom prst="rect">
            <a:avLst/>
          </a:prstGeom>
          <a:solidFill>
            <a:schemeClr val="bg1"/>
          </a:solidFill>
          <a:ln w="6350">
            <a:solidFill>
              <a:schemeClr val="tx1"/>
            </a:solidFill>
          </a:ln>
        </p:spPr>
        <p:txBody>
          <a:bodyPr wrap="square" rtlCol="0">
            <a:spAutoFit/>
          </a:bodyPr>
          <a:lstStyle/>
          <a:p>
            <a:pPr algn="ctr"/>
            <a:r>
              <a:rPr lang="en-US" sz="2800" b="1" dirty="0" smtClean="0">
                <a:latin typeface="Calibri" pitchFamily="34" charset="0"/>
                <a:cs typeface="Calibri" pitchFamily="34" charset="0"/>
              </a:rPr>
              <a:t>Counter-theory: Carbon Storage will </a:t>
            </a:r>
            <a:r>
              <a:rPr lang="en-US" sz="2800" b="1" u="sng" dirty="0" smtClean="0">
                <a:latin typeface="Calibri" pitchFamily="34" charset="0"/>
                <a:cs typeface="Calibri" pitchFamily="34" charset="0"/>
              </a:rPr>
              <a:t>Increase</a:t>
            </a:r>
            <a:r>
              <a:rPr lang="en-US" sz="2800" b="1" dirty="0" smtClean="0">
                <a:latin typeface="Calibri" pitchFamily="34" charset="0"/>
                <a:cs typeface="Calibri" pitchFamily="34" charset="0"/>
              </a:rPr>
              <a:t> With Forest Age Due to Increasing Ecosystem Complexity</a:t>
            </a:r>
            <a:endParaRPr lang="en-US" sz="2800" b="1"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 name="Picture 7" descr="NICCR_Prop2_map"/>
          <p:cNvPicPr>
            <a:picLocks noChangeAspect="1" noChangeArrowheads="1"/>
          </p:cNvPicPr>
          <p:nvPr/>
        </p:nvPicPr>
        <p:blipFill>
          <a:blip r:embed="rId4" cstate="print"/>
          <a:srcRect/>
          <a:stretch>
            <a:fillRect/>
          </a:stretch>
        </p:blipFill>
        <p:spPr bwMode="auto">
          <a:xfrm>
            <a:off x="152400" y="457200"/>
            <a:ext cx="5134905" cy="3973513"/>
          </a:xfrm>
          <a:prstGeom prst="rect">
            <a:avLst/>
          </a:prstGeom>
          <a:noFill/>
          <a:ln w="9525">
            <a:noFill/>
            <a:miter lim="800000"/>
            <a:headEnd/>
            <a:tailEnd/>
          </a:ln>
        </p:spPr>
      </p:pic>
      <p:grpSp>
        <p:nvGrpSpPr>
          <p:cNvPr id="2" name="Group 6"/>
          <p:cNvGrpSpPr/>
          <p:nvPr/>
        </p:nvGrpSpPr>
        <p:grpSpPr>
          <a:xfrm>
            <a:off x="228600" y="6019800"/>
            <a:ext cx="1981200" cy="685800"/>
            <a:chOff x="457200" y="5867400"/>
            <a:chExt cx="1981200" cy="685800"/>
          </a:xfrm>
        </p:grpSpPr>
        <p:sp>
          <p:nvSpPr>
            <p:cNvPr id="6" name="Rectangle 5"/>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descr="UMBS~Flux logo1.jpg"/>
            <p:cNvPicPr>
              <a:picLocks noChangeAspect="1"/>
            </p:cNvPicPr>
            <p:nvPr/>
          </p:nvPicPr>
          <p:blipFill>
            <a:blip r:embed="rId5" cstate="print"/>
            <a:stretch>
              <a:fillRect/>
            </a:stretch>
          </p:blipFill>
          <p:spPr>
            <a:xfrm>
              <a:off x="457200" y="5882823"/>
              <a:ext cx="666994" cy="615485"/>
            </a:xfrm>
            <a:prstGeom prst="rect">
              <a:avLst/>
            </a:prstGeom>
          </p:spPr>
        </p:pic>
        <p:sp>
          <p:nvSpPr>
            <p:cNvPr id="4" name="TextBox 3"/>
            <p:cNvSpPr txBox="1"/>
            <p:nvPr/>
          </p:nvSpPr>
          <p:spPr>
            <a:xfrm>
              <a:off x="1066800" y="5867400"/>
              <a:ext cx="1371600" cy="646331"/>
            </a:xfrm>
            <a:prstGeom prst="rect">
              <a:avLst/>
            </a:prstGeom>
            <a:solidFill>
              <a:schemeClr val="bg1"/>
            </a:solidFill>
          </p:spPr>
          <p:txBody>
            <a:bodyPr wrap="square" rtlCol="0">
              <a:spAutoFit/>
            </a:bodyPr>
            <a:lstStyle/>
            <a:p>
              <a:r>
                <a:rPr lang="en-US" sz="1200" b="1" dirty="0">
                  <a:solidFill>
                    <a:srgbClr val="000000"/>
                  </a:solidFill>
                  <a:latin typeface="Calibri" pitchFamily="34" charset="0"/>
                  <a:cs typeface="Calibri" pitchFamily="34" charset="0"/>
                </a:rPr>
                <a:t>UMBS Forest</a:t>
              </a:r>
            </a:p>
            <a:p>
              <a:r>
                <a:rPr lang="en-US" sz="1200" b="1" dirty="0">
                  <a:solidFill>
                    <a:srgbClr val="000000"/>
                  </a:solidFill>
                  <a:latin typeface="Calibri" pitchFamily="34" charset="0"/>
                  <a:cs typeface="Calibri" pitchFamily="34" charset="0"/>
                </a:rPr>
                <a:t>Carbon Cycle</a:t>
              </a:r>
            </a:p>
            <a:p>
              <a:r>
                <a:rPr lang="en-US" sz="1200" b="1" dirty="0">
                  <a:solidFill>
                    <a:srgbClr val="000000"/>
                  </a:solidFill>
                  <a:latin typeface="Calibri" pitchFamily="34" charset="0"/>
                  <a:cs typeface="Calibri" pitchFamily="34" charset="0"/>
                </a:rPr>
                <a:t>Research Program</a:t>
              </a:r>
            </a:p>
          </p:txBody>
        </p:sp>
      </p:grpSp>
      <p:pic>
        <p:nvPicPr>
          <p:cNvPr id="9" name="Picture 1033" descr="gridle_trees1"/>
          <p:cNvPicPr>
            <a:picLocks noChangeAspect="1" noChangeArrowheads="1"/>
          </p:cNvPicPr>
          <p:nvPr/>
        </p:nvPicPr>
        <p:blipFill>
          <a:blip r:embed="rId6" cstate="print"/>
          <a:srcRect/>
          <a:stretch>
            <a:fillRect/>
          </a:stretch>
        </p:blipFill>
        <p:spPr bwMode="auto">
          <a:xfrm>
            <a:off x="152400" y="3429000"/>
            <a:ext cx="3251200" cy="2438400"/>
          </a:xfrm>
          <a:prstGeom prst="rect">
            <a:avLst/>
          </a:prstGeom>
          <a:noFill/>
          <a:ln w="9525">
            <a:noFill/>
            <a:miter lim="800000"/>
            <a:headEnd/>
            <a:tailEnd/>
          </a:ln>
        </p:spPr>
      </p:pic>
      <p:sp>
        <p:nvSpPr>
          <p:cNvPr id="11" name="TextBox 7"/>
          <p:cNvSpPr txBox="1">
            <a:spLocks noChangeArrowheads="1"/>
          </p:cNvSpPr>
          <p:nvPr/>
        </p:nvSpPr>
        <p:spPr bwMode="auto">
          <a:xfrm>
            <a:off x="1752600" y="228600"/>
            <a:ext cx="5486400" cy="4000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buFont typeface="Wingdings" pitchFamily="2" charset="2"/>
              <a:buChar char="q"/>
            </a:pPr>
            <a:r>
              <a:rPr lang="en-US" sz="2000" b="1" dirty="0" smtClean="0">
                <a:solidFill>
                  <a:srgbClr val="000000"/>
                </a:solidFill>
                <a:latin typeface="Calibri" pitchFamily="34" charset="0"/>
              </a:rPr>
              <a:t>  The </a:t>
            </a:r>
            <a:r>
              <a:rPr lang="en-US" sz="2000" b="1" dirty="0">
                <a:solidFill>
                  <a:srgbClr val="000000"/>
                </a:solidFill>
                <a:latin typeface="Calibri" pitchFamily="34" charset="0"/>
              </a:rPr>
              <a:t>Forest Accelerated Succession </a:t>
            </a:r>
            <a:r>
              <a:rPr lang="en-US" sz="2000" b="1" dirty="0" smtClean="0">
                <a:solidFill>
                  <a:srgbClr val="000000"/>
                </a:solidFill>
                <a:latin typeface="Calibri" pitchFamily="34" charset="0"/>
              </a:rPr>
              <a:t>Experiment</a:t>
            </a:r>
            <a:endParaRPr lang="en-US" sz="2000" b="1" dirty="0">
              <a:solidFill>
                <a:srgbClr val="000000"/>
              </a:solidFill>
              <a:latin typeface="Calibri" pitchFamily="34" charset="0"/>
            </a:endParaRPr>
          </a:p>
        </p:txBody>
      </p:sp>
      <p:sp>
        <p:nvSpPr>
          <p:cNvPr id="17" name="TextBox 16"/>
          <p:cNvSpPr txBox="1"/>
          <p:nvPr/>
        </p:nvSpPr>
        <p:spPr>
          <a:xfrm>
            <a:off x="2514600" y="5867400"/>
            <a:ext cx="7620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000000"/>
                </a:solidFill>
                <a:latin typeface="Calibri" pitchFamily="34" charset="0"/>
                <a:cs typeface="Calibri" pitchFamily="34" charset="0"/>
              </a:rPr>
              <a:t>2008</a:t>
            </a:r>
            <a:endParaRPr lang="en-US" sz="1800" dirty="0">
              <a:solidFill>
                <a:srgbClr val="000000"/>
              </a:solidFill>
              <a:latin typeface="Calibri" pitchFamily="34" charset="0"/>
              <a:cs typeface="Calibri" pitchFamily="34" charset="0"/>
            </a:endParaRPr>
          </a:p>
        </p:txBody>
      </p:sp>
      <p:grpSp>
        <p:nvGrpSpPr>
          <p:cNvPr id="3" name="Group 18"/>
          <p:cNvGrpSpPr/>
          <p:nvPr/>
        </p:nvGrpSpPr>
        <p:grpSpPr>
          <a:xfrm>
            <a:off x="3505200" y="3429000"/>
            <a:ext cx="3251200" cy="2807732"/>
            <a:chOff x="3505200" y="3429000"/>
            <a:chExt cx="3251200" cy="2807732"/>
          </a:xfrm>
        </p:grpSpPr>
        <p:pic>
          <p:nvPicPr>
            <p:cNvPr id="10" name="Picture 9" descr="FASET downed aspen.JPG"/>
            <p:cNvPicPr>
              <a:picLocks noChangeAspect="1"/>
            </p:cNvPicPr>
            <p:nvPr/>
          </p:nvPicPr>
          <p:blipFill>
            <a:blip r:embed="rId7" cstate="print"/>
            <a:stretch>
              <a:fillRect/>
            </a:stretch>
          </p:blipFill>
          <p:spPr>
            <a:xfrm>
              <a:off x="3505200" y="3429000"/>
              <a:ext cx="3251200" cy="2438400"/>
            </a:xfrm>
            <a:prstGeom prst="rect">
              <a:avLst/>
            </a:prstGeom>
          </p:spPr>
        </p:pic>
        <p:sp>
          <p:nvSpPr>
            <p:cNvPr id="18" name="TextBox 17"/>
            <p:cNvSpPr txBox="1"/>
            <p:nvPr/>
          </p:nvSpPr>
          <p:spPr>
            <a:xfrm>
              <a:off x="5791200" y="5867400"/>
              <a:ext cx="7620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000000"/>
                  </a:solidFill>
                  <a:latin typeface="Calibri" pitchFamily="34" charset="0"/>
                  <a:cs typeface="Calibri" pitchFamily="34" charset="0"/>
                </a:rPr>
                <a:t>2010</a:t>
              </a:r>
              <a:endParaRPr lang="en-US" sz="1800" dirty="0">
                <a:solidFill>
                  <a:srgbClr val="000000"/>
                </a:solidFill>
                <a:latin typeface="Calibri" pitchFamily="34" charset="0"/>
                <a:cs typeface="Calibri" pitchFamily="34" charset="0"/>
              </a:endParaRPr>
            </a:p>
          </p:txBody>
        </p:sp>
      </p:grpSp>
      <p:grpSp>
        <p:nvGrpSpPr>
          <p:cNvPr id="5" name="Group 15"/>
          <p:cNvGrpSpPr/>
          <p:nvPr/>
        </p:nvGrpSpPr>
        <p:grpSpPr>
          <a:xfrm>
            <a:off x="3505200" y="1676400"/>
            <a:ext cx="5257800" cy="4865132"/>
            <a:chOff x="3505200" y="1447800"/>
            <a:chExt cx="5257800" cy="4865132"/>
          </a:xfrm>
        </p:grpSpPr>
        <p:grpSp>
          <p:nvGrpSpPr>
            <p:cNvPr id="12" name="Group 13"/>
            <p:cNvGrpSpPr/>
            <p:nvPr/>
          </p:nvGrpSpPr>
          <p:grpSpPr>
            <a:xfrm>
              <a:off x="3505200" y="1447800"/>
              <a:ext cx="5029200" cy="4139863"/>
              <a:chOff x="3505200" y="1447800"/>
              <a:chExt cx="5029200" cy="4139863"/>
            </a:xfrm>
          </p:grpSpPr>
          <p:sp>
            <p:nvSpPr>
              <p:cNvPr id="13" name="TextBox 12"/>
              <p:cNvSpPr txBox="1"/>
              <p:nvPr/>
            </p:nvSpPr>
            <p:spPr>
              <a:xfrm>
                <a:off x="3505200" y="4572000"/>
                <a:ext cx="5029200" cy="1015663"/>
              </a:xfrm>
              <a:prstGeom prst="rect">
                <a:avLst/>
              </a:prstGeom>
              <a:ln>
                <a:solidFill>
                  <a:schemeClr val="tx1">
                    <a:lumMod val="50000"/>
                    <a:lumOff val="5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fontAlgn="auto">
                  <a:spcBef>
                    <a:spcPts val="0"/>
                  </a:spcBef>
                  <a:spcAft>
                    <a:spcPts val="0"/>
                  </a:spcAft>
                </a:pPr>
                <a:r>
                  <a:rPr lang="en-US" sz="2000" dirty="0" smtClean="0">
                    <a:solidFill>
                      <a:srgbClr val="000000"/>
                    </a:solidFill>
                    <a:latin typeface="Calibri" pitchFamily="34" charset="0"/>
                    <a:cs typeface="Calibri" pitchFamily="34" charset="0"/>
                  </a:rPr>
                  <a:t>Conceptual model of ecosystem carbon storage (NEP) before, during, and after aspen and birch mortality.  </a:t>
                </a:r>
                <a:endParaRPr lang="en-US" sz="2000" dirty="0">
                  <a:solidFill>
                    <a:srgbClr val="000000"/>
                  </a:solidFill>
                  <a:latin typeface="Calibri" pitchFamily="34" charset="0"/>
                  <a:cs typeface="Calibri" pitchFamily="34" charset="0"/>
                </a:endParaRPr>
              </a:p>
            </p:txBody>
          </p:sp>
          <p:pic>
            <p:nvPicPr>
              <p:cNvPr id="1026" name="Picture 2"/>
              <p:cNvPicPr>
                <a:picLocks noChangeAspect="1" noChangeArrowheads="1"/>
              </p:cNvPicPr>
              <p:nvPr/>
            </p:nvPicPr>
            <p:blipFill>
              <a:blip r:embed="rId8" cstate="print"/>
              <a:srcRect/>
              <a:stretch>
                <a:fillRect/>
              </a:stretch>
            </p:blipFill>
            <p:spPr bwMode="auto">
              <a:xfrm>
                <a:off x="3505200" y="1447800"/>
                <a:ext cx="4953000" cy="3115395"/>
              </a:xfrm>
              <a:prstGeom prst="rect">
                <a:avLst/>
              </a:prstGeom>
              <a:noFill/>
              <a:ln w="9525">
                <a:noFill/>
                <a:miter lim="800000"/>
                <a:headEnd/>
                <a:tailEnd/>
              </a:ln>
            </p:spPr>
          </p:pic>
        </p:grpSp>
        <p:sp>
          <p:nvSpPr>
            <p:cNvPr id="15" name="TextBox 14"/>
            <p:cNvSpPr txBox="1"/>
            <p:nvPr/>
          </p:nvSpPr>
          <p:spPr>
            <a:xfrm>
              <a:off x="4724400" y="5943600"/>
              <a:ext cx="40386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000000"/>
                  </a:solidFill>
                  <a:latin typeface="Calibri" pitchFamily="34" charset="0"/>
                  <a:cs typeface="Calibri" pitchFamily="34" charset="0"/>
                </a:rPr>
                <a:t>Nave et al. (2011, </a:t>
              </a:r>
              <a:r>
                <a:rPr lang="en-US" sz="1800" i="1" dirty="0" smtClean="0">
                  <a:solidFill>
                    <a:srgbClr val="000000"/>
                  </a:solidFill>
                  <a:latin typeface="Calibri" pitchFamily="34" charset="0"/>
                  <a:cs typeface="Calibri" pitchFamily="34" charset="0"/>
                </a:rPr>
                <a:t>JGR </a:t>
              </a:r>
              <a:r>
                <a:rPr lang="en-US" sz="1800" i="1" dirty="0" err="1" smtClean="0">
                  <a:solidFill>
                    <a:srgbClr val="000000"/>
                  </a:solidFill>
                  <a:latin typeface="Calibri" pitchFamily="34" charset="0"/>
                  <a:cs typeface="Calibri" pitchFamily="34" charset="0"/>
                </a:rPr>
                <a:t>Biogeosciences</a:t>
              </a:r>
              <a:r>
                <a:rPr lang="en-US" sz="1800" dirty="0" smtClean="0">
                  <a:solidFill>
                    <a:srgbClr val="000000"/>
                  </a:solidFill>
                  <a:latin typeface="Calibri" pitchFamily="34" charset="0"/>
                  <a:cs typeface="Calibri" pitchFamily="34" charset="0"/>
                </a:rPr>
                <a:t>)</a:t>
              </a:r>
              <a:endParaRPr lang="en-US" sz="1800" dirty="0">
                <a:solidFill>
                  <a:srgbClr val="000000"/>
                </a:solidFill>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228600" y="6019800"/>
            <a:ext cx="1981200" cy="685800"/>
            <a:chOff x="457200" y="5867400"/>
            <a:chExt cx="1981200" cy="685800"/>
          </a:xfrm>
        </p:grpSpPr>
        <p:sp>
          <p:nvSpPr>
            <p:cNvPr id="6" name="Rectangle 5"/>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descr="UMBS~Flux logo1.jpg"/>
            <p:cNvPicPr>
              <a:picLocks noChangeAspect="1"/>
            </p:cNvPicPr>
            <p:nvPr/>
          </p:nvPicPr>
          <p:blipFill>
            <a:blip r:embed="rId4" cstate="print"/>
            <a:stretch>
              <a:fillRect/>
            </a:stretch>
          </p:blipFill>
          <p:spPr>
            <a:xfrm>
              <a:off x="457200" y="5882823"/>
              <a:ext cx="666994" cy="615485"/>
            </a:xfrm>
            <a:prstGeom prst="rect">
              <a:avLst/>
            </a:prstGeom>
          </p:spPr>
        </p:pic>
        <p:sp>
          <p:nvSpPr>
            <p:cNvPr id="4" name="TextBox 3"/>
            <p:cNvSpPr txBox="1"/>
            <p:nvPr/>
          </p:nvSpPr>
          <p:spPr>
            <a:xfrm>
              <a:off x="1066800" y="5867400"/>
              <a:ext cx="1371600" cy="646331"/>
            </a:xfrm>
            <a:prstGeom prst="rect">
              <a:avLst/>
            </a:prstGeom>
            <a:solidFill>
              <a:schemeClr val="bg1"/>
            </a:solidFill>
          </p:spPr>
          <p:txBody>
            <a:bodyPr wrap="square" rtlCol="0">
              <a:spAutoFit/>
            </a:bodyPr>
            <a:lstStyle/>
            <a:p>
              <a:r>
                <a:rPr lang="en-US" sz="1200" b="1" dirty="0">
                  <a:solidFill>
                    <a:srgbClr val="000000"/>
                  </a:solidFill>
                  <a:latin typeface="Calibri" pitchFamily="34" charset="0"/>
                  <a:cs typeface="Calibri" pitchFamily="34" charset="0"/>
                </a:rPr>
                <a:t>UMBS Forest</a:t>
              </a:r>
            </a:p>
            <a:p>
              <a:r>
                <a:rPr lang="en-US" sz="1200" b="1" dirty="0">
                  <a:solidFill>
                    <a:srgbClr val="000000"/>
                  </a:solidFill>
                  <a:latin typeface="Calibri" pitchFamily="34" charset="0"/>
                  <a:cs typeface="Calibri" pitchFamily="34" charset="0"/>
                </a:rPr>
                <a:t>Carbon Cycle</a:t>
              </a:r>
            </a:p>
            <a:p>
              <a:r>
                <a:rPr lang="en-US" sz="1200" b="1" dirty="0">
                  <a:solidFill>
                    <a:srgbClr val="000000"/>
                  </a:solidFill>
                  <a:latin typeface="Calibri" pitchFamily="34" charset="0"/>
                  <a:cs typeface="Calibri" pitchFamily="34" charset="0"/>
                </a:rPr>
                <a:t>Research Program</a:t>
              </a:r>
            </a:p>
          </p:txBody>
        </p:sp>
      </p:grpSp>
      <p:pic>
        <p:nvPicPr>
          <p:cNvPr id="10" name="Picture 9" descr="Downed wood faset.jpg"/>
          <p:cNvPicPr>
            <a:picLocks noChangeAspect="1"/>
          </p:cNvPicPr>
          <p:nvPr/>
        </p:nvPicPr>
        <p:blipFill>
          <a:blip r:embed="rId5" cstate="print"/>
          <a:stretch>
            <a:fillRect/>
          </a:stretch>
        </p:blipFill>
        <p:spPr>
          <a:xfrm>
            <a:off x="533400" y="1371600"/>
            <a:ext cx="3124200" cy="4064703"/>
          </a:xfrm>
          <a:prstGeom prst="rect">
            <a:avLst/>
          </a:prstGeom>
        </p:spPr>
      </p:pic>
      <p:sp>
        <p:nvSpPr>
          <p:cNvPr id="9" name="TextBox 8"/>
          <p:cNvSpPr txBox="1"/>
          <p:nvPr/>
        </p:nvSpPr>
        <p:spPr>
          <a:xfrm>
            <a:off x="1219200" y="304800"/>
            <a:ext cx="68580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fontAlgn="auto">
              <a:spcBef>
                <a:spcPts val="0"/>
              </a:spcBef>
              <a:spcAft>
                <a:spcPts val="0"/>
              </a:spcAft>
            </a:pPr>
            <a:r>
              <a:rPr lang="en-US" b="1" dirty="0" smtClean="0">
                <a:solidFill>
                  <a:srgbClr val="000000"/>
                </a:solidFill>
                <a:latin typeface="Calibri" pitchFamily="34" charset="0"/>
                <a:cs typeface="Calibri" pitchFamily="34" charset="0"/>
              </a:rPr>
              <a:t>Nitrogen Is Not Lost From The Ecosystem  Following Aspen Mortality</a:t>
            </a:r>
            <a:endParaRPr lang="en-US" b="1" dirty="0">
              <a:solidFill>
                <a:srgbClr val="000000"/>
              </a:solidFill>
              <a:latin typeface="Calibri" pitchFamily="34" charset="0"/>
              <a:cs typeface="Calibri" pitchFamily="34" charset="0"/>
            </a:endParaRPr>
          </a:p>
        </p:txBody>
      </p:sp>
      <p:sp>
        <p:nvSpPr>
          <p:cNvPr id="11" name="TextBox 10"/>
          <p:cNvSpPr txBox="1"/>
          <p:nvPr/>
        </p:nvSpPr>
        <p:spPr>
          <a:xfrm>
            <a:off x="6705600" y="1828800"/>
            <a:ext cx="2133600" cy="3046988"/>
          </a:xfrm>
          <a:prstGeom prst="rect">
            <a:avLst/>
          </a:prstGeom>
          <a:noFill/>
        </p:spPr>
        <p:txBody>
          <a:bodyPr wrap="square" rtlCol="0">
            <a:spAutoFit/>
          </a:bodyPr>
          <a:lstStyle/>
          <a:p>
            <a:pPr fontAlgn="auto">
              <a:spcBef>
                <a:spcPts val="0"/>
              </a:spcBef>
              <a:spcAft>
                <a:spcPts val="0"/>
              </a:spcAft>
              <a:buFont typeface="Arial" pitchFamily="34" charset="0"/>
              <a:buChar char="•"/>
            </a:pPr>
            <a:r>
              <a:rPr lang="en-US" b="1" dirty="0" smtClean="0">
                <a:solidFill>
                  <a:srgbClr val="000000"/>
                </a:solidFill>
                <a:latin typeface="Calibri" pitchFamily="34" charset="0"/>
                <a:cs typeface="Calibri" pitchFamily="34" charset="0"/>
              </a:rPr>
              <a:t>  Leaf nitrogen decreased in aspen but increased in neighboring maple.  </a:t>
            </a:r>
          </a:p>
          <a:p>
            <a:pPr fontAlgn="auto">
              <a:spcBef>
                <a:spcPts val="0"/>
              </a:spcBef>
              <a:spcAft>
                <a:spcPts val="0"/>
              </a:spcAft>
              <a:buFont typeface="Arial" pitchFamily="34" charset="0"/>
              <a:buChar char="•"/>
            </a:pPr>
            <a:r>
              <a:rPr lang="en-US" b="1" dirty="0" smtClean="0">
                <a:solidFill>
                  <a:srgbClr val="000000"/>
                </a:solidFill>
                <a:latin typeface="Calibri" pitchFamily="34" charset="0"/>
                <a:cs typeface="Calibri" pitchFamily="34" charset="0"/>
              </a:rPr>
              <a:t>  Oak showed little change.</a:t>
            </a:r>
            <a:endParaRPr lang="en-US" b="1" dirty="0">
              <a:solidFill>
                <a:srgbClr val="000000"/>
              </a:solidFill>
              <a:latin typeface="Calibri" pitchFamily="34" charset="0"/>
              <a:cs typeface="Calibri" pitchFamily="34" charset="0"/>
            </a:endParaRPr>
          </a:p>
        </p:txBody>
      </p:sp>
      <p:sp>
        <p:nvSpPr>
          <p:cNvPr id="12" name="TextBox 11"/>
          <p:cNvSpPr txBox="1"/>
          <p:nvPr/>
        </p:nvSpPr>
        <p:spPr>
          <a:xfrm>
            <a:off x="2743200" y="5486400"/>
            <a:ext cx="914400" cy="369332"/>
          </a:xfrm>
          <a:prstGeom prst="rect">
            <a:avLst/>
          </a:prstGeom>
          <a:noFill/>
        </p:spPr>
        <p:txBody>
          <a:bodyPr wrap="square" rtlCol="0">
            <a:spAutoFit/>
          </a:bodyPr>
          <a:lstStyle/>
          <a:p>
            <a:pPr fontAlgn="auto">
              <a:spcBef>
                <a:spcPts val="0"/>
              </a:spcBef>
              <a:spcAft>
                <a:spcPts val="0"/>
              </a:spcAft>
            </a:pPr>
            <a:r>
              <a:rPr lang="en-US" sz="1800" dirty="0" smtClean="0">
                <a:solidFill>
                  <a:srgbClr val="000000"/>
                </a:solidFill>
                <a:latin typeface="Calibri" pitchFamily="34" charset="0"/>
                <a:cs typeface="Calibri" pitchFamily="34" charset="0"/>
              </a:rPr>
              <a:t>2011</a:t>
            </a:r>
            <a:endParaRPr lang="en-US" sz="1800" dirty="0">
              <a:solidFill>
                <a:srgbClr val="000000"/>
              </a:solidFill>
              <a:latin typeface="Calibri" pitchFamily="34" charset="0"/>
              <a:cs typeface="Calibri" pitchFamily="34" charset="0"/>
            </a:endParaRPr>
          </a:p>
        </p:txBody>
      </p:sp>
      <p:grpSp>
        <p:nvGrpSpPr>
          <p:cNvPr id="3" name="Group 12"/>
          <p:cNvGrpSpPr/>
          <p:nvPr/>
        </p:nvGrpSpPr>
        <p:grpSpPr>
          <a:xfrm>
            <a:off x="4419600" y="1295400"/>
            <a:ext cx="2085545" cy="5257800"/>
            <a:chOff x="4419600" y="1143000"/>
            <a:chExt cx="2085545" cy="5257800"/>
          </a:xfrm>
        </p:grpSpPr>
        <p:pic>
          <p:nvPicPr>
            <p:cNvPr id="1026" name="Picture 2"/>
            <p:cNvPicPr>
              <a:picLocks noChangeAspect="1" noChangeArrowheads="1"/>
            </p:cNvPicPr>
            <p:nvPr/>
          </p:nvPicPr>
          <p:blipFill>
            <a:blip r:embed="rId6" cstate="print"/>
            <a:srcRect/>
            <a:stretch>
              <a:fillRect/>
            </a:stretch>
          </p:blipFill>
          <p:spPr bwMode="auto">
            <a:xfrm>
              <a:off x="4419600" y="1143000"/>
              <a:ext cx="2085545" cy="5257800"/>
            </a:xfrm>
            <a:prstGeom prst="rect">
              <a:avLst/>
            </a:prstGeom>
            <a:noFill/>
            <a:ln w="9525">
              <a:noFill/>
              <a:miter lim="800000"/>
              <a:headEnd/>
              <a:tailEnd/>
            </a:ln>
          </p:spPr>
        </p:pic>
        <p:pic>
          <p:nvPicPr>
            <p:cNvPr id="2050" name="Picture 2"/>
            <p:cNvPicPr>
              <a:picLocks noChangeAspect="1" noChangeArrowheads="1"/>
            </p:cNvPicPr>
            <p:nvPr/>
          </p:nvPicPr>
          <p:blipFill>
            <a:blip r:embed="rId7" cstate="print"/>
            <a:srcRect/>
            <a:stretch>
              <a:fillRect/>
            </a:stretch>
          </p:blipFill>
          <p:spPr bwMode="auto">
            <a:xfrm>
              <a:off x="5181600" y="5715000"/>
              <a:ext cx="1042987" cy="304564"/>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1" name="Picture 10" descr="sonic on boom2.jpg"/>
          <p:cNvPicPr>
            <a:picLocks noChangeAspect="1"/>
          </p:cNvPicPr>
          <p:nvPr/>
        </p:nvPicPr>
        <p:blipFill>
          <a:blip r:embed="rId4" cstate="print"/>
          <a:stretch>
            <a:fillRect/>
          </a:stretch>
        </p:blipFill>
        <p:spPr>
          <a:xfrm>
            <a:off x="2057400" y="1676400"/>
            <a:ext cx="2362200" cy="1396826"/>
          </a:xfrm>
          <a:prstGeom prst="rect">
            <a:avLst/>
          </a:prstGeom>
        </p:spPr>
      </p:pic>
      <p:sp>
        <p:nvSpPr>
          <p:cNvPr id="12" name="TextBox 11"/>
          <p:cNvSpPr txBox="1"/>
          <p:nvPr/>
        </p:nvSpPr>
        <p:spPr>
          <a:xfrm>
            <a:off x="1143000" y="381000"/>
            <a:ext cx="73152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fontAlgn="auto">
              <a:spcBef>
                <a:spcPts val="0"/>
              </a:spcBef>
              <a:spcAft>
                <a:spcPts val="0"/>
              </a:spcAft>
            </a:pPr>
            <a:r>
              <a:rPr lang="en-US" b="1" dirty="0" smtClean="0">
                <a:solidFill>
                  <a:srgbClr val="000000"/>
                </a:solidFill>
                <a:latin typeface="Calibri" pitchFamily="34" charset="0"/>
                <a:cs typeface="Calibri" pitchFamily="34" charset="0"/>
              </a:rPr>
              <a:t>Ecosystem Light Use Efficiency Is Higher Following Aspen Mortality</a:t>
            </a:r>
            <a:endParaRPr lang="en-US" b="1" dirty="0">
              <a:solidFill>
                <a:srgbClr val="000000"/>
              </a:solidFill>
              <a:latin typeface="Calibri" pitchFamily="34" charset="0"/>
              <a:cs typeface="Calibri" pitchFamily="34" charset="0"/>
            </a:endParaRPr>
          </a:p>
        </p:txBody>
      </p:sp>
      <p:sp>
        <p:nvSpPr>
          <p:cNvPr id="13" name="TextBox 12"/>
          <p:cNvSpPr txBox="1"/>
          <p:nvPr/>
        </p:nvSpPr>
        <p:spPr>
          <a:xfrm>
            <a:off x="4114800" y="5867400"/>
            <a:ext cx="4876800" cy="707886"/>
          </a:xfrm>
          <a:prstGeom prst="rect">
            <a:avLst/>
          </a:prstGeom>
          <a:noFill/>
        </p:spPr>
        <p:txBody>
          <a:bodyPr wrap="square" rtlCol="0">
            <a:spAutoFit/>
          </a:bodyPr>
          <a:lstStyle/>
          <a:p>
            <a:pPr algn="ctr" fontAlgn="auto">
              <a:spcBef>
                <a:spcPts val="0"/>
              </a:spcBef>
              <a:spcAft>
                <a:spcPts val="0"/>
              </a:spcAft>
            </a:pPr>
            <a:r>
              <a:rPr lang="en-US" sz="2000" b="1" dirty="0" smtClean="0">
                <a:solidFill>
                  <a:srgbClr val="000000"/>
                </a:solidFill>
                <a:latin typeface="Calibri" pitchFamily="34" charset="0"/>
                <a:cs typeface="Calibri" pitchFamily="34" charset="0"/>
              </a:rPr>
              <a:t>Quantum yield increased significantly in treatment stands although </a:t>
            </a:r>
            <a:r>
              <a:rPr lang="en-US" sz="2000" b="1" dirty="0" err="1" smtClean="0">
                <a:solidFill>
                  <a:srgbClr val="000000"/>
                </a:solidFill>
                <a:latin typeface="Calibri" pitchFamily="34" charset="0"/>
                <a:cs typeface="Calibri" pitchFamily="34" charset="0"/>
              </a:rPr>
              <a:t>GPP</a:t>
            </a:r>
            <a:r>
              <a:rPr lang="en-US" sz="2000" b="1" baseline="-25000" dirty="0" err="1" smtClean="0">
                <a:solidFill>
                  <a:srgbClr val="000000"/>
                </a:solidFill>
                <a:latin typeface="Calibri" pitchFamily="34" charset="0"/>
                <a:cs typeface="Calibri" pitchFamily="34" charset="0"/>
              </a:rPr>
              <a:t>max</a:t>
            </a:r>
            <a:r>
              <a:rPr lang="en-US" sz="2000" b="1" dirty="0" smtClean="0">
                <a:solidFill>
                  <a:srgbClr val="000000"/>
                </a:solidFill>
                <a:latin typeface="Calibri" pitchFamily="34" charset="0"/>
                <a:cs typeface="Calibri" pitchFamily="34" charset="0"/>
              </a:rPr>
              <a:t> declined</a:t>
            </a:r>
            <a:endParaRPr lang="en-US" sz="2000" b="1" dirty="0">
              <a:solidFill>
                <a:srgbClr val="000000"/>
              </a:solidFill>
              <a:latin typeface="Calibri" pitchFamily="34" charset="0"/>
              <a:cs typeface="Calibri" pitchFamily="34" charset="0"/>
            </a:endParaRPr>
          </a:p>
        </p:txBody>
      </p:sp>
      <p:pic>
        <p:nvPicPr>
          <p:cNvPr id="14" name="Picture 13" descr="fPAR1_Katy.jpg"/>
          <p:cNvPicPr>
            <a:picLocks noChangeAspect="1"/>
          </p:cNvPicPr>
          <p:nvPr/>
        </p:nvPicPr>
        <p:blipFill>
          <a:blip r:embed="rId5" cstate="print"/>
          <a:stretch>
            <a:fillRect/>
          </a:stretch>
        </p:blipFill>
        <p:spPr>
          <a:xfrm>
            <a:off x="228600" y="2209800"/>
            <a:ext cx="1676400" cy="2173583"/>
          </a:xfrm>
          <a:prstGeom prst="rect">
            <a:avLst/>
          </a:prstGeom>
        </p:spPr>
      </p:pic>
      <p:pic>
        <p:nvPicPr>
          <p:cNvPr id="17" name="Picture 16" descr="Canopy effect_faset.jpg"/>
          <p:cNvPicPr>
            <a:picLocks noChangeAspect="1"/>
          </p:cNvPicPr>
          <p:nvPr/>
        </p:nvPicPr>
        <p:blipFill>
          <a:blip r:embed="rId6" cstate="print"/>
          <a:stretch>
            <a:fillRect/>
          </a:stretch>
        </p:blipFill>
        <p:spPr>
          <a:xfrm>
            <a:off x="2057400" y="3429000"/>
            <a:ext cx="2415210" cy="2057400"/>
          </a:xfrm>
          <a:prstGeom prst="rect">
            <a:avLst/>
          </a:prstGeom>
        </p:spPr>
      </p:pic>
      <p:pic>
        <p:nvPicPr>
          <p:cNvPr id="15" name="Picture 14" descr="C:\Users\Chris\Desktop\FASET LUE\Figures\Quantum yield, GPPmax_2007-2011.JPG"/>
          <p:cNvPicPr/>
          <p:nvPr/>
        </p:nvPicPr>
        <p:blipFill>
          <a:blip r:embed="rId7" cstate="print"/>
          <a:srcRect/>
          <a:stretch>
            <a:fillRect/>
          </a:stretch>
        </p:blipFill>
        <p:spPr bwMode="auto">
          <a:xfrm>
            <a:off x="5029200" y="1447800"/>
            <a:ext cx="3435350" cy="4267200"/>
          </a:xfrm>
          <a:prstGeom prst="rect">
            <a:avLst/>
          </a:prstGeom>
          <a:noFill/>
          <a:ln w="9525">
            <a:noFill/>
            <a:miter lim="800000"/>
            <a:headEnd/>
            <a:tailEnd/>
          </a:ln>
        </p:spPr>
      </p:pic>
      <p:sp>
        <p:nvSpPr>
          <p:cNvPr id="18" name="TextBox 17"/>
          <p:cNvSpPr txBox="1"/>
          <p:nvPr/>
        </p:nvSpPr>
        <p:spPr>
          <a:xfrm>
            <a:off x="304800" y="6172200"/>
            <a:ext cx="2743200" cy="369332"/>
          </a:xfrm>
          <a:prstGeom prst="rect">
            <a:avLst/>
          </a:prstGeom>
          <a:noFill/>
        </p:spPr>
        <p:txBody>
          <a:bodyPr wrap="square" rtlCol="0">
            <a:spAutoFit/>
          </a:bodyPr>
          <a:lstStyle/>
          <a:p>
            <a:r>
              <a:rPr lang="en-US" sz="1800" dirty="0" smtClean="0">
                <a:latin typeface="Calibri" pitchFamily="34" charset="0"/>
                <a:cs typeface="Calibri" pitchFamily="34" charset="0"/>
              </a:rPr>
              <a:t>Gough et al. (in prep)</a:t>
            </a:r>
            <a:endParaRPr lang="en-US" sz="18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228600" y="6019800"/>
            <a:ext cx="1981200" cy="685800"/>
            <a:chOff x="457200" y="5867400"/>
            <a:chExt cx="1981200" cy="685800"/>
          </a:xfrm>
        </p:grpSpPr>
        <p:sp>
          <p:nvSpPr>
            <p:cNvPr id="6" name="Rectangle 5"/>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descr="UMBS~Flux logo1.jpg"/>
            <p:cNvPicPr>
              <a:picLocks noChangeAspect="1"/>
            </p:cNvPicPr>
            <p:nvPr/>
          </p:nvPicPr>
          <p:blipFill>
            <a:blip r:embed="rId4" cstate="print"/>
            <a:stretch>
              <a:fillRect/>
            </a:stretch>
          </p:blipFill>
          <p:spPr>
            <a:xfrm>
              <a:off x="457200" y="5882823"/>
              <a:ext cx="666994" cy="615485"/>
            </a:xfrm>
            <a:prstGeom prst="rect">
              <a:avLst/>
            </a:prstGeom>
          </p:spPr>
        </p:pic>
        <p:sp>
          <p:nvSpPr>
            <p:cNvPr id="4" name="TextBox 3"/>
            <p:cNvSpPr txBox="1"/>
            <p:nvPr/>
          </p:nvSpPr>
          <p:spPr>
            <a:xfrm>
              <a:off x="1066800" y="5867400"/>
              <a:ext cx="1371600" cy="646331"/>
            </a:xfrm>
            <a:prstGeom prst="rect">
              <a:avLst/>
            </a:prstGeom>
            <a:solidFill>
              <a:schemeClr val="bg1"/>
            </a:solidFill>
          </p:spPr>
          <p:txBody>
            <a:bodyPr wrap="square" rtlCol="0">
              <a:spAutoFit/>
            </a:bodyPr>
            <a:lstStyle/>
            <a:p>
              <a:r>
                <a:rPr lang="en-US" sz="1200" b="1" dirty="0" smtClean="0">
                  <a:solidFill>
                    <a:srgbClr val="000000"/>
                  </a:solidFill>
                  <a:latin typeface="Calibri" pitchFamily="34" charset="0"/>
                  <a:cs typeface="Calibri" pitchFamily="34" charset="0"/>
                </a:rPr>
                <a:t>UMBS Forest</a:t>
              </a:r>
            </a:p>
            <a:p>
              <a:r>
                <a:rPr lang="en-US" sz="1200" b="1" dirty="0" smtClean="0">
                  <a:solidFill>
                    <a:srgbClr val="000000"/>
                  </a:solidFill>
                  <a:latin typeface="Calibri" pitchFamily="34" charset="0"/>
                  <a:cs typeface="Calibri" pitchFamily="34" charset="0"/>
                </a:rPr>
                <a:t>Carbon Cycle</a:t>
              </a:r>
            </a:p>
            <a:p>
              <a:r>
                <a:rPr lang="en-US" sz="1200" b="1" dirty="0" smtClean="0">
                  <a:solidFill>
                    <a:srgbClr val="000000"/>
                  </a:solidFill>
                  <a:latin typeface="Calibri" pitchFamily="34" charset="0"/>
                  <a:cs typeface="Calibri" pitchFamily="34" charset="0"/>
                </a:rPr>
                <a:t>Research Program</a:t>
              </a:r>
              <a:endParaRPr lang="en-US" sz="1200" b="1" dirty="0">
                <a:solidFill>
                  <a:srgbClr val="000000"/>
                </a:solidFill>
                <a:latin typeface="Calibri" pitchFamily="34" charset="0"/>
                <a:cs typeface="Calibri" pitchFamily="34" charset="0"/>
              </a:endParaRPr>
            </a:p>
          </p:txBody>
        </p:sp>
      </p:grpSp>
      <p:pic>
        <p:nvPicPr>
          <p:cNvPr id="1026" name="Picture 2"/>
          <p:cNvPicPr>
            <a:picLocks noChangeAspect="1" noChangeArrowheads="1"/>
          </p:cNvPicPr>
          <p:nvPr/>
        </p:nvPicPr>
        <p:blipFill>
          <a:blip r:embed="rId5" cstate="print"/>
          <a:srcRect/>
          <a:stretch>
            <a:fillRect/>
          </a:stretch>
        </p:blipFill>
        <p:spPr bwMode="auto">
          <a:xfrm>
            <a:off x="3505200" y="304800"/>
            <a:ext cx="5438775" cy="6181725"/>
          </a:xfrm>
          <a:prstGeom prst="rect">
            <a:avLst/>
          </a:prstGeom>
          <a:noFill/>
          <a:ln w="9525">
            <a:noFill/>
            <a:miter lim="800000"/>
            <a:headEnd/>
            <a:tailEnd/>
          </a:ln>
        </p:spPr>
      </p:pic>
      <p:sp>
        <p:nvSpPr>
          <p:cNvPr id="11" name="TextBox 10"/>
          <p:cNvSpPr txBox="1"/>
          <p:nvPr/>
        </p:nvSpPr>
        <p:spPr>
          <a:xfrm>
            <a:off x="304800" y="533400"/>
            <a:ext cx="2971800" cy="4031873"/>
          </a:xfrm>
          <a:prstGeom prst="rect">
            <a:avLst/>
          </a:prstGeom>
          <a:noFill/>
        </p:spPr>
        <p:txBody>
          <a:bodyPr wrap="square" rtlCol="0">
            <a:spAutoFit/>
          </a:bodyPr>
          <a:lstStyle/>
          <a:p>
            <a:r>
              <a:rPr lang="en-US" dirty="0" smtClean="0"/>
              <a:t>Integration of newly </a:t>
            </a:r>
            <a:r>
              <a:rPr lang="en-US" dirty="0" smtClean="0"/>
              <a:t>identified mechanisms as components </a:t>
            </a:r>
            <a:r>
              <a:rPr lang="en-US" dirty="0" smtClean="0"/>
              <a:t>within </a:t>
            </a:r>
            <a:r>
              <a:rPr lang="en-US" dirty="0" smtClean="0"/>
              <a:t>ED2. </a:t>
            </a:r>
            <a:endParaRPr lang="en-US" dirty="0" smtClean="0"/>
          </a:p>
          <a:p>
            <a:endParaRPr lang="en-US" sz="2000" dirty="0" smtClean="0"/>
          </a:p>
          <a:p>
            <a:r>
              <a:rPr lang="en-US" sz="2000" dirty="0" smtClean="0"/>
              <a:t>This </a:t>
            </a:r>
            <a:r>
              <a:rPr lang="en-US" sz="2000" dirty="0" smtClean="0"/>
              <a:t>will allow ED2 to resolve the short-term (flux exchange rates) and long-term (C storage and ecosystem dynamics) effects of canopy biotic and structural change.</a:t>
            </a:r>
            <a:endParaRPr lang="en-US" sz="20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228600" y="6019800"/>
            <a:ext cx="1981200" cy="685800"/>
            <a:chOff x="457200" y="5867400"/>
            <a:chExt cx="1981200" cy="685800"/>
          </a:xfrm>
        </p:grpSpPr>
        <p:sp>
          <p:nvSpPr>
            <p:cNvPr id="6" name="Rectangle 5"/>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descr="UMBS~Flux logo1.jpg"/>
            <p:cNvPicPr>
              <a:picLocks noChangeAspect="1"/>
            </p:cNvPicPr>
            <p:nvPr/>
          </p:nvPicPr>
          <p:blipFill>
            <a:blip r:embed="rId4" cstate="print"/>
            <a:stretch>
              <a:fillRect/>
            </a:stretch>
          </p:blipFill>
          <p:spPr>
            <a:xfrm>
              <a:off x="457200" y="5882823"/>
              <a:ext cx="666994" cy="615485"/>
            </a:xfrm>
            <a:prstGeom prst="rect">
              <a:avLst/>
            </a:prstGeom>
          </p:spPr>
        </p:pic>
        <p:sp>
          <p:nvSpPr>
            <p:cNvPr id="4" name="TextBox 3"/>
            <p:cNvSpPr txBox="1"/>
            <p:nvPr/>
          </p:nvSpPr>
          <p:spPr>
            <a:xfrm>
              <a:off x="1066800" y="5867400"/>
              <a:ext cx="1371600" cy="646331"/>
            </a:xfrm>
            <a:prstGeom prst="rect">
              <a:avLst/>
            </a:prstGeom>
            <a:solidFill>
              <a:schemeClr val="bg1"/>
            </a:solidFill>
          </p:spPr>
          <p:txBody>
            <a:bodyPr wrap="square" rtlCol="0">
              <a:spAutoFit/>
            </a:bodyPr>
            <a:lstStyle/>
            <a:p>
              <a:r>
                <a:rPr lang="en-US" sz="1200" b="1" dirty="0" smtClean="0">
                  <a:solidFill>
                    <a:srgbClr val="000000"/>
                  </a:solidFill>
                  <a:latin typeface="Calibri" pitchFamily="34" charset="0"/>
                  <a:cs typeface="Calibri" pitchFamily="34" charset="0"/>
                </a:rPr>
                <a:t>UMBS Forest</a:t>
              </a:r>
            </a:p>
            <a:p>
              <a:r>
                <a:rPr lang="en-US" sz="1200" b="1" dirty="0" smtClean="0">
                  <a:solidFill>
                    <a:srgbClr val="000000"/>
                  </a:solidFill>
                  <a:latin typeface="Calibri" pitchFamily="34" charset="0"/>
                  <a:cs typeface="Calibri" pitchFamily="34" charset="0"/>
                </a:rPr>
                <a:t>Carbon Cycle</a:t>
              </a:r>
            </a:p>
            <a:p>
              <a:r>
                <a:rPr lang="en-US" sz="1200" b="1" dirty="0" smtClean="0">
                  <a:solidFill>
                    <a:srgbClr val="000000"/>
                  </a:solidFill>
                  <a:latin typeface="Calibri" pitchFamily="34" charset="0"/>
                  <a:cs typeface="Calibri" pitchFamily="34" charset="0"/>
                </a:rPr>
                <a:t>Research Program</a:t>
              </a:r>
              <a:endParaRPr lang="en-US" sz="1200" b="1" dirty="0">
                <a:solidFill>
                  <a:srgbClr val="000000"/>
                </a:solidFill>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 name="Picture 6" descr="UMBS_Great Lakes Map.jpg"/>
          <p:cNvPicPr>
            <a:picLocks noChangeAspect="1"/>
          </p:cNvPicPr>
          <p:nvPr/>
        </p:nvPicPr>
        <p:blipFill>
          <a:blip r:embed="rId4" cstate="print"/>
          <a:srcRect l="19492" t="15762" r="24720" b="16628"/>
          <a:stretch>
            <a:fillRect/>
          </a:stretch>
        </p:blipFill>
        <p:spPr>
          <a:xfrm>
            <a:off x="5715000" y="2286000"/>
            <a:ext cx="2825246" cy="2514600"/>
          </a:xfrm>
          <a:prstGeom prst="rect">
            <a:avLst/>
          </a:prstGeom>
          <a:ln w="25400">
            <a:noFill/>
          </a:ln>
          <a:effectLst>
            <a:outerShdw blurRad="342900" dist="38100" dir="2700000" algn="tl" rotWithShape="0">
              <a:prstClr val="black"/>
            </a:outerShdw>
          </a:effectLst>
        </p:spPr>
      </p:pic>
      <p:sp>
        <p:nvSpPr>
          <p:cNvPr id="12" name="Rectangle 2"/>
          <p:cNvSpPr txBox="1">
            <a:spLocks noChangeArrowheads="1"/>
          </p:cNvSpPr>
          <p:nvPr/>
        </p:nvSpPr>
        <p:spPr>
          <a:xfrm>
            <a:off x="762000" y="838200"/>
            <a:ext cx="6553200" cy="1295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2"/>
                </a:solidFill>
                <a:effectLst/>
                <a:uLnTx/>
                <a:uFillTx/>
                <a:latin typeface="Calibri" pitchFamily="34" charset="0"/>
                <a:ea typeface="+mj-ea"/>
                <a:cs typeface="Calibri" pitchFamily="34" charset="0"/>
              </a:rPr>
              <a:t>The UMBS Forest Carbon Cycle Research Program</a:t>
            </a:r>
          </a:p>
        </p:txBody>
      </p:sp>
      <p:sp>
        <p:nvSpPr>
          <p:cNvPr id="13" name="Rectangle 3"/>
          <p:cNvSpPr txBox="1">
            <a:spLocks noChangeArrowheads="1"/>
          </p:cNvSpPr>
          <p:nvPr/>
        </p:nvSpPr>
        <p:spPr>
          <a:xfrm>
            <a:off x="762000" y="2057400"/>
            <a:ext cx="4800600" cy="1447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Peter Curtis, Ohio State Univ.</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Gil Bohrer, Ohio State Univ.</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Chris Gough, Virginia Commonwealth Univ.</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Knute Nadelhoffer, Univ.  Michigan</a:t>
            </a:r>
          </a:p>
        </p:txBody>
      </p:sp>
      <p:pic>
        <p:nvPicPr>
          <p:cNvPr id="19" name="Picture 18" descr="UMBS~Flux logo1.jpg"/>
          <p:cNvPicPr>
            <a:picLocks noChangeAspect="1"/>
          </p:cNvPicPr>
          <p:nvPr/>
        </p:nvPicPr>
        <p:blipFill>
          <a:blip r:embed="rId5" cstate="print"/>
          <a:stretch>
            <a:fillRect/>
          </a:stretch>
        </p:blipFill>
        <p:spPr>
          <a:xfrm>
            <a:off x="7162800" y="1142999"/>
            <a:ext cx="914400" cy="843785"/>
          </a:xfrm>
          <a:prstGeom prst="rect">
            <a:avLst/>
          </a:prstGeom>
        </p:spPr>
      </p:pic>
      <p:pic>
        <p:nvPicPr>
          <p:cNvPr id="8" name="Picture 7" descr="Group1_2011.jpg"/>
          <p:cNvPicPr>
            <a:picLocks noChangeAspect="1"/>
          </p:cNvPicPr>
          <p:nvPr/>
        </p:nvPicPr>
        <p:blipFill>
          <a:blip r:embed="rId6" cstate="print"/>
          <a:stretch>
            <a:fillRect/>
          </a:stretch>
        </p:blipFill>
        <p:spPr>
          <a:xfrm>
            <a:off x="304800" y="3581400"/>
            <a:ext cx="4822725" cy="2590800"/>
          </a:xfrm>
          <a:prstGeom prst="rect">
            <a:avLst/>
          </a:prstGeom>
        </p:spPr>
      </p:pic>
      <p:sp>
        <p:nvSpPr>
          <p:cNvPr id="9" name="Text Box 12"/>
          <p:cNvSpPr txBox="1">
            <a:spLocks noChangeArrowheads="1"/>
          </p:cNvSpPr>
          <p:nvPr/>
        </p:nvSpPr>
        <p:spPr bwMode="auto">
          <a:xfrm>
            <a:off x="5562600" y="5181600"/>
            <a:ext cx="3352800" cy="1200329"/>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eaLnBrk="0" fontAlgn="base" hangingPunct="0">
              <a:spcBef>
                <a:spcPct val="50000"/>
              </a:spcBef>
              <a:spcAft>
                <a:spcPct val="0"/>
              </a:spcAft>
            </a:pPr>
            <a:r>
              <a:rPr lang="en-US" sz="1200" b="1" dirty="0">
                <a:solidFill>
                  <a:srgbClr val="336600"/>
                </a:solidFill>
                <a:latin typeface="Calibri" pitchFamily="34" charset="0"/>
                <a:cs typeface="Calibri" pitchFamily="34" charset="0"/>
              </a:rPr>
              <a:t>This research is supported by the Office of Science, U.S. Department of Energy, through the Midwestern Regional Center of the National Institute for Global Environmental Change, and the National Institute for Climate Change Research.</a:t>
            </a:r>
          </a:p>
        </p:txBody>
      </p:sp>
      <p:sp>
        <p:nvSpPr>
          <p:cNvPr id="10" name="TextBox 9"/>
          <p:cNvSpPr txBox="1"/>
          <p:nvPr/>
        </p:nvSpPr>
        <p:spPr>
          <a:xfrm>
            <a:off x="228600" y="152400"/>
            <a:ext cx="8763000" cy="507831"/>
          </a:xfrm>
          <a:prstGeom prst="rect">
            <a:avLst/>
          </a:prstGeom>
          <a:solidFill>
            <a:srgbClr val="FFFFFF"/>
          </a:solidFill>
          <a:ln w="19050">
            <a:solidFill>
              <a:srgbClr val="00CC00"/>
            </a:solidFill>
          </a:ln>
        </p:spPr>
        <p:txBody>
          <a:bodyPr wrap="square" rtlCol="0">
            <a:spAutoFit/>
          </a:bodyPr>
          <a:lstStyle/>
          <a:p>
            <a:pPr marL="514350" lvl="0" indent="-514350">
              <a:spcBef>
                <a:spcPts val="0"/>
              </a:spcBef>
              <a:spcAft>
                <a:spcPts val="1200"/>
              </a:spcAft>
              <a:buFont typeface="Wingdings" pitchFamily="2" charset="2"/>
              <a:buChar char="q"/>
            </a:pPr>
            <a:r>
              <a:rPr lang="en-US" sz="2700" b="1" dirty="0" smtClean="0">
                <a:latin typeface="Calibri" pitchFamily="34" charset="0"/>
                <a:cs typeface="Calibri" pitchFamily="34" charset="0"/>
              </a:rPr>
              <a:t>Quantifying ecosystem services of aging northern forests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1143000" y="2057400"/>
            <a:ext cx="4267200" cy="769938"/>
          </a:xfrm>
          <a:prstGeom prst="rect">
            <a:avLst/>
          </a:prstGeom>
          <a:noFill/>
          <a:ln w="9525">
            <a:noFill/>
            <a:miter lim="800000"/>
            <a:headEnd/>
            <a:tailEnd/>
          </a:ln>
        </p:spPr>
        <p:txBody>
          <a:bodyPr>
            <a:spAutoFit/>
          </a:bodyPr>
          <a:lstStyle/>
          <a:p>
            <a:pPr algn="ctr">
              <a:spcBef>
                <a:spcPct val="20000"/>
              </a:spcBef>
            </a:pPr>
            <a:endParaRPr lang="en-US" sz="2000" b="1">
              <a:solidFill>
                <a:srgbClr val="FFFFFF"/>
              </a:solidFill>
            </a:endParaRPr>
          </a:p>
          <a:p>
            <a:pPr algn="ctr">
              <a:spcBef>
                <a:spcPct val="20000"/>
              </a:spcBef>
            </a:pPr>
            <a:endParaRPr lang="en-US" sz="2000" b="1">
              <a:solidFill>
                <a:srgbClr val="FFFFFF"/>
              </a:solidFill>
            </a:endParaRPr>
          </a:p>
        </p:txBody>
      </p:sp>
      <p:sp>
        <p:nvSpPr>
          <p:cNvPr id="52227" name="Text Box 6"/>
          <p:cNvSpPr txBox="1">
            <a:spLocks noChangeArrowheads="1"/>
          </p:cNvSpPr>
          <p:nvPr/>
        </p:nvSpPr>
        <p:spPr bwMode="auto">
          <a:xfrm>
            <a:off x="304800" y="533400"/>
            <a:ext cx="8077200" cy="646331"/>
          </a:xfrm>
          <a:prstGeom prst="rect">
            <a:avLst/>
          </a:prstGeom>
          <a:noFill/>
          <a:ln w="9525">
            <a:noFill/>
            <a:miter lim="800000"/>
            <a:headEnd/>
            <a:tailEnd/>
          </a:ln>
        </p:spPr>
        <p:txBody>
          <a:bodyPr wrap="square">
            <a:spAutoFit/>
          </a:bodyPr>
          <a:lstStyle/>
          <a:p>
            <a:pPr algn="ctr">
              <a:spcBef>
                <a:spcPct val="50000"/>
              </a:spcBef>
            </a:pPr>
            <a:r>
              <a:rPr lang="en-US" sz="3600" b="1" smtClean="0">
                <a:solidFill>
                  <a:srgbClr val="000000"/>
                </a:solidFill>
                <a:latin typeface="Calibri" pitchFamily="34" charset="0"/>
                <a:cs typeface="Calibri" pitchFamily="34" charset="0"/>
              </a:rPr>
              <a:t>Current Questions </a:t>
            </a:r>
            <a:r>
              <a:rPr lang="en-US" sz="3600" b="1" dirty="0" smtClean="0">
                <a:solidFill>
                  <a:srgbClr val="000000"/>
                </a:solidFill>
                <a:latin typeface="Calibri" pitchFamily="34" charset="0"/>
                <a:cs typeface="Calibri" pitchFamily="34" charset="0"/>
              </a:rPr>
              <a:t>and Future Directions</a:t>
            </a:r>
            <a:endParaRPr lang="en-US" sz="3600" b="1" dirty="0">
              <a:solidFill>
                <a:srgbClr val="000000"/>
              </a:solidFill>
              <a:latin typeface="Calibri" pitchFamily="34" charset="0"/>
              <a:cs typeface="Calibri" pitchFamily="34" charset="0"/>
            </a:endParaRPr>
          </a:p>
        </p:txBody>
      </p:sp>
      <p:sp>
        <p:nvSpPr>
          <p:cNvPr id="52228" name="TextBox 5"/>
          <p:cNvSpPr txBox="1">
            <a:spLocks noChangeArrowheads="1"/>
          </p:cNvSpPr>
          <p:nvPr/>
        </p:nvSpPr>
        <p:spPr bwMode="auto">
          <a:xfrm>
            <a:off x="533400" y="1752600"/>
            <a:ext cx="8458200" cy="4708981"/>
          </a:xfrm>
          <a:prstGeom prst="rect">
            <a:avLst/>
          </a:prstGeom>
          <a:noFill/>
          <a:ln w="9525">
            <a:noFill/>
            <a:miter lim="800000"/>
            <a:headEnd/>
            <a:tailEnd/>
          </a:ln>
        </p:spPr>
        <p:txBody>
          <a:bodyPr wrap="square">
            <a:spAutoFit/>
          </a:bodyPr>
          <a:lstStyle/>
          <a:p>
            <a:pPr>
              <a:spcBef>
                <a:spcPts val="1200"/>
              </a:spcBef>
              <a:spcAft>
                <a:spcPts val="1200"/>
              </a:spcAft>
              <a:buFont typeface="Wingdings" pitchFamily="2" charset="2"/>
              <a:buChar char="Ø"/>
            </a:pPr>
            <a:r>
              <a:rPr lang="en-US" sz="2800" dirty="0" smtClean="0">
                <a:solidFill>
                  <a:srgbClr val="FFFFFF"/>
                </a:solidFill>
                <a:latin typeface="Calibri" pitchFamily="34" charset="0"/>
                <a:cs typeface="Calibri" pitchFamily="34" charset="0"/>
              </a:rPr>
              <a:t> </a:t>
            </a:r>
            <a:r>
              <a:rPr lang="en-US" dirty="0" smtClean="0">
                <a:solidFill>
                  <a:srgbClr val="FFFFFF"/>
                </a:solidFill>
                <a:latin typeface="Calibri" pitchFamily="34" charset="0"/>
                <a:cs typeface="Calibri" pitchFamily="34" charset="0"/>
              </a:rPr>
              <a:t>Generality of sustained C storage in older Great Lakes forests.</a:t>
            </a:r>
          </a:p>
          <a:p>
            <a:pPr lvl="1">
              <a:spcBef>
                <a:spcPts val="1200"/>
              </a:spcBef>
              <a:spcAft>
                <a:spcPts val="1200"/>
              </a:spcAft>
              <a:buFont typeface="Wingdings" pitchFamily="2" charset="2"/>
              <a:buChar char="Ø"/>
            </a:pPr>
            <a:r>
              <a:rPr lang="en-US" dirty="0" smtClean="0">
                <a:solidFill>
                  <a:srgbClr val="FFFFFF"/>
                </a:solidFill>
                <a:latin typeface="Calibri" pitchFamily="34" charset="0"/>
                <a:cs typeface="Calibri" pitchFamily="34" charset="0"/>
              </a:rPr>
              <a:t>Re-instrumentation of Sylvania tower, possible use of other old-growth U.P. sites (Dukes EF, Huron Mt. Club)</a:t>
            </a:r>
          </a:p>
          <a:p>
            <a:pPr>
              <a:spcBef>
                <a:spcPts val="1200"/>
              </a:spcBef>
              <a:spcAft>
                <a:spcPts val="1200"/>
              </a:spcAft>
              <a:buFont typeface="Wingdings" pitchFamily="2" charset="2"/>
              <a:buChar char="Ø"/>
            </a:pPr>
            <a:r>
              <a:rPr lang="en-US" dirty="0" smtClean="0">
                <a:solidFill>
                  <a:srgbClr val="FFFFFF"/>
                </a:solidFill>
                <a:latin typeface="Calibri" pitchFamily="34" charset="0"/>
                <a:cs typeface="Calibri" pitchFamily="34" charset="0"/>
              </a:rPr>
              <a:t>Mechanisms of canopy-level response to changing structural and biotic complexity.</a:t>
            </a:r>
          </a:p>
          <a:p>
            <a:pPr>
              <a:spcBef>
                <a:spcPts val="1200"/>
              </a:spcBef>
              <a:spcAft>
                <a:spcPts val="1200"/>
              </a:spcAft>
              <a:buFont typeface="Wingdings" pitchFamily="2" charset="2"/>
              <a:buChar char="Ø"/>
            </a:pPr>
            <a:r>
              <a:rPr lang="en-US" dirty="0" smtClean="0">
                <a:solidFill>
                  <a:srgbClr val="FFFFFF"/>
                </a:solidFill>
                <a:latin typeface="Calibri" pitchFamily="34" charset="0"/>
                <a:cs typeface="Calibri" pitchFamily="34" charset="0"/>
              </a:rPr>
              <a:t> </a:t>
            </a:r>
            <a:r>
              <a:rPr lang="en-US" dirty="0" smtClean="0">
                <a:solidFill>
                  <a:srgbClr val="FFFFFF"/>
                </a:solidFill>
                <a:latin typeface="Calibri" pitchFamily="34" charset="0"/>
                <a:cs typeface="Calibri" pitchFamily="34" charset="0"/>
              </a:rPr>
              <a:t>Forest ecosystem resistance/resilience to gradients of disturbance.</a:t>
            </a:r>
          </a:p>
          <a:p>
            <a:pPr>
              <a:spcBef>
                <a:spcPts val="1200"/>
              </a:spcBef>
              <a:spcAft>
                <a:spcPts val="1200"/>
              </a:spcAft>
              <a:buFont typeface="Wingdings" pitchFamily="2" charset="2"/>
              <a:buChar char="Ø"/>
            </a:pPr>
            <a:r>
              <a:rPr lang="en-US" dirty="0" smtClean="0">
                <a:solidFill>
                  <a:srgbClr val="FFFFFF"/>
                </a:solidFill>
                <a:latin typeface="Calibri" pitchFamily="34" charset="0"/>
                <a:cs typeface="Calibri" pitchFamily="34" charset="0"/>
              </a:rPr>
              <a:t>Integration of new mechanisms into ecosystem models (ED2, BIOME-BGC)  </a:t>
            </a:r>
            <a:endParaRPr lang="en-US" dirty="0" smtClean="0">
              <a:solidFill>
                <a:srgbClr val="FFFFFF"/>
              </a:solidFill>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1000" fill="hold"/>
                                        <p:tgtEl>
                                          <p:spTgt spid="52228">
                                            <p:txEl>
                                              <p:pRg st="0" end="0"/>
                                            </p:txEl>
                                          </p:spTgt>
                                        </p:tgtEl>
                                        <p:attrNameLst>
                                          <p:attrName>style.color</p:attrName>
                                        </p:attrNameLst>
                                      </p:cBhvr>
                                      <p:to>
                                        <a:srgbClr val="FFFF00"/>
                                      </p:to>
                                    </p:animClr>
                                  </p:childTnLst>
                                </p:cTn>
                              </p:par>
                              <p:par>
                                <p:cTn id="7" presetID="3" presetClass="emph" presetSubtype="2" fill="hold" grpId="0" nodeType="withEffect">
                                  <p:stCondLst>
                                    <p:cond delay="0"/>
                                  </p:stCondLst>
                                  <p:childTnLst>
                                    <p:animClr clrSpc="rgb">
                                      <p:cBhvr override="childStyle">
                                        <p:cTn id="8" dur="1000" fill="hold"/>
                                        <p:tgtEl>
                                          <p:spTgt spid="52228">
                                            <p:txEl>
                                              <p:pRg st="1" end="1"/>
                                            </p:txEl>
                                          </p:spTgt>
                                        </p:tgtEl>
                                        <p:attrNameLst>
                                          <p:attrName>style.color</p:attrName>
                                        </p:attrNameLst>
                                      </p:cBhvr>
                                      <p:to>
                                        <a:srgbClr val="FFFF00"/>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p:cBhvr override="childStyle">
                                        <p:cTn id="12" dur="1000" fill="hold"/>
                                        <p:tgtEl>
                                          <p:spTgt spid="52228">
                                            <p:txEl>
                                              <p:pRg st="2" end="2"/>
                                            </p:txEl>
                                          </p:spTgt>
                                        </p:tgtEl>
                                        <p:attrNameLst>
                                          <p:attrName>style.color</p:attrName>
                                        </p:attrNameLst>
                                      </p:cBhvr>
                                      <p:to>
                                        <a:srgbClr val="FFFF00"/>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p:cBhvr override="childStyle">
                                        <p:cTn id="16" dur="1000" fill="hold"/>
                                        <p:tgtEl>
                                          <p:spTgt spid="52228">
                                            <p:txEl>
                                              <p:pRg st="3" end="3"/>
                                            </p:txEl>
                                          </p:spTgt>
                                        </p:tgtEl>
                                        <p:attrNameLst>
                                          <p:attrName>style.color</p:attrName>
                                        </p:attrNameLst>
                                      </p:cBhvr>
                                      <p:to>
                                        <a:srgbClr val="FFFF00"/>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0" nodeType="clickEffect">
                                  <p:stCondLst>
                                    <p:cond delay="0"/>
                                  </p:stCondLst>
                                  <p:childTnLst>
                                    <p:animClr clrSpc="rgb">
                                      <p:cBhvr override="childStyle">
                                        <p:cTn id="20" dur="1000" fill="hold"/>
                                        <p:tgtEl>
                                          <p:spTgt spid="52228">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000012"/>
          <p:cNvPicPr>
            <a:picLocks noGrp="1" noChangeAspect="1" noChangeArrowheads="1"/>
          </p:cNvPicPr>
          <p:nvPr>
            <p:ph idx="1"/>
          </p:nvPr>
        </p:nvPicPr>
        <p:blipFill>
          <a:blip r:embed="rId3" cstate="print"/>
          <a:srcRect l="3125" t="14296" b="-1132"/>
          <a:stretch>
            <a:fillRect/>
          </a:stretch>
        </p:blipFill>
        <p:spPr>
          <a:xfrm>
            <a:off x="609600" y="1143000"/>
            <a:ext cx="7924800" cy="5486400"/>
          </a:xfrm>
          <a:noFill/>
        </p:spPr>
      </p:pic>
      <p:sp>
        <p:nvSpPr>
          <p:cNvPr id="44035" name="Text Box 3"/>
          <p:cNvSpPr txBox="1">
            <a:spLocks noChangeArrowheads="1"/>
          </p:cNvSpPr>
          <p:nvPr/>
        </p:nvSpPr>
        <p:spPr bwMode="auto">
          <a:xfrm>
            <a:off x="3124200" y="6096000"/>
            <a:ext cx="2438400" cy="366713"/>
          </a:xfrm>
          <a:prstGeom prst="rect">
            <a:avLst/>
          </a:prstGeom>
          <a:noFill/>
          <a:ln w="9525">
            <a:noFill/>
            <a:miter lim="800000"/>
            <a:headEnd/>
            <a:tailEnd/>
          </a:ln>
        </p:spPr>
        <p:txBody>
          <a:bodyPr>
            <a:spAutoFit/>
          </a:bodyPr>
          <a:lstStyle/>
          <a:p>
            <a:pPr>
              <a:spcBef>
                <a:spcPct val="50000"/>
              </a:spcBef>
            </a:pPr>
            <a:r>
              <a:rPr lang="en-US" sz="1800">
                <a:latin typeface="Trebuchet MS" pitchFamily="34" charset="0"/>
              </a:rPr>
              <a:t>Forest age (years) </a:t>
            </a:r>
          </a:p>
        </p:txBody>
      </p:sp>
      <p:grpSp>
        <p:nvGrpSpPr>
          <p:cNvPr id="44036" name="Group 4"/>
          <p:cNvGrpSpPr>
            <a:grpSpLocks/>
          </p:cNvGrpSpPr>
          <p:nvPr/>
        </p:nvGrpSpPr>
        <p:grpSpPr bwMode="auto">
          <a:xfrm>
            <a:off x="6019800" y="6096000"/>
            <a:ext cx="1752600" cy="361950"/>
            <a:chOff x="3792" y="3888"/>
            <a:chExt cx="1104" cy="228"/>
          </a:xfrm>
        </p:grpSpPr>
        <p:sp>
          <p:nvSpPr>
            <p:cNvPr id="136197" name="AutoShape 5"/>
            <p:cNvSpPr>
              <a:spLocks noChangeArrowheads="1"/>
            </p:cNvSpPr>
            <p:nvPr/>
          </p:nvSpPr>
          <p:spPr bwMode="auto">
            <a:xfrm>
              <a:off x="3792" y="3888"/>
              <a:ext cx="240" cy="228"/>
            </a:xfrm>
            <a:prstGeom prst="star5">
              <a:avLst/>
            </a:prstGeom>
            <a:solidFill>
              <a:srgbClr val="EA1100"/>
            </a:solidFill>
            <a:ln w="9525">
              <a:solidFill>
                <a:schemeClr val="tx1"/>
              </a:solidFill>
              <a:miter lim="800000"/>
              <a:headEnd/>
              <a:tailEnd/>
            </a:ln>
            <a:effectLst/>
          </p:spPr>
          <p:txBody>
            <a:bodyPr wrap="none" anchor="ctr"/>
            <a:lstStyle/>
            <a:p>
              <a:pPr>
                <a:defRPr/>
              </a:pPr>
              <a:endParaRPr lang="en-US"/>
            </a:p>
          </p:txBody>
        </p:sp>
        <p:sp>
          <p:nvSpPr>
            <p:cNvPr id="44044" name="Text Box 6"/>
            <p:cNvSpPr txBox="1">
              <a:spLocks noChangeArrowheads="1"/>
            </p:cNvSpPr>
            <p:nvPr/>
          </p:nvSpPr>
          <p:spPr bwMode="auto">
            <a:xfrm>
              <a:off x="4032" y="3936"/>
              <a:ext cx="864" cy="173"/>
            </a:xfrm>
            <a:prstGeom prst="rect">
              <a:avLst/>
            </a:prstGeom>
            <a:noFill/>
            <a:ln w="9525">
              <a:noFill/>
              <a:miter lim="800000"/>
              <a:headEnd/>
              <a:tailEnd/>
            </a:ln>
          </p:spPr>
          <p:txBody>
            <a:bodyPr>
              <a:spAutoFit/>
            </a:bodyPr>
            <a:lstStyle/>
            <a:p>
              <a:pPr>
                <a:spcBef>
                  <a:spcPct val="50000"/>
                </a:spcBef>
              </a:pPr>
              <a:r>
                <a:rPr lang="en-US" sz="1200" b="1">
                  <a:latin typeface="Trebuchet MS" pitchFamily="34" charset="0"/>
                </a:rPr>
                <a:t>WE ARE HERE</a:t>
              </a:r>
            </a:p>
          </p:txBody>
        </p:sp>
      </p:grpSp>
      <p:sp>
        <p:nvSpPr>
          <p:cNvPr id="44037" name="Text Box 7"/>
          <p:cNvSpPr txBox="1">
            <a:spLocks noChangeArrowheads="1"/>
          </p:cNvSpPr>
          <p:nvPr/>
        </p:nvSpPr>
        <p:spPr bwMode="auto">
          <a:xfrm>
            <a:off x="1371600" y="3200400"/>
            <a:ext cx="1752600" cy="506413"/>
          </a:xfrm>
          <a:prstGeom prst="rect">
            <a:avLst/>
          </a:prstGeom>
          <a:noFill/>
          <a:ln w="9525">
            <a:noFill/>
            <a:miter lim="800000"/>
            <a:headEnd/>
            <a:tailEnd/>
          </a:ln>
        </p:spPr>
        <p:txBody>
          <a:bodyPr>
            <a:spAutoFit/>
          </a:bodyPr>
          <a:lstStyle/>
          <a:p>
            <a:pPr algn="ctr">
              <a:lnSpc>
                <a:spcPct val="50000"/>
              </a:lnSpc>
              <a:spcBef>
                <a:spcPct val="50000"/>
              </a:spcBef>
            </a:pPr>
            <a:r>
              <a:rPr lang="en-US" sz="1800" dirty="0">
                <a:latin typeface="Arial" charset="0"/>
              </a:rPr>
              <a:t>EVEN-AGED</a:t>
            </a:r>
          </a:p>
          <a:p>
            <a:pPr algn="ctr">
              <a:lnSpc>
                <a:spcPct val="50000"/>
              </a:lnSpc>
              <a:spcBef>
                <a:spcPct val="50000"/>
              </a:spcBef>
            </a:pPr>
            <a:r>
              <a:rPr lang="en-US" sz="1800" dirty="0">
                <a:latin typeface="Arial" charset="0"/>
              </a:rPr>
              <a:t>(mostly aspen)</a:t>
            </a:r>
          </a:p>
        </p:txBody>
      </p:sp>
      <p:sp>
        <p:nvSpPr>
          <p:cNvPr id="44038" name="Text Box 8"/>
          <p:cNvSpPr txBox="1">
            <a:spLocks noChangeArrowheads="1"/>
          </p:cNvSpPr>
          <p:nvPr/>
        </p:nvSpPr>
        <p:spPr bwMode="auto">
          <a:xfrm>
            <a:off x="6527800" y="1181100"/>
            <a:ext cx="2082800" cy="560388"/>
          </a:xfrm>
          <a:prstGeom prst="rect">
            <a:avLst/>
          </a:prstGeom>
          <a:noFill/>
          <a:ln w="9525">
            <a:noFill/>
            <a:miter lim="800000"/>
            <a:headEnd/>
            <a:tailEnd/>
          </a:ln>
        </p:spPr>
        <p:txBody>
          <a:bodyPr>
            <a:spAutoFit/>
          </a:bodyPr>
          <a:lstStyle/>
          <a:p>
            <a:pPr algn="ctr">
              <a:lnSpc>
                <a:spcPct val="60000"/>
              </a:lnSpc>
              <a:spcBef>
                <a:spcPct val="50000"/>
              </a:spcBef>
            </a:pPr>
            <a:r>
              <a:rPr lang="en-US" sz="1800">
                <a:latin typeface="Arial" charset="0"/>
              </a:rPr>
              <a:t>UNEVEN-AGED</a:t>
            </a:r>
          </a:p>
          <a:p>
            <a:pPr algn="ctr">
              <a:lnSpc>
                <a:spcPct val="60000"/>
              </a:lnSpc>
              <a:spcBef>
                <a:spcPct val="50000"/>
              </a:spcBef>
            </a:pPr>
            <a:r>
              <a:rPr lang="en-US" sz="1800">
                <a:latin typeface="Arial" charset="0"/>
              </a:rPr>
              <a:t>(maple, oak, pine)</a:t>
            </a:r>
          </a:p>
        </p:txBody>
      </p:sp>
      <p:sp>
        <p:nvSpPr>
          <p:cNvPr id="44039" name="Text Box 9"/>
          <p:cNvSpPr txBox="1">
            <a:spLocks noChangeArrowheads="1"/>
          </p:cNvSpPr>
          <p:nvPr/>
        </p:nvSpPr>
        <p:spPr bwMode="auto">
          <a:xfrm>
            <a:off x="4953000" y="1862138"/>
            <a:ext cx="2514600" cy="728662"/>
          </a:xfrm>
          <a:prstGeom prst="rect">
            <a:avLst/>
          </a:prstGeom>
          <a:noFill/>
          <a:ln w="9525">
            <a:noFill/>
            <a:miter lim="800000"/>
            <a:headEnd/>
            <a:tailEnd/>
          </a:ln>
        </p:spPr>
        <p:txBody>
          <a:bodyPr>
            <a:spAutoFit/>
          </a:bodyPr>
          <a:lstStyle/>
          <a:p>
            <a:pPr algn="ctr">
              <a:lnSpc>
                <a:spcPct val="70000"/>
              </a:lnSpc>
              <a:spcBef>
                <a:spcPct val="50000"/>
              </a:spcBef>
            </a:pPr>
            <a:r>
              <a:rPr lang="en-US" sz="1600" b="1" i="1">
                <a:solidFill>
                  <a:srgbClr val="EA1100"/>
                </a:solidFill>
                <a:latin typeface="Trebuchet MS" pitchFamily="34" charset="0"/>
              </a:rPr>
              <a:t>ASPEN MORTALITY</a:t>
            </a:r>
          </a:p>
          <a:p>
            <a:pPr algn="ctr">
              <a:lnSpc>
                <a:spcPct val="70000"/>
              </a:lnSpc>
              <a:spcBef>
                <a:spcPct val="50000"/>
              </a:spcBef>
            </a:pPr>
            <a:r>
              <a:rPr lang="en-US" sz="1600" b="1" i="1">
                <a:latin typeface="Trebuchet MS" pitchFamily="34" charset="0"/>
              </a:rPr>
              <a:t>natural senescence, pathogens, insects</a:t>
            </a:r>
          </a:p>
        </p:txBody>
      </p:sp>
      <p:sp>
        <p:nvSpPr>
          <p:cNvPr id="44040" name="AutoShape 10"/>
          <p:cNvSpPr>
            <a:spLocks noChangeArrowheads="1"/>
          </p:cNvSpPr>
          <p:nvPr/>
        </p:nvSpPr>
        <p:spPr bwMode="auto">
          <a:xfrm>
            <a:off x="1371600" y="1600200"/>
            <a:ext cx="3352800" cy="685800"/>
          </a:xfrm>
          <a:prstGeom prst="rightArrow">
            <a:avLst>
              <a:gd name="adj1" fmla="val 50000"/>
              <a:gd name="adj2" fmla="val 122222"/>
            </a:avLst>
          </a:prstGeom>
          <a:solidFill>
            <a:schemeClr val="hlink"/>
          </a:solidFill>
          <a:ln w="9525">
            <a:solidFill>
              <a:schemeClr val="tx1"/>
            </a:solidFill>
            <a:miter lim="800000"/>
            <a:headEnd/>
            <a:tailEnd/>
          </a:ln>
        </p:spPr>
        <p:txBody>
          <a:bodyPr wrap="none" anchor="ctr"/>
          <a:lstStyle/>
          <a:p>
            <a:pPr algn="ctr"/>
            <a:r>
              <a:rPr lang="en-US" sz="2000">
                <a:latin typeface="Arial" charset="0"/>
              </a:rPr>
              <a:t>Succession</a:t>
            </a:r>
          </a:p>
        </p:txBody>
      </p:sp>
      <p:sp>
        <p:nvSpPr>
          <p:cNvPr id="44041" name="Rectangle 11"/>
          <p:cNvSpPr>
            <a:spLocks noChangeArrowheads="1"/>
          </p:cNvSpPr>
          <p:nvPr/>
        </p:nvSpPr>
        <p:spPr bwMode="auto">
          <a:xfrm>
            <a:off x="381000" y="152400"/>
            <a:ext cx="8140700" cy="95410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700" dirty="0" smtClean="0">
                <a:latin typeface="Calibri" pitchFamily="34" charset="0"/>
                <a:cs typeface="Calibri" pitchFamily="34" charset="0"/>
              </a:rPr>
              <a:t>Many Forests Are Now at an </a:t>
            </a:r>
            <a:r>
              <a:rPr lang="en-US" sz="2700" u="sng" dirty="0" smtClean="0">
                <a:latin typeface="Calibri" pitchFamily="34" charset="0"/>
                <a:cs typeface="Calibri" pitchFamily="34" charset="0"/>
              </a:rPr>
              <a:t>Ecological Transition</a:t>
            </a:r>
            <a:r>
              <a:rPr lang="en-US" sz="2700" dirty="0" smtClean="0">
                <a:latin typeface="Calibri" pitchFamily="34" charset="0"/>
                <a:cs typeface="Calibri" pitchFamily="34" charset="0"/>
              </a:rPr>
              <a:t>, Between Young and Potentially Old Community Types</a:t>
            </a:r>
          </a:p>
        </p:txBody>
      </p:sp>
      <p:sp>
        <p:nvSpPr>
          <p:cNvPr id="44042" name="Rectangle 12"/>
          <p:cNvSpPr>
            <a:spLocks noChangeArrowheads="1"/>
          </p:cNvSpPr>
          <p:nvPr/>
        </p:nvSpPr>
        <p:spPr bwMode="auto">
          <a:xfrm>
            <a:off x="5105400" y="6324600"/>
            <a:ext cx="228600" cy="1524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524000" y="152400"/>
            <a:ext cx="6705600" cy="1077218"/>
          </a:xfrm>
          <a:prstGeom prst="rect">
            <a:avLst/>
          </a:prstGeom>
          <a:noFill/>
          <a:ln w="9525">
            <a:noFill/>
            <a:miter lim="800000"/>
            <a:headEnd/>
            <a:tailEnd/>
          </a:ln>
        </p:spPr>
        <p:txBody>
          <a:bodyPr wrap="square">
            <a:spAutoFit/>
          </a:bodyPr>
          <a:lstStyle/>
          <a:p>
            <a:pPr algn="ctr">
              <a:spcBef>
                <a:spcPct val="30000"/>
              </a:spcBef>
            </a:pPr>
            <a:r>
              <a:rPr lang="en-US" sz="3200" b="1" dirty="0">
                <a:latin typeface="Calibri" pitchFamily="34" charset="0"/>
                <a:cs typeface="Calibri" pitchFamily="34" charset="0"/>
              </a:rPr>
              <a:t>Meteorological </a:t>
            </a:r>
            <a:r>
              <a:rPr lang="en-US" sz="3200" b="1" dirty="0" smtClean="0">
                <a:latin typeface="Calibri" pitchFamily="34" charset="0"/>
                <a:cs typeface="Calibri" pitchFamily="34" charset="0"/>
              </a:rPr>
              <a:t>Studies of Forest Carbon Storage</a:t>
            </a:r>
            <a:endParaRPr lang="en-US" sz="3200" b="1" dirty="0">
              <a:latin typeface="Calibri" pitchFamily="34" charset="0"/>
              <a:cs typeface="Calibri" pitchFamily="34" charset="0"/>
            </a:endParaRPr>
          </a:p>
        </p:txBody>
      </p:sp>
      <p:pic>
        <p:nvPicPr>
          <p:cNvPr id="10" name="Picture 2" descr="tower 4"/>
          <p:cNvPicPr>
            <a:picLocks noChangeAspect="1" noChangeArrowheads="1"/>
          </p:cNvPicPr>
          <p:nvPr/>
        </p:nvPicPr>
        <p:blipFill>
          <a:blip r:embed="rId4" cstate="print"/>
          <a:srcRect/>
          <a:stretch>
            <a:fillRect/>
          </a:stretch>
        </p:blipFill>
        <p:spPr bwMode="auto">
          <a:xfrm>
            <a:off x="609600" y="1371600"/>
            <a:ext cx="7772400" cy="5181600"/>
          </a:xfrm>
          <a:prstGeom prst="rect">
            <a:avLst/>
          </a:prstGeom>
          <a:noFill/>
          <a:ln w="9525">
            <a:noFill/>
            <a:miter lim="800000"/>
            <a:headEnd/>
            <a:tailEnd/>
          </a:ln>
        </p:spPr>
      </p:pic>
      <p:sp>
        <p:nvSpPr>
          <p:cNvPr id="12" name="Freeform 4"/>
          <p:cNvSpPr>
            <a:spLocks/>
          </p:cNvSpPr>
          <p:nvPr/>
        </p:nvSpPr>
        <p:spPr bwMode="auto">
          <a:xfrm>
            <a:off x="3200400" y="1600200"/>
            <a:ext cx="1930400" cy="3263900"/>
          </a:xfrm>
          <a:custGeom>
            <a:avLst/>
            <a:gdLst>
              <a:gd name="T0" fmla="*/ 1451609814 w 1216"/>
              <a:gd name="T1" fmla="*/ 0 h 2056"/>
              <a:gd name="T2" fmla="*/ 2147483647 w 1216"/>
              <a:gd name="T3" fmla="*/ 604837411 h 2056"/>
              <a:gd name="T4" fmla="*/ 2147483647 w 1216"/>
              <a:gd name="T5" fmla="*/ 1693544989 h 2056"/>
              <a:gd name="T6" fmla="*/ 2147483647 w 1216"/>
              <a:gd name="T7" fmla="*/ 2147483647 h 2056"/>
              <a:gd name="T8" fmla="*/ 2147483647 w 1216"/>
              <a:gd name="T9" fmla="*/ 2147483647 h 2056"/>
              <a:gd name="T10" fmla="*/ 2147483647 w 1216"/>
              <a:gd name="T11" fmla="*/ 2147483647 h 2056"/>
              <a:gd name="T12" fmla="*/ 2147483647 w 1216"/>
              <a:gd name="T13" fmla="*/ 2147483647 h 2056"/>
              <a:gd name="T14" fmla="*/ 1693545114 w 1216"/>
              <a:gd name="T15" fmla="*/ 2147483647 h 2056"/>
              <a:gd name="T16" fmla="*/ 362902453 w 1216"/>
              <a:gd name="T17" fmla="*/ 2147483647 h 2056"/>
              <a:gd name="T18" fmla="*/ 0 w 1216"/>
              <a:gd name="T19" fmla="*/ 2147483647 h 20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6"/>
              <a:gd name="T31" fmla="*/ 0 h 2056"/>
              <a:gd name="T32" fmla="*/ 1216 w 1216"/>
              <a:gd name="T33" fmla="*/ 2056 h 20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6" h="2056">
                <a:moveTo>
                  <a:pt x="576" y="0"/>
                </a:moveTo>
                <a:cubicBezTo>
                  <a:pt x="788" y="64"/>
                  <a:pt x="1000" y="128"/>
                  <a:pt x="1104" y="240"/>
                </a:cubicBezTo>
                <a:cubicBezTo>
                  <a:pt x="1208" y="352"/>
                  <a:pt x="1184" y="552"/>
                  <a:pt x="1200" y="672"/>
                </a:cubicBezTo>
                <a:cubicBezTo>
                  <a:pt x="1216" y="792"/>
                  <a:pt x="1200" y="856"/>
                  <a:pt x="1200" y="960"/>
                </a:cubicBezTo>
                <a:cubicBezTo>
                  <a:pt x="1200" y="1064"/>
                  <a:pt x="1208" y="1192"/>
                  <a:pt x="1200" y="1296"/>
                </a:cubicBezTo>
                <a:cubicBezTo>
                  <a:pt x="1192" y="1400"/>
                  <a:pt x="1184" y="1504"/>
                  <a:pt x="1152" y="1584"/>
                </a:cubicBezTo>
                <a:cubicBezTo>
                  <a:pt x="1120" y="1664"/>
                  <a:pt x="1088" y="1704"/>
                  <a:pt x="1008" y="1776"/>
                </a:cubicBezTo>
                <a:cubicBezTo>
                  <a:pt x="928" y="1848"/>
                  <a:pt x="816" y="1976"/>
                  <a:pt x="672" y="2016"/>
                </a:cubicBezTo>
                <a:cubicBezTo>
                  <a:pt x="528" y="2056"/>
                  <a:pt x="256" y="2040"/>
                  <a:pt x="144" y="2016"/>
                </a:cubicBezTo>
                <a:cubicBezTo>
                  <a:pt x="32" y="1992"/>
                  <a:pt x="16" y="1932"/>
                  <a:pt x="0" y="1872"/>
                </a:cubicBezTo>
              </a:path>
            </a:pathLst>
          </a:custGeom>
          <a:noFill/>
          <a:ln w="31750">
            <a:solidFill>
              <a:srgbClr val="FFFF00"/>
            </a:solidFill>
            <a:round/>
            <a:headEnd/>
            <a:tailEnd type="triangle" w="med" len="sm"/>
          </a:ln>
        </p:spPr>
        <p:txBody>
          <a:bodyPr/>
          <a:lstStyle/>
          <a:p>
            <a:endParaRPr lang="en-US"/>
          </a:p>
        </p:txBody>
      </p:sp>
      <p:sp>
        <p:nvSpPr>
          <p:cNvPr id="13" name="Freeform 5"/>
          <p:cNvSpPr>
            <a:spLocks/>
          </p:cNvSpPr>
          <p:nvPr/>
        </p:nvSpPr>
        <p:spPr bwMode="auto">
          <a:xfrm>
            <a:off x="5003800" y="1638300"/>
            <a:ext cx="2006600" cy="3416300"/>
          </a:xfrm>
          <a:custGeom>
            <a:avLst/>
            <a:gdLst>
              <a:gd name="T0" fmla="*/ 2147483647 w 1264"/>
              <a:gd name="T1" fmla="*/ 2147483647 h 2152"/>
              <a:gd name="T2" fmla="*/ 2147483647 w 1264"/>
              <a:gd name="T3" fmla="*/ 2147483647 h 2152"/>
              <a:gd name="T4" fmla="*/ 1491932321 w 1264"/>
              <a:gd name="T5" fmla="*/ 2147483647 h 2152"/>
              <a:gd name="T6" fmla="*/ 645159949 w 1264"/>
              <a:gd name="T7" fmla="*/ 2147483647 h 2152"/>
              <a:gd name="T8" fmla="*/ 161289987 w 1264"/>
              <a:gd name="T9" fmla="*/ 2147483647 h 2152"/>
              <a:gd name="T10" fmla="*/ 40322497 w 1264"/>
              <a:gd name="T11" fmla="*/ 2147483647 h 2152"/>
              <a:gd name="T12" fmla="*/ 40322497 w 1264"/>
              <a:gd name="T13" fmla="*/ 1874996193 h 2152"/>
              <a:gd name="T14" fmla="*/ 40322497 w 1264"/>
              <a:gd name="T15" fmla="*/ 907256235 h 2152"/>
              <a:gd name="T16" fmla="*/ 282257490 w 1264"/>
              <a:gd name="T17" fmla="*/ 423386256 h 2152"/>
              <a:gd name="T18" fmla="*/ 1008062507 w 1264"/>
              <a:gd name="T19" fmla="*/ 60483747 h 2152"/>
              <a:gd name="T20" fmla="*/ 1975802531 w 1264"/>
              <a:gd name="T21" fmla="*/ 60483747 h 2152"/>
              <a:gd name="T22" fmla="*/ 2147483647 w 1264"/>
              <a:gd name="T23" fmla="*/ 302418712 h 2152"/>
              <a:gd name="T24" fmla="*/ 2147483647 w 1264"/>
              <a:gd name="T25" fmla="*/ 544353701 h 2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
              <a:gd name="T40" fmla="*/ 0 h 2152"/>
              <a:gd name="T41" fmla="*/ 1264 w 1264"/>
              <a:gd name="T42" fmla="*/ 2152 h 2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 h="2152">
                <a:moveTo>
                  <a:pt x="1264" y="1944"/>
                </a:moveTo>
                <a:cubicBezTo>
                  <a:pt x="1176" y="2000"/>
                  <a:pt x="1088" y="2056"/>
                  <a:pt x="976" y="2088"/>
                </a:cubicBezTo>
                <a:cubicBezTo>
                  <a:pt x="864" y="2120"/>
                  <a:pt x="712" y="2152"/>
                  <a:pt x="592" y="2136"/>
                </a:cubicBezTo>
                <a:cubicBezTo>
                  <a:pt x="472" y="2120"/>
                  <a:pt x="344" y="2088"/>
                  <a:pt x="256" y="1992"/>
                </a:cubicBezTo>
                <a:cubicBezTo>
                  <a:pt x="168" y="1896"/>
                  <a:pt x="104" y="1704"/>
                  <a:pt x="64" y="1560"/>
                </a:cubicBezTo>
                <a:cubicBezTo>
                  <a:pt x="24" y="1416"/>
                  <a:pt x="24" y="1264"/>
                  <a:pt x="16" y="1128"/>
                </a:cubicBezTo>
                <a:cubicBezTo>
                  <a:pt x="8" y="992"/>
                  <a:pt x="16" y="872"/>
                  <a:pt x="16" y="744"/>
                </a:cubicBezTo>
                <a:cubicBezTo>
                  <a:pt x="16" y="616"/>
                  <a:pt x="0" y="456"/>
                  <a:pt x="16" y="360"/>
                </a:cubicBezTo>
                <a:cubicBezTo>
                  <a:pt x="32" y="264"/>
                  <a:pt x="48" y="224"/>
                  <a:pt x="112" y="168"/>
                </a:cubicBezTo>
                <a:cubicBezTo>
                  <a:pt x="176" y="112"/>
                  <a:pt x="288" y="48"/>
                  <a:pt x="400" y="24"/>
                </a:cubicBezTo>
                <a:cubicBezTo>
                  <a:pt x="512" y="0"/>
                  <a:pt x="680" y="8"/>
                  <a:pt x="784" y="24"/>
                </a:cubicBezTo>
                <a:cubicBezTo>
                  <a:pt x="888" y="40"/>
                  <a:pt x="968" y="88"/>
                  <a:pt x="1024" y="120"/>
                </a:cubicBezTo>
                <a:cubicBezTo>
                  <a:pt x="1080" y="152"/>
                  <a:pt x="1112" y="208"/>
                  <a:pt x="1120" y="216"/>
                </a:cubicBezTo>
              </a:path>
            </a:pathLst>
          </a:custGeom>
          <a:noFill/>
          <a:ln w="31750">
            <a:solidFill>
              <a:srgbClr val="FFFF00"/>
            </a:solidFill>
            <a:round/>
            <a:headEnd/>
            <a:tailEnd type="triangle" w="med" len="sm"/>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 name="Picture 6" descr="UMBS_FLUX map.jpg"/>
          <p:cNvPicPr>
            <a:picLocks noChangeAspect="1"/>
          </p:cNvPicPr>
          <p:nvPr/>
        </p:nvPicPr>
        <p:blipFill>
          <a:blip r:embed="rId4" cstate="print"/>
          <a:stretch>
            <a:fillRect/>
          </a:stretch>
        </p:blipFill>
        <p:spPr>
          <a:xfrm>
            <a:off x="4800600" y="914400"/>
            <a:ext cx="3989395" cy="2438400"/>
          </a:xfrm>
          <a:prstGeom prst="rect">
            <a:avLst/>
          </a:prstGeom>
        </p:spPr>
      </p:pic>
      <p:pic>
        <p:nvPicPr>
          <p:cNvPr id="12" name="Picture 5" descr="byspressleyb15"/>
          <p:cNvPicPr>
            <a:picLocks noChangeAspect="1" noChangeArrowheads="1"/>
          </p:cNvPicPr>
          <p:nvPr/>
        </p:nvPicPr>
        <p:blipFill>
          <a:blip r:embed="rId5" cstate="print"/>
          <a:srcRect/>
          <a:stretch>
            <a:fillRect/>
          </a:stretch>
        </p:blipFill>
        <p:spPr bwMode="auto">
          <a:xfrm>
            <a:off x="381000" y="3810000"/>
            <a:ext cx="6286500" cy="2822575"/>
          </a:xfrm>
          <a:prstGeom prst="rect">
            <a:avLst/>
          </a:prstGeom>
          <a:noFill/>
          <a:ln w="9525">
            <a:noFill/>
            <a:miter lim="800000"/>
            <a:headEnd/>
            <a:tailEnd/>
          </a:ln>
        </p:spPr>
      </p:pic>
      <p:sp>
        <p:nvSpPr>
          <p:cNvPr id="14" name="Text Box 8"/>
          <p:cNvSpPr txBox="1">
            <a:spLocks noChangeArrowheads="1"/>
          </p:cNvSpPr>
          <p:nvPr/>
        </p:nvSpPr>
        <p:spPr bwMode="auto">
          <a:xfrm>
            <a:off x="609600" y="152400"/>
            <a:ext cx="7924800" cy="584775"/>
          </a:xfrm>
          <a:prstGeom prst="rect">
            <a:avLst/>
          </a:prstGeom>
          <a:noFill/>
          <a:ln w="9525">
            <a:noFill/>
            <a:miter lim="800000"/>
            <a:headEnd/>
            <a:tailEnd/>
          </a:ln>
        </p:spPr>
        <p:txBody>
          <a:bodyPr>
            <a:spAutoFit/>
          </a:bodyPr>
          <a:lstStyle/>
          <a:p>
            <a:pPr algn="ctr" eaLnBrk="0" hangingPunct="0">
              <a:spcBef>
                <a:spcPct val="50000"/>
              </a:spcBef>
            </a:pPr>
            <a:r>
              <a:rPr lang="en-US" sz="3200" b="1" dirty="0">
                <a:latin typeface="Calibri" pitchFamily="34" charset="0"/>
                <a:cs typeface="Calibri" pitchFamily="34" charset="0"/>
              </a:rPr>
              <a:t>Ecological </a:t>
            </a:r>
            <a:r>
              <a:rPr lang="en-US" sz="3200" b="1" dirty="0" smtClean="0">
                <a:latin typeface="Calibri" pitchFamily="34" charset="0"/>
                <a:cs typeface="Calibri" pitchFamily="34" charset="0"/>
              </a:rPr>
              <a:t>Studies </a:t>
            </a:r>
            <a:r>
              <a:rPr lang="en-US" sz="3200" b="1" dirty="0">
                <a:latin typeface="Calibri" pitchFamily="34" charset="0"/>
                <a:cs typeface="Calibri" pitchFamily="34" charset="0"/>
              </a:rPr>
              <a:t>of </a:t>
            </a:r>
            <a:r>
              <a:rPr lang="en-US" sz="3200" b="1" dirty="0" smtClean="0">
                <a:latin typeface="Calibri" pitchFamily="34" charset="0"/>
                <a:cs typeface="Calibri" pitchFamily="34" charset="0"/>
              </a:rPr>
              <a:t>Forest Carbon Storage</a:t>
            </a:r>
            <a:endParaRPr lang="en-US" sz="3200" b="1" dirty="0">
              <a:latin typeface="Calibri" pitchFamily="34" charset="0"/>
              <a:cs typeface="Calibri" pitchFamily="34" charset="0"/>
            </a:endParaRPr>
          </a:p>
        </p:txBody>
      </p:sp>
      <p:sp>
        <p:nvSpPr>
          <p:cNvPr id="15" name="TextBox 14"/>
          <p:cNvSpPr txBox="1"/>
          <p:nvPr/>
        </p:nvSpPr>
        <p:spPr>
          <a:xfrm>
            <a:off x="5791200" y="3429000"/>
            <a:ext cx="2743200" cy="307777"/>
          </a:xfrm>
          <a:prstGeom prst="rect">
            <a:avLst/>
          </a:prstGeom>
          <a:noFill/>
        </p:spPr>
        <p:txBody>
          <a:bodyPr wrap="square" rtlCol="0">
            <a:spAutoFit/>
          </a:bodyPr>
          <a:lstStyle/>
          <a:p>
            <a:pPr algn="ctr"/>
            <a:r>
              <a:rPr lang="en-US" sz="1400" b="1" dirty="0" smtClean="0"/>
              <a:t>Permanent Study Plots at UMBS</a:t>
            </a:r>
            <a:endParaRPr lang="en-US" sz="1400" b="1" dirty="0"/>
          </a:p>
        </p:txBody>
      </p:sp>
      <p:pic>
        <p:nvPicPr>
          <p:cNvPr id="16" name="Picture 4" descr="Image00027"/>
          <p:cNvPicPr>
            <a:picLocks noChangeAspect="1" noChangeArrowheads="1"/>
          </p:cNvPicPr>
          <p:nvPr/>
        </p:nvPicPr>
        <p:blipFill>
          <a:blip r:embed="rId6" cstate="print"/>
          <a:srcRect/>
          <a:stretch>
            <a:fillRect/>
          </a:stretch>
        </p:blipFill>
        <p:spPr bwMode="auto">
          <a:xfrm>
            <a:off x="6629400" y="3810000"/>
            <a:ext cx="2114550" cy="2819400"/>
          </a:xfrm>
          <a:prstGeom prst="rect">
            <a:avLst/>
          </a:prstGeom>
          <a:noFill/>
        </p:spPr>
      </p:pic>
      <p:pic>
        <p:nvPicPr>
          <p:cNvPr id="17" name="Picture 8" descr="soil gas ex2"/>
          <p:cNvPicPr>
            <a:picLocks noChangeAspect="1" noChangeArrowheads="1"/>
          </p:cNvPicPr>
          <p:nvPr/>
        </p:nvPicPr>
        <p:blipFill>
          <a:blip r:embed="rId7" cstate="print"/>
          <a:srcRect l="18243" t="18919" r="16891" b="27763"/>
          <a:stretch>
            <a:fillRect/>
          </a:stretch>
        </p:blipFill>
        <p:spPr bwMode="auto">
          <a:xfrm>
            <a:off x="304800" y="3429000"/>
            <a:ext cx="2594770" cy="3200400"/>
          </a:xfrm>
          <a:prstGeom prst="rect">
            <a:avLst/>
          </a:prstGeom>
          <a:noFill/>
        </p:spPr>
      </p:pic>
      <p:pic>
        <p:nvPicPr>
          <p:cNvPr id="9" name="Picture 3" descr="P0000927"/>
          <p:cNvPicPr>
            <a:picLocks noChangeAspect="1" noChangeArrowheads="1"/>
          </p:cNvPicPr>
          <p:nvPr/>
        </p:nvPicPr>
        <p:blipFill>
          <a:blip r:embed="rId8" cstate="print"/>
          <a:srcRect/>
          <a:stretch>
            <a:fillRect/>
          </a:stretch>
        </p:blipFill>
        <p:spPr bwMode="auto">
          <a:xfrm>
            <a:off x="304800" y="762000"/>
            <a:ext cx="4114800"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srcRect/>
          <a:stretch>
            <a:fillRect/>
          </a:stretch>
        </p:blipFill>
        <p:spPr bwMode="auto">
          <a:xfrm>
            <a:off x="990600" y="1219200"/>
            <a:ext cx="4800600" cy="3943350"/>
          </a:xfrm>
          <a:prstGeom prst="rect">
            <a:avLst/>
          </a:prstGeom>
          <a:noFill/>
          <a:ln w="9525">
            <a:noFill/>
            <a:miter lim="800000"/>
            <a:headEnd/>
            <a:tailEnd/>
          </a:ln>
        </p:spPr>
      </p:pic>
      <p:sp>
        <p:nvSpPr>
          <p:cNvPr id="9" name="TextBox 7"/>
          <p:cNvSpPr txBox="1">
            <a:spLocks noChangeArrowheads="1"/>
          </p:cNvSpPr>
          <p:nvPr/>
        </p:nvSpPr>
        <p:spPr bwMode="auto">
          <a:xfrm>
            <a:off x="609600" y="152400"/>
            <a:ext cx="6096000" cy="1077218"/>
          </a:xfrm>
          <a:prstGeom prst="rect">
            <a:avLst/>
          </a:prstGeom>
          <a:noFill/>
          <a:ln w="9525">
            <a:noFill/>
            <a:miter lim="800000"/>
            <a:headEnd/>
            <a:tailEnd/>
          </a:ln>
        </p:spPr>
        <p:txBody>
          <a:bodyPr>
            <a:spAutoFit/>
          </a:bodyPr>
          <a:lstStyle/>
          <a:p>
            <a:pPr algn="ctr"/>
            <a:r>
              <a:rPr lang="en-US" sz="3200" b="1" dirty="0" smtClean="0">
                <a:solidFill>
                  <a:srgbClr val="336600"/>
                </a:solidFill>
                <a:latin typeface="Calibri" pitchFamily="34" charset="0"/>
                <a:cs typeface="Calibri" pitchFamily="34" charset="0"/>
              </a:rPr>
              <a:t>Conventional Theory </a:t>
            </a:r>
            <a:r>
              <a:rPr lang="en-US" sz="3200" b="1" dirty="0">
                <a:solidFill>
                  <a:srgbClr val="336600"/>
                </a:solidFill>
                <a:latin typeface="Calibri" pitchFamily="34" charset="0"/>
                <a:cs typeface="Calibri" pitchFamily="34" charset="0"/>
              </a:rPr>
              <a:t>of Carbon Storage </a:t>
            </a:r>
            <a:r>
              <a:rPr lang="en-US" sz="3200" b="1" dirty="0" smtClean="0">
                <a:solidFill>
                  <a:srgbClr val="336600"/>
                </a:solidFill>
                <a:latin typeface="Calibri" pitchFamily="34" charset="0"/>
                <a:cs typeface="Calibri" pitchFamily="34" charset="0"/>
              </a:rPr>
              <a:t>as Forests Age</a:t>
            </a:r>
            <a:endParaRPr lang="en-US" sz="3200" b="1" dirty="0">
              <a:solidFill>
                <a:srgbClr val="336600"/>
              </a:solidFill>
              <a:latin typeface="Calibri" pitchFamily="34" charset="0"/>
              <a:cs typeface="Calibri" pitchFamily="34" charset="0"/>
            </a:endParaRPr>
          </a:p>
        </p:txBody>
      </p:sp>
      <p:sp>
        <p:nvSpPr>
          <p:cNvPr id="10" name="TextBox 9"/>
          <p:cNvSpPr txBox="1">
            <a:spLocks noChangeArrowheads="1"/>
          </p:cNvSpPr>
          <p:nvPr/>
        </p:nvSpPr>
        <p:spPr bwMode="auto">
          <a:xfrm>
            <a:off x="990600" y="5257800"/>
            <a:ext cx="5562600" cy="646331"/>
          </a:xfrm>
          <a:prstGeom prst="rect">
            <a:avLst/>
          </a:prstGeom>
          <a:noFill/>
          <a:ln w="9525">
            <a:noFill/>
            <a:miter lim="800000"/>
            <a:headEnd/>
            <a:tailEnd/>
          </a:ln>
        </p:spPr>
        <p:txBody>
          <a:bodyPr wrap="square">
            <a:spAutoFit/>
          </a:bodyPr>
          <a:lstStyle/>
          <a:p>
            <a:r>
              <a:rPr lang="en-US" sz="1800" b="1" dirty="0">
                <a:solidFill>
                  <a:srgbClr val="336600"/>
                </a:solidFill>
                <a:latin typeface="Calibri" pitchFamily="34" charset="0"/>
                <a:cs typeface="Calibri" pitchFamily="34" charset="0"/>
              </a:rPr>
              <a:t>P</a:t>
            </a:r>
            <a:r>
              <a:rPr lang="en-US" sz="1800" b="1" baseline="-25000" dirty="0">
                <a:solidFill>
                  <a:srgbClr val="336600"/>
                </a:solidFill>
                <a:latin typeface="Calibri" pitchFamily="34" charset="0"/>
                <a:cs typeface="Calibri" pitchFamily="34" charset="0"/>
              </a:rPr>
              <a:t>G</a:t>
            </a:r>
            <a:r>
              <a:rPr lang="en-US" sz="1800" b="1" dirty="0">
                <a:solidFill>
                  <a:srgbClr val="336600"/>
                </a:solidFill>
                <a:latin typeface="Calibri" pitchFamily="34" charset="0"/>
                <a:cs typeface="Calibri" pitchFamily="34" charset="0"/>
              </a:rPr>
              <a:t> = Gross Production (photosynthesis), R = Respiration, B = Biomass, P</a:t>
            </a:r>
            <a:r>
              <a:rPr lang="en-US" sz="1800" b="1" baseline="-25000" dirty="0">
                <a:solidFill>
                  <a:srgbClr val="336600"/>
                </a:solidFill>
                <a:latin typeface="Calibri" pitchFamily="34" charset="0"/>
                <a:cs typeface="Calibri" pitchFamily="34" charset="0"/>
              </a:rPr>
              <a:t>N</a:t>
            </a:r>
            <a:r>
              <a:rPr lang="en-US" sz="1800" b="1" dirty="0">
                <a:solidFill>
                  <a:srgbClr val="336600"/>
                </a:solidFill>
                <a:latin typeface="Calibri" pitchFamily="34" charset="0"/>
                <a:cs typeface="Calibri" pitchFamily="34" charset="0"/>
              </a:rPr>
              <a:t> = Net Production (Carbon Storage)</a:t>
            </a:r>
          </a:p>
        </p:txBody>
      </p:sp>
      <p:sp>
        <p:nvSpPr>
          <p:cNvPr id="11" name="TextBox 8"/>
          <p:cNvSpPr txBox="1">
            <a:spLocks noChangeArrowheads="1"/>
          </p:cNvSpPr>
          <p:nvPr/>
        </p:nvSpPr>
        <p:spPr bwMode="auto">
          <a:xfrm>
            <a:off x="2819400" y="5943600"/>
            <a:ext cx="3276600" cy="523220"/>
          </a:xfrm>
          <a:prstGeom prst="rect">
            <a:avLst/>
          </a:prstGeom>
          <a:noFill/>
          <a:ln w="9525">
            <a:noFill/>
            <a:miter lim="800000"/>
            <a:headEnd/>
            <a:tailEnd/>
          </a:ln>
        </p:spPr>
        <p:txBody>
          <a:bodyPr wrap="square">
            <a:spAutoFit/>
          </a:bodyPr>
          <a:lstStyle/>
          <a:p>
            <a:pPr algn="ctr"/>
            <a:r>
              <a:rPr lang="en-US" sz="1400" b="1" dirty="0">
                <a:solidFill>
                  <a:srgbClr val="336600"/>
                </a:solidFill>
              </a:rPr>
              <a:t>E.P. </a:t>
            </a:r>
            <a:r>
              <a:rPr lang="en-US" sz="1400" b="1" dirty="0" err="1">
                <a:solidFill>
                  <a:srgbClr val="336600"/>
                </a:solidFill>
              </a:rPr>
              <a:t>Odum</a:t>
            </a:r>
            <a:r>
              <a:rPr lang="en-US" sz="1400" b="1" dirty="0">
                <a:solidFill>
                  <a:srgbClr val="336600"/>
                </a:solidFill>
              </a:rPr>
              <a:t>.  1969.  The Strategy of Ecosystem Development. </a:t>
            </a:r>
            <a:r>
              <a:rPr lang="en-US" sz="1400" b="1" i="1" dirty="0">
                <a:solidFill>
                  <a:srgbClr val="336600"/>
                </a:solidFill>
              </a:rPr>
              <a:t>Science</a:t>
            </a:r>
            <a:r>
              <a:rPr lang="en-US" sz="1400" b="1" dirty="0">
                <a:solidFill>
                  <a:srgbClr val="336600"/>
                </a:solidFill>
              </a:rPr>
              <a:t> 164.</a:t>
            </a:r>
          </a:p>
        </p:txBody>
      </p:sp>
      <p:sp>
        <p:nvSpPr>
          <p:cNvPr id="12" name="TextBox 11"/>
          <p:cNvSpPr txBox="1"/>
          <p:nvPr/>
        </p:nvSpPr>
        <p:spPr>
          <a:xfrm>
            <a:off x="6019800" y="1371600"/>
            <a:ext cx="2819400" cy="3570208"/>
          </a:xfrm>
          <a:prstGeom prst="rect">
            <a:avLst/>
          </a:prstGeom>
          <a:noFill/>
        </p:spPr>
        <p:txBody>
          <a:bodyPr wrap="square" rtlCol="0">
            <a:spAutoFit/>
          </a:bodyPr>
          <a:lstStyle/>
          <a:p>
            <a:pPr>
              <a:spcAft>
                <a:spcPts val="1200"/>
              </a:spcAft>
              <a:buFont typeface="Wingdings" pitchFamily="2" charset="2"/>
              <a:buChar char="v"/>
            </a:pPr>
            <a:r>
              <a:rPr lang="en-US" b="1" dirty="0" smtClean="0">
                <a:latin typeface="Calibri" pitchFamily="34" charset="0"/>
                <a:cs typeface="Calibri" pitchFamily="34" charset="0"/>
              </a:rPr>
              <a:t> Wood production (slope of line B) </a:t>
            </a:r>
            <a:r>
              <a:rPr lang="en-US" b="1" i="1" dirty="0" smtClean="0">
                <a:latin typeface="Calibri" pitchFamily="34" charset="0"/>
                <a:cs typeface="Calibri" pitchFamily="34" charset="0"/>
              </a:rPr>
              <a:t>and</a:t>
            </a:r>
            <a:r>
              <a:rPr lang="en-US" b="1" dirty="0" smtClean="0">
                <a:latin typeface="Calibri" pitchFamily="34" charset="0"/>
                <a:cs typeface="Calibri" pitchFamily="34" charset="0"/>
              </a:rPr>
              <a:t> carbon storage (area of shaded P</a:t>
            </a:r>
            <a:r>
              <a:rPr lang="en-US" b="1" baseline="-25000" dirty="0" smtClean="0">
                <a:latin typeface="Calibri" pitchFamily="34" charset="0"/>
                <a:cs typeface="Calibri" pitchFamily="34" charset="0"/>
              </a:rPr>
              <a:t>N</a:t>
            </a:r>
            <a:r>
              <a:rPr lang="en-US" b="1" dirty="0" smtClean="0">
                <a:latin typeface="Calibri" pitchFamily="34" charset="0"/>
                <a:cs typeface="Calibri" pitchFamily="34" charset="0"/>
              </a:rPr>
              <a:t>) are maximized in young forests.</a:t>
            </a:r>
          </a:p>
          <a:p>
            <a:pPr>
              <a:spcAft>
                <a:spcPts val="1200"/>
              </a:spcAft>
              <a:buFont typeface="Wingdings" pitchFamily="2" charset="2"/>
              <a:buChar char="v"/>
            </a:pPr>
            <a:r>
              <a:rPr lang="en-US" b="1" dirty="0" smtClean="0">
                <a:latin typeface="Calibri" pitchFamily="34" charset="0"/>
                <a:cs typeface="Calibri" pitchFamily="34" charset="0"/>
              </a:rPr>
              <a:t> In forests &gt; 100 yrs, both slow to near zero.</a:t>
            </a:r>
            <a:endParaRPr lang="en-US" b="1"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228600" y="6019800"/>
            <a:ext cx="1981200" cy="685800"/>
            <a:chOff x="457200" y="5867400"/>
            <a:chExt cx="1981200" cy="685800"/>
          </a:xfrm>
        </p:grpSpPr>
        <p:sp>
          <p:nvSpPr>
            <p:cNvPr id="6" name="Rectangle 5"/>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MBS~Flux logo1.jpg"/>
            <p:cNvPicPr>
              <a:picLocks noChangeAspect="1"/>
            </p:cNvPicPr>
            <p:nvPr/>
          </p:nvPicPr>
          <p:blipFill>
            <a:blip r:embed="rId4" cstate="print"/>
            <a:stretch>
              <a:fillRect/>
            </a:stretch>
          </p:blipFill>
          <p:spPr>
            <a:xfrm>
              <a:off x="457200" y="5882823"/>
              <a:ext cx="666994" cy="615485"/>
            </a:xfrm>
            <a:prstGeom prst="rect">
              <a:avLst/>
            </a:prstGeom>
          </p:spPr>
        </p:pic>
        <p:sp>
          <p:nvSpPr>
            <p:cNvPr id="4" name="TextBox 3"/>
            <p:cNvSpPr txBox="1"/>
            <p:nvPr/>
          </p:nvSpPr>
          <p:spPr>
            <a:xfrm>
              <a:off x="1066800" y="5867400"/>
              <a:ext cx="1371600" cy="646331"/>
            </a:xfrm>
            <a:prstGeom prst="rect">
              <a:avLst/>
            </a:prstGeom>
            <a:solidFill>
              <a:schemeClr val="bg1"/>
            </a:solidFill>
          </p:spPr>
          <p:txBody>
            <a:bodyPr wrap="square" rtlCol="0">
              <a:spAutoFit/>
            </a:bodyPr>
            <a:lstStyle/>
            <a:p>
              <a:r>
                <a:rPr lang="en-US" sz="1200" b="1" dirty="0" smtClean="0">
                  <a:latin typeface="Calibri" pitchFamily="34" charset="0"/>
                  <a:cs typeface="Calibri" pitchFamily="34" charset="0"/>
                </a:rPr>
                <a:t>UMBS Forest</a:t>
              </a:r>
            </a:p>
            <a:p>
              <a:r>
                <a:rPr lang="en-US" sz="1200" b="1" dirty="0" smtClean="0">
                  <a:latin typeface="Calibri" pitchFamily="34" charset="0"/>
                  <a:cs typeface="Calibri" pitchFamily="34" charset="0"/>
                </a:rPr>
                <a:t>Carbon Cycle</a:t>
              </a:r>
            </a:p>
            <a:p>
              <a:r>
                <a:rPr lang="en-US" sz="1200" b="1" dirty="0" smtClean="0">
                  <a:latin typeface="Calibri" pitchFamily="34" charset="0"/>
                  <a:cs typeface="Calibri" pitchFamily="34" charset="0"/>
                </a:rPr>
                <a:t>Research Program</a:t>
              </a:r>
              <a:endParaRPr lang="en-US" sz="1200" b="1" dirty="0">
                <a:latin typeface="Calibri" pitchFamily="34" charset="0"/>
                <a:cs typeface="Calibri" pitchFamily="34" charset="0"/>
              </a:endParaRPr>
            </a:p>
          </p:txBody>
        </p:sp>
      </p:grpSp>
      <p:pic>
        <p:nvPicPr>
          <p:cNvPr id="13" name="Picture 569" descr="Age v"/>
          <p:cNvPicPr>
            <a:picLocks noChangeAspect="1" noChangeArrowheads="1"/>
          </p:cNvPicPr>
          <p:nvPr/>
        </p:nvPicPr>
        <p:blipFill>
          <a:blip r:embed="rId5" cstate="print"/>
          <a:srcRect t="10184" r="3532"/>
          <a:stretch>
            <a:fillRect/>
          </a:stretch>
        </p:blipFill>
        <p:spPr bwMode="auto">
          <a:xfrm>
            <a:off x="1066800" y="1752600"/>
            <a:ext cx="5486400" cy="4100377"/>
          </a:xfrm>
          <a:prstGeom prst="rect">
            <a:avLst/>
          </a:prstGeom>
          <a:noFill/>
          <a:ln w="9525">
            <a:solidFill>
              <a:schemeClr val="tx1"/>
            </a:solidFill>
            <a:miter lim="800000"/>
            <a:headEnd/>
            <a:tailEnd/>
          </a:ln>
        </p:spPr>
      </p:pic>
      <p:sp>
        <p:nvSpPr>
          <p:cNvPr id="14" name="Rectangle 13"/>
          <p:cNvSpPr/>
          <p:nvPr/>
        </p:nvSpPr>
        <p:spPr>
          <a:xfrm>
            <a:off x="3733800" y="5943600"/>
            <a:ext cx="3086486" cy="369332"/>
          </a:xfrm>
          <a:prstGeom prst="rect">
            <a:avLst/>
          </a:prstGeom>
        </p:spPr>
        <p:txBody>
          <a:bodyPr wrap="none">
            <a:spAutoFit/>
          </a:bodyPr>
          <a:lstStyle/>
          <a:p>
            <a:r>
              <a:rPr lang="en-US" sz="1800" dirty="0" smtClean="0">
                <a:latin typeface="Calibri" pitchFamily="34" charset="0"/>
                <a:cs typeface="Calibri" pitchFamily="34" charset="0"/>
              </a:rPr>
              <a:t>Gough et al. (2008, </a:t>
            </a:r>
            <a:r>
              <a:rPr lang="en-US" sz="1800" i="1" dirty="0" smtClean="0">
                <a:latin typeface="Calibri" pitchFamily="34" charset="0"/>
                <a:cs typeface="Calibri" pitchFamily="34" charset="0"/>
              </a:rPr>
              <a:t>Bioscience</a:t>
            </a:r>
            <a:r>
              <a:rPr lang="en-US" sz="1800" dirty="0" smtClean="0">
                <a:latin typeface="Calibri" pitchFamily="34" charset="0"/>
                <a:cs typeface="Calibri" pitchFamily="34" charset="0"/>
              </a:rPr>
              <a:t>)</a:t>
            </a:r>
            <a:endParaRPr lang="en-US" sz="1800" dirty="0">
              <a:latin typeface="Calibri" pitchFamily="34" charset="0"/>
              <a:cs typeface="Calibri" pitchFamily="34" charset="0"/>
            </a:endParaRPr>
          </a:p>
        </p:txBody>
      </p:sp>
      <p:sp>
        <p:nvSpPr>
          <p:cNvPr id="16" name="TextBox 15"/>
          <p:cNvSpPr txBox="1"/>
          <p:nvPr/>
        </p:nvSpPr>
        <p:spPr>
          <a:xfrm>
            <a:off x="914400" y="228600"/>
            <a:ext cx="7543800" cy="1384995"/>
          </a:xfrm>
          <a:prstGeom prst="rect">
            <a:avLst/>
          </a:prstGeom>
          <a:noFill/>
        </p:spPr>
        <p:txBody>
          <a:bodyPr wrap="square" rtlCol="0">
            <a:spAutoFit/>
          </a:bodyPr>
          <a:lstStyle/>
          <a:p>
            <a:pPr algn="ctr"/>
            <a:r>
              <a:rPr lang="en-US" sz="2800" b="1" dirty="0" smtClean="0">
                <a:latin typeface="Calibri" pitchFamily="34" charset="0"/>
                <a:cs typeface="Calibri" pitchFamily="34" charset="0"/>
              </a:rPr>
              <a:t>However, Meteorological Data From Around the World Shows Substantial Carbon Storage in Forests &gt; 200 Years Old</a:t>
            </a:r>
            <a:endParaRPr lang="en-US" sz="2800" b="1" dirty="0">
              <a:latin typeface="Calibri" pitchFamily="34" charset="0"/>
              <a:cs typeface="Calibri" pitchFamily="34" charset="0"/>
            </a:endParaRPr>
          </a:p>
        </p:txBody>
      </p:sp>
      <p:grpSp>
        <p:nvGrpSpPr>
          <p:cNvPr id="22" name="Group 21"/>
          <p:cNvGrpSpPr/>
          <p:nvPr/>
        </p:nvGrpSpPr>
        <p:grpSpPr>
          <a:xfrm>
            <a:off x="4114800" y="2057400"/>
            <a:ext cx="2057400" cy="990600"/>
            <a:chOff x="4648200" y="2057400"/>
            <a:chExt cx="2057400" cy="990600"/>
          </a:xfrm>
        </p:grpSpPr>
        <p:sp>
          <p:nvSpPr>
            <p:cNvPr id="9" name="TextBox 8"/>
            <p:cNvSpPr txBox="1"/>
            <p:nvPr/>
          </p:nvSpPr>
          <p:spPr>
            <a:xfrm>
              <a:off x="4800600" y="2057400"/>
              <a:ext cx="1905000" cy="584775"/>
            </a:xfrm>
            <a:prstGeom prst="rect">
              <a:avLst/>
            </a:prstGeom>
            <a:noFill/>
          </p:spPr>
          <p:txBody>
            <a:bodyPr wrap="square" rtlCol="0">
              <a:spAutoFit/>
            </a:bodyPr>
            <a:lstStyle/>
            <a:p>
              <a:r>
                <a:rPr lang="en-US" sz="1600" dirty="0" smtClean="0">
                  <a:latin typeface="Calibri" pitchFamily="34" charset="0"/>
                  <a:cs typeface="Calibri" pitchFamily="34" charset="0"/>
                </a:rPr>
                <a:t>Old stands mostly western conifers</a:t>
              </a:r>
              <a:endParaRPr lang="en-US" sz="1600" dirty="0">
                <a:latin typeface="Calibri" pitchFamily="34" charset="0"/>
                <a:cs typeface="Calibri" pitchFamily="34" charset="0"/>
              </a:endParaRPr>
            </a:p>
          </p:txBody>
        </p:sp>
        <p:cxnSp>
          <p:nvCxnSpPr>
            <p:cNvPr id="11" name="Straight Arrow Connector 10"/>
            <p:cNvCxnSpPr/>
            <p:nvPr/>
          </p:nvCxnSpPr>
          <p:spPr>
            <a:xfrm flipH="1">
              <a:off x="4648200" y="2667000"/>
              <a:ext cx="228600" cy="3810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57800" y="2667000"/>
              <a:ext cx="76200" cy="3810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953000" y="3962400"/>
            <a:ext cx="1447800" cy="830997"/>
            <a:chOff x="5562600" y="3962400"/>
            <a:chExt cx="1447800" cy="830997"/>
          </a:xfrm>
        </p:grpSpPr>
        <p:sp>
          <p:nvSpPr>
            <p:cNvPr id="17" name="TextBox 16"/>
            <p:cNvSpPr txBox="1"/>
            <p:nvPr/>
          </p:nvSpPr>
          <p:spPr>
            <a:xfrm>
              <a:off x="5791200" y="3962400"/>
              <a:ext cx="1219200" cy="830997"/>
            </a:xfrm>
            <a:prstGeom prst="rect">
              <a:avLst/>
            </a:prstGeom>
            <a:noFill/>
          </p:spPr>
          <p:txBody>
            <a:bodyPr wrap="square" rtlCol="0">
              <a:spAutoFit/>
            </a:bodyPr>
            <a:lstStyle/>
            <a:p>
              <a:r>
                <a:rPr lang="en-US" sz="1600" dirty="0" smtClean="0">
                  <a:latin typeface="Calibri" pitchFamily="34" charset="0"/>
                  <a:cs typeface="Calibri" pitchFamily="34" charset="0"/>
                </a:rPr>
                <a:t>Hardwood data stops at 100 yrs</a:t>
              </a:r>
              <a:endParaRPr lang="en-US" sz="1600" dirty="0">
                <a:latin typeface="Calibri" pitchFamily="34" charset="0"/>
                <a:cs typeface="Calibri" pitchFamily="34" charset="0"/>
              </a:endParaRPr>
            </a:p>
          </p:txBody>
        </p:sp>
        <p:cxnSp>
          <p:nvCxnSpPr>
            <p:cNvPr id="19" name="Straight Arrow Connector 18"/>
            <p:cNvCxnSpPr/>
            <p:nvPr/>
          </p:nvCxnSpPr>
          <p:spPr>
            <a:xfrm flipH="1">
              <a:off x="5562600" y="4343400"/>
              <a:ext cx="228600" cy="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pic>
        <p:nvPicPr>
          <p:cNvPr id="20" name="Picture 19" descr="tower ameriflux2.jpg"/>
          <p:cNvPicPr>
            <a:picLocks noChangeAspect="1"/>
          </p:cNvPicPr>
          <p:nvPr/>
        </p:nvPicPr>
        <p:blipFill>
          <a:blip r:embed="rId6" cstate="print"/>
          <a:stretch>
            <a:fillRect/>
          </a:stretch>
        </p:blipFill>
        <p:spPr>
          <a:xfrm>
            <a:off x="7010400" y="2057400"/>
            <a:ext cx="1624496" cy="3608832"/>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228600" y="6019800"/>
            <a:ext cx="1981200" cy="685800"/>
            <a:chOff x="457200" y="5867400"/>
            <a:chExt cx="1981200" cy="685800"/>
          </a:xfrm>
        </p:grpSpPr>
        <p:sp>
          <p:nvSpPr>
            <p:cNvPr id="6" name="Rectangle 5"/>
            <p:cNvSpPr/>
            <p:nvPr/>
          </p:nvSpPr>
          <p:spPr>
            <a:xfrm>
              <a:off x="457200" y="5867400"/>
              <a:ext cx="1981200" cy="6858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MBS~Flux logo1.jpg"/>
            <p:cNvPicPr>
              <a:picLocks noChangeAspect="1"/>
            </p:cNvPicPr>
            <p:nvPr/>
          </p:nvPicPr>
          <p:blipFill>
            <a:blip r:embed="rId4" cstate="print"/>
            <a:stretch>
              <a:fillRect/>
            </a:stretch>
          </p:blipFill>
          <p:spPr>
            <a:xfrm>
              <a:off x="457200" y="5882823"/>
              <a:ext cx="666994" cy="615485"/>
            </a:xfrm>
            <a:prstGeom prst="rect">
              <a:avLst/>
            </a:prstGeom>
          </p:spPr>
        </p:pic>
        <p:sp>
          <p:nvSpPr>
            <p:cNvPr id="4" name="TextBox 3"/>
            <p:cNvSpPr txBox="1"/>
            <p:nvPr/>
          </p:nvSpPr>
          <p:spPr>
            <a:xfrm>
              <a:off x="1066800" y="5867400"/>
              <a:ext cx="1371600" cy="646331"/>
            </a:xfrm>
            <a:prstGeom prst="rect">
              <a:avLst/>
            </a:prstGeom>
            <a:solidFill>
              <a:schemeClr val="bg1"/>
            </a:solidFill>
          </p:spPr>
          <p:txBody>
            <a:bodyPr wrap="square" rtlCol="0">
              <a:spAutoFit/>
            </a:bodyPr>
            <a:lstStyle/>
            <a:p>
              <a:r>
                <a:rPr lang="en-US" sz="1200" b="1" dirty="0" smtClean="0">
                  <a:latin typeface="Calibri" pitchFamily="34" charset="0"/>
                  <a:cs typeface="Calibri" pitchFamily="34" charset="0"/>
                </a:rPr>
                <a:t>UMBS Forest</a:t>
              </a:r>
            </a:p>
            <a:p>
              <a:r>
                <a:rPr lang="en-US" sz="1200" b="1" dirty="0" smtClean="0">
                  <a:latin typeface="Calibri" pitchFamily="34" charset="0"/>
                  <a:cs typeface="Calibri" pitchFamily="34" charset="0"/>
                </a:rPr>
                <a:t>Carbon Cycle</a:t>
              </a:r>
            </a:p>
            <a:p>
              <a:r>
                <a:rPr lang="en-US" sz="1200" b="1" dirty="0" smtClean="0">
                  <a:latin typeface="Calibri" pitchFamily="34" charset="0"/>
                  <a:cs typeface="Calibri" pitchFamily="34" charset="0"/>
                </a:rPr>
                <a:t>Research Program</a:t>
              </a:r>
              <a:endParaRPr lang="en-US" sz="1200" b="1" dirty="0">
                <a:latin typeface="Calibri" pitchFamily="34" charset="0"/>
                <a:cs typeface="Calibri" pitchFamily="34" charset="0"/>
              </a:endParaRPr>
            </a:p>
          </p:txBody>
        </p:sp>
      </p:grpSp>
      <p:pic>
        <p:nvPicPr>
          <p:cNvPr id="9" name="Picture 4" descr="C:\Documents and Settings\PS Curtis\Desktop\AmeriFlux08\Canopy surface.jpg"/>
          <p:cNvPicPr>
            <a:picLocks noChangeAspect="1" noChangeArrowheads="1"/>
          </p:cNvPicPr>
          <p:nvPr/>
        </p:nvPicPr>
        <p:blipFill>
          <a:blip r:embed="rId5" cstate="print"/>
          <a:srcRect/>
          <a:stretch>
            <a:fillRect/>
          </a:stretch>
        </p:blipFill>
        <p:spPr bwMode="auto">
          <a:xfrm>
            <a:off x="152400" y="3810000"/>
            <a:ext cx="4495800" cy="1968290"/>
          </a:xfrm>
          <a:prstGeom prst="rect">
            <a:avLst/>
          </a:prstGeom>
          <a:noFill/>
          <a:ln w="9525">
            <a:noFill/>
            <a:miter lim="800000"/>
            <a:headEnd/>
            <a:tailEnd/>
          </a:ln>
        </p:spPr>
      </p:pic>
      <p:sp>
        <p:nvSpPr>
          <p:cNvPr id="10" name="TextBox 9"/>
          <p:cNvSpPr txBox="1"/>
          <p:nvPr/>
        </p:nvSpPr>
        <p:spPr>
          <a:xfrm>
            <a:off x="762000" y="228600"/>
            <a:ext cx="7848600" cy="954107"/>
          </a:xfrm>
          <a:prstGeom prst="rect">
            <a:avLst/>
          </a:prstGeom>
          <a:noFill/>
        </p:spPr>
        <p:txBody>
          <a:bodyPr wrap="square" rtlCol="0">
            <a:spAutoFit/>
          </a:bodyPr>
          <a:lstStyle/>
          <a:p>
            <a:pPr algn="ctr"/>
            <a:r>
              <a:rPr lang="en-US" sz="2800" b="1" dirty="0" smtClean="0">
                <a:latin typeface="Calibri" pitchFamily="34" charset="0"/>
                <a:cs typeface="Calibri" pitchFamily="34" charset="0"/>
              </a:rPr>
              <a:t>Older Forest Plots At UMBS That Are More Structurally Complex Have Higher Wood Production</a:t>
            </a:r>
            <a:endParaRPr lang="en-US" sz="2800" b="1" dirty="0">
              <a:latin typeface="Calibri" pitchFamily="34" charset="0"/>
              <a:cs typeface="Calibri" pitchFamily="34" charset="0"/>
            </a:endParaRPr>
          </a:p>
        </p:txBody>
      </p:sp>
      <p:sp>
        <p:nvSpPr>
          <p:cNvPr id="11" name="TextBox 10"/>
          <p:cNvSpPr txBox="1"/>
          <p:nvPr/>
        </p:nvSpPr>
        <p:spPr>
          <a:xfrm>
            <a:off x="2286000" y="5867400"/>
            <a:ext cx="2895600" cy="646331"/>
          </a:xfrm>
          <a:prstGeom prst="rect">
            <a:avLst/>
          </a:prstGeom>
          <a:noFill/>
        </p:spPr>
        <p:txBody>
          <a:bodyPr wrap="square" rtlCol="0">
            <a:spAutoFit/>
          </a:bodyPr>
          <a:lstStyle/>
          <a:p>
            <a:r>
              <a:rPr lang="en-US" sz="1800" dirty="0" smtClean="0">
                <a:latin typeface="Calibri" pitchFamily="34" charset="0"/>
                <a:cs typeface="Calibri" pitchFamily="34" charset="0"/>
              </a:rPr>
              <a:t>Hardiman et al. (2011, </a:t>
            </a:r>
            <a:r>
              <a:rPr lang="en-US" sz="1800" i="1" dirty="0" smtClean="0">
                <a:latin typeface="Calibri" pitchFamily="34" charset="0"/>
                <a:cs typeface="Calibri" pitchFamily="34" charset="0"/>
              </a:rPr>
              <a:t>Ecology</a:t>
            </a:r>
            <a:r>
              <a:rPr lang="en-US" sz="1800" dirty="0" smtClean="0">
                <a:latin typeface="Calibri" pitchFamily="34" charset="0"/>
                <a:cs typeface="Calibri" pitchFamily="34" charset="0"/>
              </a:rPr>
              <a:t>)</a:t>
            </a:r>
            <a:endParaRPr lang="en-US" sz="1800" dirty="0">
              <a:latin typeface="Calibri" pitchFamily="34" charset="0"/>
              <a:cs typeface="Calibri" pitchFamily="34" charset="0"/>
            </a:endParaRPr>
          </a:p>
        </p:txBody>
      </p:sp>
      <p:sp>
        <p:nvSpPr>
          <p:cNvPr id="12" name="TextBox 11"/>
          <p:cNvSpPr txBox="1"/>
          <p:nvPr/>
        </p:nvSpPr>
        <p:spPr>
          <a:xfrm>
            <a:off x="3581400" y="1295400"/>
            <a:ext cx="1752600" cy="1938992"/>
          </a:xfrm>
          <a:prstGeom prst="rect">
            <a:avLst/>
          </a:prstGeom>
          <a:noFill/>
        </p:spPr>
        <p:txBody>
          <a:bodyPr wrap="square" rtlCol="0">
            <a:spAutoFit/>
          </a:bodyPr>
          <a:lstStyle/>
          <a:p>
            <a:r>
              <a:rPr lang="en-US" sz="2000" b="1" dirty="0" smtClean="0">
                <a:latin typeface="Calibri" pitchFamily="34" charset="0"/>
                <a:cs typeface="Calibri" pitchFamily="34" charset="0"/>
              </a:rPr>
              <a:t>We measure canopy complexity (</a:t>
            </a:r>
            <a:r>
              <a:rPr lang="en-US" sz="2000" b="1" dirty="0" err="1" smtClean="0">
                <a:latin typeface="Calibri" pitchFamily="34" charset="0"/>
                <a:cs typeface="Calibri" pitchFamily="34" charset="0"/>
              </a:rPr>
              <a:t>rugosity</a:t>
            </a:r>
            <a:r>
              <a:rPr lang="en-US" sz="2000" b="1" dirty="0" smtClean="0">
                <a:latin typeface="Calibri" pitchFamily="34" charset="0"/>
                <a:cs typeface="Calibri" pitchFamily="34" charset="0"/>
              </a:rPr>
              <a:t>) with a laser rangefinder.</a:t>
            </a:r>
            <a:endParaRPr lang="en-US" sz="2000" b="1" dirty="0">
              <a:latin typeface="Calibri" pitchFamily="34" charset="0"/>
              <a:cs typeface="Calibri" pitchFamily="34" charset="0"/>
            </a:endParaRPr>
          </a:p>
        </p:txBody>
      </p:sp>
      <p:pic>
        <p:nvPicPr>
          <p:cNvPr id="14" name="Picture 3" descr="C:\Documents and Settings\PS Curtis\Desktop\AmeriFlux08\Brady_GBL_lores.jpg"/>
          <p:cNvPicPr>
            <a:picLocks noChangeAspect="1" noChangeArrowheads="1"/>
          </p:cNvPicPr>
          <p:nvPr/>
        </p:nvPicPr>
        <p:blipFill>
          <a:blip r:embed="rId6" cstate="print"/>
          <a:srcRect/>
          <a:stretch>
            <a:fillRect/>
          </a:stretch>
        </p:blipFill>
        <p:spPr bwMode="auto">
          <a:xfrm>
            <a:off x="304800" y="1371600"/>
            <a:ext cx="3149600" cy="2362200"/>
          </a:xfrm>
          <a:prstGeom prst="rect">
            <a:avLst/>
          </a:prstGeom>
          <a:noFill/>
          <a:ln w="9525">
            <a:noFill/>
            <a:miter lim="800000"/>
            <a:headEnd/>
            <a:tailEnd/>
          </a:ln>
        </p:spPr>
      </p:pic>
      <p:grpSp>
        <p:nvGrpSpPr>
          <p:cNvPr id="15" name="Group 14"/>
          <p:cNvGrpSpPr/>
          <p:nvPr/>
        </p:nvGrpSpPr>
        <p:grpSpPr>
          <a:xfrm>
            <a:off x="2438400" y="1447800"/>
            <a:ext cx="228600" cy="1676400"/>
            <a:chOff x="2438400" y="1447800"/>
            <a:chExt cx="228600" cy="1676400"/>
          </a:xfrm>
        </p:grpSpPr>
        <p:cxnSp>
          <p:nvCxnSpPr>
            <p:cNvPr id="16" name="Straight Connector 15"/>
            <p:cNvCxnSpPr/>
            <p:nvPr/>
          </p:nvCxnSpPr>
          <p:spPr>
            <a:xfrm rot="5400000" flipH="1" flipV="1">
              <a:off x="1638300" y="2247900"/>
              <a:ext cx="1676400" cy="762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1714500" y="2247900"/>
              <a:ext cx="1676400" cy="762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1790700" y="2247900"/>
              <a:ext cx="1676400" cy="762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410199" y="1371600"/>
            <a:ext cx="3124201" cy="5266730"/>
            <a:chOff x="5410199" y="1371600"/>
            <a:chExt cx="3124201" cy="5266730"/>
          </a:xfrm>
        </p:grpSpPr>
        <p:pic>
          <p:nvPicPr>
            <p:cNvPr id="26" name="Picture 25"/>
            <p:cNvPicPr>
              <a:picLocks noChangeAspect="1"/>
            </p:cNvPicPr>
            <p:nvPr/>
          </p:nvPicPr>
          <p:blipFill>
            <a:blip r:embed="rId7" cstate="print"/>
            <a:srcRect/>
            <a:stretch>
              <a:fillRect/>
            </a:stretch>
          </p:blipFill>
          <p:spPr bwMode="auto">
            <a:xfrm>
              <a:off x="5410199" y="1371600"/>
              <a:ext cx="2987459" cy="4343400"/>
            </a:xfrm>
            <a:prstGeom prst="rect">
              <a:avLst/>
            </a:prstGeom>
            <a:noFill/>
            <a:ln w="9525">
              <a:noFill/>
              <a:miter lim="800000"/>
              <a:headEnd/>
              <a:tailEnd/>
            </a:ln>
            <a:effectLst/>
          </p:spPr>
        </p:pic>
        <p:sp>
          <p:nvSpPr>
            <p:cNvPr id="27" name="TextBox 26"/>
            <p:cNvSpPr txBox="1"/>
            <p:nvPr/>
          </p:nvSpPr>
          <p:spPr>
            <a:xfrm>
              <a:off x="5410200" y="5715000"/>
              <a:ext cx="3124200" cy="923330"/>
            </a:xfrm>
            <a:prstGeom prst="rect">
              <a:avLst/>
            </a:prstGeom>
            <a:noFill/>
          </p:spPr>
          <p:txBody>
            <a:bodyPr wrap="square" rtlCol="0">
              <a:spAutoFit/>
            </a:bodyPr>
            <a:lstStyle/>
            <a:p>
              <a:pPr algn="ctr"/>
              <a:r>
                <a:rPr lang="en-US" sz="1800" b="1" dirty="0" smtClean="0">
                  <a:latin typeface="Calibri" pitchFamily="34" charset="0"/>
                  <a:cs typeface="Calibri" pitchFamily="34" charset="0"/>
                </a:rPr>
                <a:t>Both canopy complexity (A) and productivity (B) increase with stand age</a:t>
              </a:r>
              <a:endParaRPr lang="en-US" sz="1800" b="1" dirty="0">
                <a:latin typeface="Calibri" pitchFamily="34" charset="0"/>
                <a:cs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1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0"/>
          <p:cNvGrpSpPr/>
          <p:nvPr/>
        </p:nvGrpSpPr>
        <p:grpSpPr>
          <a:xfrm>
            <a:off x="2099406" y="4181568"/>
            <a:ext cx="4572000" cy="1591734"/>
            <a:chOff x="1321079" y="3111077"/>
            <a:chExt cx="4572000" cy="1591734"/>
          </a:xfrm>
        </p:grpSpPr>
        <p:grpSp>
          <p:nvGrpSpPr>
            <p:cNvPr id="3" name="Group 149"/>
            <p:cNvGrpSpPr/>
            <p:nvPr/>
          </p:nvGrpSpPr>
          <p:grpSpPr>
            <a:xfrm>
              <a:off x="1321079" y="3111077"/>
              <a:ext cx="4572000" cy="1591734"/>
              <a:chOff x="1321079" y="3111077"/>
              <a:chExt cx="4572000" cy="1591734"/>
            </a:xfrm>
          </p:grpSpPr>
          <p:sp>
            <p:nvSpPr>
              <p:cNvPr id="90" name="Oval 89"/>
              <p:cNvSpPr>
                <a:spLocks noChangeAspect="1"/>
              </p:cNvSpPr>
              <p:nvPr/>
            </p:nvSpPr>
            <p:spPr>
              <a:xfrm>
                <a:off x="1321079" y="3111077"/>
                <a:ext cx="4572000" cy="15917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99" name="Oval 98"/>
              <p:cNvSpPr>
                <a:spLocks/>
              </p:cNvSpPr>
              <p:nvPr/>
            </p:nvSpPr>
            <p:spPr>
              <a:xfrm>
                <a:off x="3644276" y="3863499"/>
                <a:ext cx="91440" cy="31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grpSp>
        <p:sp>
          <p:nvSpPr>
            <p:cNvPr id="142" name="TextBox 141"/>
            <p:cNvSpPr txBox="1"/>
            <p:nvPr/>
          </p:nvSpPr>
          <p:spPr>
            <a:xfrm rot="20446329">
              <a:off x="3506224" y="3790609"/>
              <a:ext cx="791570" cy="368489"/>
            </a:xfrm>
            <a:prstGeom prst="rect">
              <a:avLst/>
            </a:prstGeom>
            <a:noFill/>
            <a:scene3d>
              <a:camera prst="orthographicFront">
                <a:rot lat="240000" lon="0" rev="0"/>
              </a:camera>
              <a:lightRig rig="threePt" dir="t"/>
            </a:scene3d>
          </p:spPr>
          <p:txBody>
            <a:bodyPr wrap="square" rtlCol="0">
              <a:spAutoFit/>
            </a:bodyPr>
            <a:lstStyle/>
            <a:p>
              <a:pPr fontAlgn="auto">
                <a:spcBef>
                  <a:spcPts val="0"/>
                </a:spcBef>
                <a:spcAft>
                  <a:spcPts val="0"/>
                </a:spcAft>
              </a:pPr>
              <a:r>
                <a:rPr lang="en-US" sz="1800" dirty="0" smtClean="0">
                  <a:solidFill>
                    <a:prstClr val="black"/>
                  </a:solidFill>
                  <a:latin typeface="Calibri"/>
                </a:rPr>
                <a:t>32m</a:t>
              </a:r>
              <a:endParaRPr lang="en-US" sz="1800" dirty="0">
                <a:solidFill>
                  <a:prstClr val="black"/>
                </a:solidFill>
                <a:latin typeface="Calibri"/>
              </a:endParaRPr>
            </a:p>
          </p:txBody>
        </p:sp>
      </p:grpSp>
      <p:cxnSp>
        <p:nvCxnSpPr>
          <p:cNvPr id="138" name="Straight Connector 137"/>
          <p:cNvCxnSpPr>
            <a:stCxn id="90" idx="3"/>
            <a:endCxn id="90" idx="7"/>
          </p:cNvCxnSpPr>
          <p:nvPr/>
        </p:nvCxnSpPr>
        <p:spPr>
          <a:xfrm rot="5400000" flipH="1" flipV="1">
            <a:off x="3822643" y="3360989"/>
            <a:ext cx="1125526" cy="3232892"/>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91" name="Picture 2"/>
          <p:cNvPicPr>
            <a:picLocks noChangeArrowheads="1"/>
          </p:cNvPicPr>
          <p:nvPr/>
        </p:nvPicPr>
        <p:blipFill>
          <a:blip r:embed="rId3" cstate="print"/>
          <a:srcRect l="69185" t="7729" r="9576" b="11061"/>
          <a:stretch>
            <a:fillRect/>
          </a:stretch>
        </p:blipFill>
        <p:spPr bwMode="auto">
          <a:xfrm>
            <a:off x="1699780" y="1751375"/>
            <a:ext cx="5774699" cy="3184179"/>
          </a:xfrm>
          <a:prstGeom prst="rect">
            <a:avLst/>
          </a:prstGeom>
          <a:noFill/>
          <a:ln w="25400">
            <a:solidFill>
              <a:schemeClr val="tx1"/>
            </a:solidFill>
            <a:miter lim="800000"/>
            <a:headEnd/>
            <a:tailEnd/>
          </a:ln>
          <a:effectLst>
            <a:outerShdw blurRad="88900" dist="38100" dir="10800000" sx="101000" sy="101000" algn="r" rotWithShape="0">
              <a:prstClr val="black">
                <a:alpha val="40000"/>
              </a:prstClr>
            </a:outerShdw>
          </a:effectLst>
          <a:scene3d>
            <a:camera prst="perspectiveContrastingRightFacing"/>
            <a:lightRig rig="threePt" dir="t"/>
          </a:scene3d>
          <a:sp3d/>
        </p:spPr>
      </p:pic>
      <p:sp>
        <p:nvSpPr>
          <p:cNvPr id="152" name="Title 151"/>
          <p:cNvSpPr>
            <a:spLocks noGrp="1"/>
          </p:cNvSpPr>
          <p:nvPr>
            <p:ph type="title"/>
          </p:nvPr>
        </p:nvSpPr>
        <p:spPr>
          <a:xfrm>
            <a:off x="914400" y="0"/>
            <a:ext cx="8229600" cy="838200"/>
          </a:xfrm>
        </p:spPr>
        <p:txBody>
          <a:bodyPr vert="horz" lIns="91440" tIns="45720" rIns="91440" bIns="45720" rtlCol="0" anchor="ctr">
            <a:normAutofit/>
          </a:bodyPr>
          <a:lstStyle/>
          <a:p>
            <a:r>
              <a:rPr lang="en-US" sz="4000" b="1" dirty="0" smtClean="0"/>
              <a:t>Measuring canopy </a:t>
            </a:r>
            <a:r>
              <a:rPr lang="en-US" sz="4000" b="1" dirty="0" smtClean="0"/>
              <a:t>structure</a:t>
            </a:r>
            <a:endParaRPr lang="en-US" sz="4000" b="1" dirty="0" smtClean="0"/>
          </a:p>
        </p:txBody>
      </p:sp>
      <p:sp>
        <p:nvSpPr>
          <p:cNvPr id="11" name="Rectangle 10"/>
          <p:cNvSpPr/>
          <p:nvPr/>
        </p:nvSpPr>
        <p:spPr>
          <a:xfrm rot="10800000" flipV="1">
            <a:off x="931230" y="766563"/>
            <a:ext cx="4114800" cy="906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left)">
                                      <p:cBhvr>
                                        <p:cTn id="12"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7"/>
</p:tagLst>
</file>

<file path=ppt/tags/tag2.xml><?xml version="1.0" encoding="utf-8"?>
<p:tagLst xmlns:a="http://schemas.openxmlformats.org/drawingml/2006/main" xmlns:r="http://schemas.openxmlformats.org/officeDocument/2006/relationships" xmlns:p="http://schemas.openxmlformats.org/presentationml/2006/main">
  <p:tag name="TIMING" val="|48.7|39.3|27.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27315</TotalTime>
  <Words>793</Words>
  <Application>Microsoft Office PowerPoint</Application>
  <PresentationFormat>On-screen Show (4:3)</PresentationFormat>
  <Paragraphs>127</Paragraphs>
  <Slides>20</Slides>
  <Notes>18</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Default Design</vt:lpstr>
      <vt:lpstr>3_Default Design</vt:lpstr>
      <vt:lpstr>1_Default Design</vt:lpstr>
      <vt:lpstr>19_Default Design</vt:lpstr>
      <vt:lpstr>Office Theme</vt:lpstr>
      <vt:lpstr>1_Office Theme</vt:lpstr>
      <vt:lpstr>Slide 1</vt:lpstr>
      <vt:lpstr>Slide 2</vt:lpstr>
      <vt:lpstr>Slide 3</vt:lpstr>
      <vt:lpstr>Slide 4</vt:lpstr>
      <vt:lpstr>Slide 5</vt:lpstr>
      <vt:lpstr>Slide 6</vt:lpstr>
      <vt:lpstr>Slide 7</vt:lpstr>
      <vt:lpstr>Slide 8</vt:lpstr>
      <vt:lpstr>Measuring canopy structure</vt:lpstr>
      <vt:lpstr>Quantifying canopy structure</vt:lpstr>
      <vt:lpstr>Slide 11</vt:lpstr>
      <vt:lpstr>Slide 12</vt:lpstr>
      <vt:lpstr>Slide 13</vt:lpstr>
      <vt:lpstr>Slide 14</vt:lpstr>
      <vt:lpstr>Slide 15</vt:lpstr>
      <vt:lpstr>Slide 16</vt:lpstr>
      <vt:lpstr>Slide 17</vt:lpstr>
      <vt:lpstr>Slide 18</vt:lpstr>
      <vt:lpstr>Slide 19</vt:lpstr>
      <vt:lpstr>Slide 20</vt:lpstr>
    </vt:vector>
  </TitlesOfParts>
  <Company>OSU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 Curtis</dc:creator>
  <cp:lastModifiedBy>Peter Curtis</cp:lastModifiedBy>
  <cp:revision>327</cp:revision>
  <dcterms:created xsi:type="dcterms:W3CDTF">2005-07-16T13:19:35Z</dcterms:created>
  <dcterms:modified xsi:type="dcterms:W3CDTF">2012-06-26T12:36:26Z</dcterms:modified>
</cp:coreProperties>
</file>