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8" r:id="rId3"/>
    <p:sldId id="285" r:id="rId4"/>
    <p:sldId id="312" r:id="rId5"/>
    <p:sldId id="289" r:id="rId6"/>
    <p:sldId id="290" r:id="rId7"/>
    <p:sldId id="262" r:id="rId8"/>
    <p:sldId id="263" r:id="rId9"/>
    <p:sldId id="307" r:id="rId10"/>
    <p:sldId id="308" r:id="rId11"/>
    <p:sldId id="309" r:id="rId12"/>
    <p:sldId id="310" r:id="rId13"/>
    <p:sldId id="311" r:id="rId14"/>
    <p:sldId id="278" r:id="rId15"/>
    <p:sldId id="280" r:id="rId16"/>
    <p:sldId id="279" r:id="rId17"/>
    <p:sldId id="287" r:id="rId18"/>
    <p:sldId id="295" r:id="rId19"/>
    <p:sldId id="299" r:id="rId20"/>
    <p:sldId id="302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6" autoAdjust="0"/>
  </p:normalViewPr>
  <p:slideViewPr>
    <p:cSldViewPr>
      <p:cViewPr varScale="1">
        <p:scale>
          <a:sx n="46" d="100"/>
          <a:sy n="46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FC1C8-6FF8-4CBF-8114-41553A348F1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3C9A-1F67-490D-83C5-5F3D1E738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s.fs.fed.us/pubs/3825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I’d like to tell you about a collaborative</a:t>
            </a:r>
            <a:r>
              <a:rPr lang="en-US" baseline="0" dirty="0" smtClean="0"/>
              <a:t> project to develop a framework for climate change adaption in the forests of northern Wisconsin.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I’ll be focusing on models, assessments, and application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</a:t>
            </a:r>
            <a:r>
              <a:rPr lang="en-US" baseline="0" dirty="0" smtClean="0"/>
              <a:t> the Vulnerability Assessment was completed, we turned out attention to helping managers make use of this new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can managers do?  Adapt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help forest managers incorporate adaptation into management planning and actions we developed the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Forest Adaptation Resources: Climate Change tools and Approaches for Land Managers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I don’t have very much time to spend on this I did just want to at least mention it briefly.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FAR document, as we refer to it, contains has three major elements: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1) </a:t>
            </a:r>
            <a:r>
              <a:rPr lang="en-US" dirty="0" smtClean="0"/>
              <a:t>Strategies and Approaches for adaptation created and reviewed by experts (&gt;50 experts) and based on vulnerability assessment.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2) Workbook that</a:t>
            </a:r>
            <a:r>
              <a:rPr lang="en-US" baseline="0" dirty="0" smtClean="0"/>
              <a:t> </a:t>
            </a:r>
            <a:r>
              <a:rPr lang="en-US" dirty="0" smtClean="0"/>
              <a:t>will step managers and practitioners through the process of applying the Approaches,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3) Illustrations will provide concrete examples of the entire process using small groups of National Forest managers and practitioners as testers.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 Climate Change Response Framework initially focused on Northern Wisconsin, it has been so well received that it is now being duplicated elsewhere in the Eastern Region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01263-F9A2-4ADD-A522-5AC22F37E0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finally, if you would like more information on this project  you can find it at</a:t>
            </a:r>
          </a:p>
          <a:p>
            <a:r>
              <a:rPr lang="en-US" sz="1800" dirty="0" smtClean="0"/>
              <a:t>Climateframework.org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effort began</a:t>
            </a:r>
            <a:r>
              <a:rPr lang="en-US" baseline="0" dirty="0" smtClean="0"/>
              <a:t> on the Chequamegon-Nicolet National Forest, but quickly expanded to include all of Northern Wisconsin down to the Province 212 boundary.</a:t>
            </a:r>
          </a:p>
          <a:p>
            <a:endParaRPr lang="en-US" baseline="0" dirty="0"/>
          </a:p>
          <a:p>
            <a:r>
              <a:rPr lang="en-US" baseline="0" dirty="0" smtClean="0"/>
              <a:t>Brought together partners from a number of different organizations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 cast of characters. Each brought their skills and interests.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01263-F9A2-4ADD-A522-5AC22F37E0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 I’ll describe today is part of a larger Climate Change Response Framework in Northern Wisconsin</a:t>
            </a:r>
          </a:p>
          <a:p>
            <a:pPr>
              <a:buNone/>
            </a:pPr>
            <a:endParaRPr lang="en-US" sz="8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Components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Framework include: </a:t>
            </a: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Vulnerability Assessment</a:t>
            </a:r>
          </a:p>
          <a:p>
            <a:pPr>
              <a:buFont typeface="Arial" pitchFamily="34" charset="0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Partnerships </a:t>
            </a:r>
          </a:p>
          <a:p>
            <a:pPr>
              <a:buFont typeface="Arial" pitchFamily="34" charset="0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 Applications and Needs</a:t>
            </a:r>
          </a:p>
          <a:p>
            <a:pPr>
              <a:buFont typeface="Arial" pitchFamily="34" charset="0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Adaptation Resources</a:t>
            </a:r>
          </a:p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01263-F9A2-4ADD-A522-5AC22F37E0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move from theoretical discussions and documents to actual on the ground management, numerous demonstration projects are </a:t>
            </a:r>
            <a:r>
              <a:rPr lang="en-US" baseline="0" smtClean="0"/>
              <a:t>now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first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task what to determine what is most at risk from climate change…what is most vulnerable?</a:t>
            </a:r>
          </a:p>
          <a:p>
            <a:pPr>
              <a:buNone/>
            </a:pPr>
            <a:endParaRPr lang="en-US" sz="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address this questions, our team  prepared this document:  </a:t>
            </a:r>
            <a:endParaRPr lang="en-US" sz="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 Vulnerability Assessment and Synthesis 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“</a:t>
            </a: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EVAS”:  </a:t>
            </a:r>
          </a:p>
          <a:p>
            <a:pPr>
              <a:buNone/>
            </a:pPr>
            <a:endParaRPr lang="en-US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objective was: </a:t>
            </a: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Evaluate </a:t>
            </a:r>
            <a:r>
              <a:rPr lang="en-US" sz="8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key ecosystem vulnerabilities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a range of future climate uncertainty using existing models and information.</a:t>
            </a: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Primary focus on </a:t>
            </a:r>
            <a:r>
              <a:rPr lang="en-US" sz="800" b="1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forest ecosystems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 off the presses!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 EVAS has now been published as a GTR available at this website</a:t>
            </a: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pPr marL="173038" indent="-3175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www.nrs.fs.fed.us/pubs/38255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01263-F9A2-4ADD-A522-5AC22F37E0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287338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None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EVAS covers these major headings:</a:t>
            </a: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287338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287338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Contemporary Landscape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 Change Science and Modeling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 Change in Northern Wisconsin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 Change Effects on Forests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Implications for Forest Ecosystems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01263-F9A2-4ADD-A522-5AC22F37E0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 To project</a:t>
            </a:r>
            <a:r>
              <a:rPr lang="en-US" baseline="0" dirty="0" smtClean="0"/>
              <a:t> the effects of climate change on Forests, we used two different models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The </a:t>
            </a:r>
            <a:r>
              <a:rPr lang="en-US" b="1" baseline="0" dirty="0" smtClean="0"/>
              <a:t>Climate Change Tree Atlas </a:t>
            </a:r>
            <a:r>
              <a:rPr lang="en-US" baseline="0" dirty="0" smtClean="0"/>
              <a:t>which is a </a:t>
            </a:r>
            <a:r>
              <a:rPr lang="en-US" dirty="0" smtClean="0"/>
              <a:t>species distribution model: it examines the features that contribute to a tree species’ current habitat and then projects where similar habitat conditions are likely to occur in the future. 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b="1" dirty="0" smtClean="0"/>
              <a:t>LANDIS</a:t>
            </a:r>
            <a:r>
              <a:rPr lang="en-US" b="1" baseline="0" dirty="0" smtClean="0"/>
              <a:t> II</a:t>
            </a:r>
            <a:r>
              <a:rPr lang="en-US" baseline="0" dirty="0" smtClean="0"/>
              <a:t>, a process model that incorporates interactions, disturbance, and management</a:t>
            </a:r>
          </a:p>
          <a:p>
            <a:pPr marL="228600" indent="-228600">
              <a:buNone/>
            </a:pPr>
            <a:r>
              <a:rPr lang="en-US" baseline="0" dirty="0" smtClean="0"/>
              <a:t>	This work is done by David </a:t>
            </a:r>
            <a:r>
              <a:rPr lang="en-US" baseline="0" dirty="0" err="1" smtClean="0"/>
              <a:t>Mladenoff</a:t>
            </a:r>
            <a:r>
              <a:rPr lang="en-US" baseline="0" dirty="0" smtClean="0"/>
              <a:t> and his colleagues</a:t>
            </a: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C1E3A-E0BE-418F-B924-10D84B3C09E4}" type="slidenum">
              <a:rPr lang="fr-CA" smtClean="0"/>
              <a:pPr/>
              <a:t>7</a:t>
            </a:fld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dominant</a:t>
            </a:r>
            <a:r>
              <a:rPr lang="en-US" baseline="0" dirty="0" smtClean="0"/>
              <a:t> tree species on the Chequamegon Nicolet are projected to decline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01263-F9A2-4ADD-A522-5AC22F37E0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contributions can forest</a:t>
            </a:r>
            <a:r>
              <a:rPr lang="en-US" baseline="0" dirty="0" smtClean="0"/>
              <a:t> management really make?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63C9A-1F67-490D-83C5-5F3D1E7384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8B13CE-A9A0-4C18-8D59-F73A7D06F273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5DCA76-F81F-4CAE-B967-47C2CC2DC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FAR-draf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nrs.fs.fed.us/pubs/382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2672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Building a framework for climate change </a:t>
            </a:r>
            <a:r>
              <a:rPr lang="en-US" dirty="0" smtClean="0"/>
              <a:t>Mitigation and adaptation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models, assessments and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Linda Parker		Chequamegon-Nicolet </a:t>
            </a:r>
            <a:br>
              <a:rPr lang="en-US" dirty="0" smtClean="0"/>
            </a:br>
            <a:r>
              <a:rPr lang="en-US" dirty="0" smtClean="0"/>
              <a:t>Forest Ecologist 	National Forest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192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lrparker@fs.fed.us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Mitigation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Afforestation and restoration</a:t>
            </a:r>
          </a:p>
          <a:p>
            <a:r>
              <a:rPr lang="en-US" sz="38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Conserve existing forests</a:t>
            </a:r>
          </a:p>
          <a:p>
            <a:r>
              <a:rPr lang="en-US" sz="38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Forest soil management</a:t>
            </a:r>
          </a:p>
          <a:p>
            <a:r>
              <a:rPr lang="en-US" sz="38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Managing the industrial forest carbon cycle</a:t>
            </a:r>
          </a:p>
          <a:p>
            <a:pPr lvl="1"/>
            <a:r>
              <a:rPr lang="en-US" sz="38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Carbon storage in wood products</a:t>
            </a:r>
          </a:p>
          <a:p>
            <a:pPr lvl="1"/>
            <a:r>
              <a:rPr lang="en-US" sz="38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Substituting wood products for other materials</a:t>
            </a:r>
          </a:p>
          <a:p>
            <a:r>
              <a:rPr lang="en-US" sz="38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More efficient use of raw material</a:t>
            </a:r>
          </a:p>
          <a:p>
            <a:r>
              <a:rPr lang="en-US" sz="38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800" dirty="0">
                <a:solidFill>
                  <a:srgbClr val="000000"/>
                </a:solidFill>
                <a:latin typeface="Calibri"/>
              </a:rPr>
              <a:t>Bioenergy </a:t>
            </a:r>
            <a:r>
              <a:rPr lang="en-US" sz="3800" dirty="0" smtClean="0">
                <a:solidFill>
                  <a:srgbClr val="000000"/>
                </a:solidFill>
                <a:latin typeface="Calibri"/>
              </a:rPr>
              <a:t>options</a:t>
            </a:r>
          </a:p>
          <a:p>
            <a:pPr lvl="8"/>
            <a:r>
              <a:rPr lang="en-US" sz="2700" dirty="0" smtClean="0">
                <a:solidFill>
                  <a:srgbClr val="000000"/>
                </a:solidFill>
                <a:latin typeface="Calibri"/>
              </a:rPr>
              <a:t>Continued….</a:t>
            </a:r>
          </a:p>
          <a:p>
            <a:endParaRPr lang="en-US" sz="3800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9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78952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mitigation options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This </a:t>
            </a:r>
            <a:r>
              <a:rPr lang="en-US" i="1" dirty="0">
                <a:solidFill>
                  <a:srgbClr val="FF0000"/>
                </a:solidFill>
              </a:rPr>
              <a:t>is where you come in…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DD8047"/>
              </a:buClr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Forest management</a:t>
            </a:r>
          </a:p>
          <a:p>
            <a:pPr lvl="1">
              <a:buClr>
                <a:srgbClr val="94B6D2"/>
              </a:buClr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Changing rotation ages</a:t>
            </a:r>
          </a:p>
          <a:p>
            <a:pPr lvl="1">
              <a:buClr>
                <a:srgbClr val="94B6D2"/>
              </a:buClr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Changing harvest strategies</a:t>
            </a:r>
          </a:p>
          <a:p>
            <a:pPr lvl="1">
              <a:buClr>
                <a:srgbClr val="94B6D2"/>
              </a:buClr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Changing forest density</a:t>
            </a:r>
          </a:p>
          <a:p>
            <a:pPr lvl="1">
              <a:buClr>
                <a:srgbClr val="94B6D2"/>
              </a:buClr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Changing harvest intensity</a:t>
            </a:r>
          </a:p>
          <a:p>
            <a:pPr lvl="0">
              <a:buClr>
                <a:srgbClr val="DD8047"/>
              </a:buClr>
            </a:pP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lvl="0">
              <a:buClr>
                <a:srgbClr val="DD8047"/>
              </a:buClr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Minimizing impacts of natural disturbances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62050"/>
            <a:ext cx="8251825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54164"/>
            <a:ext cx="482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Clearcut</a:t>
            </a:r>
            <a:r>
              <a:rPr lang="en-US" sz="4000" dirty="0" smtClean="0"/>
              <a:t>/Regeneration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37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7924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/>
              </a:rPr>
              <a:t>Possible Approach to Analysis of Mitigation Options 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–Phase 2</a:t>
            </a:r>
          </a:p>
          <a:p>
            <a:endParaRPr lang="en-US" b="1" dirty="0">
              <a:solidFill>
                <a:srgbClr val="000000"/>
              </a:solidFill>
              <a:latin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Scenario analysis (historical climate and disturbance)  FIA and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FVS (original method)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</a:rPr>
              <a:t>•Add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Scenario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analysis (historical climate and disturbance)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Biome-BGC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LANDIS-II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PneT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-CN</a:t>
            </a:r>
          </a:p>
          <a:p>
            <a:r>
              <a:rPr lang="en-US" sz="32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Land model (LM3V) from GFDL Earth System model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</a:rPr>
              <a:t>•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Compare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life 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cycle analysis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approach</a:t>
            </a:r>
          </a:p>
          <a:p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endParaRPr lang="en-US" sz="2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7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What Can Managers Do?  Adapt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219" name="Rectangle 3"/>
          <p:cNvSpPr>
            <a:spLocks noGrp="1"/>
          </p:cNvSpPr>
          <p:nvPr>
            <p:ph sz="quarter" idx="4294967295"/>
          </p:nvPr>
        </p:nvSpPr>
        <p:spPr>
          <a:xfrm>
            <a:off x="457200" y="1676400"/>
            <a:ext cx="8176964" cy="2286000"/>
          </a:xfrm>
          <a:prstGeom prst="rect">
            <a:avLst/>
          </a:prstGeom>
        </p:spPr>
        <p:txBody>
          <a:bodyPr/>
          <a:lstStyle/>
          <a:p>
            <a:pPr marL="0" indent="0" defTabSz="114300">
              <a:buFontTx/>
              <a:buNone/>
            </a:pPr>
            <a:r>
              <a:rPr lang="en-US" sz="3600" dirty="0" smtClean="0"/>
              <a:t>Adaptation is the adjustment of human or natural systems in response to climate change. </a:t>
            </a:r>
          </a:p>
          <a:p>
            <a:pPr marL="0" indent="0" defTabSz="114300">
              <a:buFontTx/>
              <a:buNone/>
            </a:pPr>
            <a:endParaRPr lang="en-US" sz="3600" dirty="0" smtClean="0"/>
          </a:p>
        </p:txBody>
      </p:sp>
      <p:pic>
        <p:nvPicPr>
          <p:cNvPr id="97288" name="Picture 8" descr="C:\Users\Janowiak\AppData\Local\Microsoft\Windows\Temporary Internet Files\Content.IE5\VKYFYWAJ\MP9002022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343400"/>
            <a:ext cx="2371725" cy="14636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7291" name="Picture 11" descr="C:\Users\Janowiak\AppData\Local\Microsoft\Windows\Temporary Internet Files\Content.IE5\A8CVMH1L\MP9004067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1055688" cy="14636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7292" name="Picture 12" descr="C:\Users\Janowiak\AppData\Local\Microsoft\Windows\Temporary Internet Files\Content.IE5\VKYFYWAJ\MP90040177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1266825" cy="14636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201" name="Picture 9" descr="C:\Documents and Settings\janowiak\Local Settings\Temporary Internet Files\Content.IE5\IJOLA5U7\MP90014871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343400"/>
            <a:ext cx="2238375" cy="14636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225" name="Rectangle 3"/>
          <p:cNvSpPr txBox="1">
            <a:spLocks/>
          </p:cNvSpPr>
          <p:nvPr/>
        </p:nvSpPr>
        <p:spPr bwMode="auto">
          <a:xfrm>
            <a:off x="539750" y="4527550"/>
            <a:ext cx="8208714" cy="17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14300" eaLnBrk="0" hangingPunct="0">
              <a:spcBef>
                <a:spcPts val="600"/>
              </a:spcBef>
              <a:buClr>
                <a:srgbClr val="595959"/>
              </a:buClr>
              <a:buSzPct val="70000"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Adaptation Tools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000" y="1645920"/>
            <a:ext cx="4028539" cy="521208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20443" y="6248400"/>
            <a:ext cx="2223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tinyurl.com/FAR-draft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Forest Adaptation Resources</a:t>
            </a:r>
            <a:r>
              <a:rPr lang="en-US" i="1" dirty="0" smtClean="0"/>
              <a:t>: (FAR)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799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Climate change tools and approaches for land managers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05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Response Framework: Projects now underway</a:t>
            </a:r>
            <a:endParaRPr lang="en-US" dirty="0"/>
          </a:p>
        </p:txBody>
      </p:sp>
      <p:pic>
        <p:nvPicPr>
          <p:cNvPr id="6" name="Picture 2" descr="C:\Documents and Settings\sdhandler\Desktop\Central Appalachian CCRFP.jpg"/>
          <p:cNvPicPr>
            <a:picLocks noChangeAspect="1" noChangeArrowheads="1"/>
          </p:cNvPicPr>
          <p:nvPr/>
        </p:nvPicPr>
        <p:blipFill>
          <a:blip r:embed="rId3" cstate="print"/>
          <a:srcRect l="9997" t="31074" r="30650"/>
          <a:stretch>
            <a:fillRect/>
          </a:stretch>
        </p:blipFill>
        <p:spPr bwMode="auto">
          <a:xfrm>
            <a:off x="5410200" y="2895600"/>
            <a:ext cx="2831122" cy="237449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pic>
        <p:nvPicPr>
          <p:cNvPr id="88066" name="Picture 2" descr="C:\Documents and Settings\sdhandler\Desktop\CentralHardwoods_Bailey_Province222.jpg"/>
          <p:cNvPicPr>
            <a:picLocks noChangeAspect="1" noChangeArrowheads="1"/>
          </p:cNvPicPr>
          <p:nvPr/>
        </p:nvPicPr>
        <p:blipFill>
          <a:blip r:embed="rId4" cstate="print"/>
          <a:srcRect t="22658" b="28787"/>
          <a:stretch>
            <a:fillRect/>
          </a:stretch>
        </p:blipFill>
        <p:spPr bwMode="auto">
          <a:xfrm>
            <a:off x="1752600" y="4610313"/>
            <a:ext cx="3429000" cy="224768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276600" y="1219200"/>
            <a:ext cx="1066800" cy="838200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657600"/>
            <a:ext cx="304800" cy="609600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038600"/>
            <a:ext cx="2514600" cy="228600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4876800"/>
            <a:ext cx="2133600" cy="762000"/>
          </a:xfrm>
          <a:prstGeom prst="round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 National Forests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MO, IL, 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86600" y="2438400"/>
            <a:ext cx="2057400" cy="762000"/>
          </a:xfrm>
          <a:prstGeom prst="round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 National Forests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OH, WV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8" name="Picture 4" descr="C:\Documents and Settings\sdhandler\Desktop\Northwoods_forest.jpg"/>
          <p:cNvPicPr>
            <a:picLocks noChangeAspect="1" noChangeArrowheads="1"/>
          </p:cNvPicPr>
          <p:nvPr/>
        </p:nvPicPr>
        <p:blipFill>
          <a:blip r:embed="rId5" cstate="print"/>
          <a:srcRect l="15664" t="23397" r="14892" b="7372"/>
          <a:stretch>
            <a:fillRect/>
          </a:stretch>
        </p:blipFill>
        <p:spPr bwMode="auto">
          <a:xfrm>
            <a:off x="685800" y="1524000"/>
            <a:ext cx="4267200" cy="307238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4267200" y="1524000"/>
            <a:ext cx="2133600" cy="762000"/>
          </a:xfrm>
          <a:prstGeom prst="round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 National Forests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MN, WI, MI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Climateframework.org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2400" i="1" dirty="0">
              <a:latin typeface="Lucida Fax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pic>
        <p:nvPicPr>
          <p:cNvPr id="2050" name="Picture 2" descr="C:\Documents and Settings\lrparker\My Documents\My Pictures\photos\noname lake shorelin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835" b="98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Focused on Northern Wisconsin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457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Climate Change Response Framework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Documents and Settings\sdhandler\Desktop\NIACS\New NIACS Logos - USE #6\nrslogo_1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1150373" cy="1188720"/>
          </a:xfrm>
          <a:prstGeom prst="rect">
            <a:avLst/>
          </a:prstGeom>
          <a:noFill/>
        </p:spPr>
      </p:pic>
      <p:pic>
        <p:nvPicPr>
          <p:cNvPr id="13" name="Picture 4" descr="C:\Documents and Settings\sdhandler\Desktop\NIACS\New NIACS Logos - USE #6\jpg\NIACS_logo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3124200"/>
            <a:ext cx="1485472" cy="1188720"/>
          </a:xfrm>
          <a:prstGeom prst="rect">
            <a:avLst/>
          </a:prstGeom>
          <a:noFill/>
        </p:spPr>
      </p:pic>
      <p:pic>
        <p:nvPicPr>
          <p:cNvPr id="14" name="Picture 2" descr="C:\Documents and Settings\sdhandler\Desktop\NIACS\New NIACS Logos - USE #6\Partner Logos\na_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7249" y="3200400"/>
            <a:ext cx="1236751" cy="548640"/>
          </a:xfrm>
          <a:prstGeom prst="rect">
            <a:avLst/>
          </a:prstGeom>
          <a:noFill/>
        </p:spPr>
      </p:pic>
      <p:pic>
        <p:nvPicPr>
          <p:cNvPr id="15" name="Picture 3" descr="C:\Documents and Settings\sdhandler\Desktop\NIACS\New NIACS Logos - USE #6\Partner Logos\R9_High_Re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676400"/>
            <a:ext cx="735514" cy="1188720"/>
          </a:xfrm>
          <a:prstGeom prst="rect">
            <a:avLst/>
          </a:prstGeom>
          <a:noFill/>
        </p:spPr>
      </p:pic>
      <p:pic>
        <p:nvPicPr>
          <p:cNvPr id="21" name="Picture 8" descr="E:\ForestCoverWIshape_workingcopy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362200"/>
            <a:ext cx="4370569" cy="310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O:\NFS\ChequamegonNicolet\Program\ClimateChange\Climate Change Projects\Presentations\cnnf logo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2057400"/>
            <a:ext cx="1269289" cy="1280160"/>
          </a:xfrm>
          <a:prstGeom prst="rect">
            <a:avLst/>
          </a:prstGeom>
          <a:noFill/>
        </p:spPr>
      </p:pic>
      <p:pic>
        <p:nvPicPr>
          <p:cNvPr id="23" name="Picture 4" descr="F:\P1010081.JPG"/>
          <p:cNvPicPr>
            <a:picLocks noChangeAspect="1" noChangeArrowheads="1"/>
          </p:cNvPicPr>
          <p:nvPr/>
        </p:nvPicPr>
        <p:blipFill>
          <a:blip r:embed="rId9" cstate="print"/>
          <a:srcRect l="28955" t="31250" r="28956" b="31250"/>
          <a:stretch>
            <a:fillRect/>
          </a:stretch>
        </p:blipFill>
        <p:spPr bwMode="auto">
          <a:xfrm>
            <a:off x="4419600" y="4876800"/>
            <a:ext cx="2571750" cy="1714500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</p:pic>
      <p:pic>
        <p:nvPicPr>
          <p:cNvPr id="11" name="Picture 6" descr="header wicci"/>
          <p:cNvPicPr>
            <a:picLocks noChangeAspect="1" noChangeArrowheads="1"/>
          </p:cNvPicPr>
          <p:nvPr/>
        </p:nvPicPr>
        <p:blipFill>
          <a:blip r:embed="rId10" cstate="print"/>
          <a:srcRect r="78947"/>
          <a:stretch>
            <a:fillRect/>
          </a:stretch>
        </p:blipFill>
        <p:spPr bwMode="auto">
          <a:xfrm>
            <a:off x="7620000" y="5486400"/>
            <a:ext cx="1357458" cy="1188720"/>
          </a:xfrm>
          <a:prstGeom prst="rect">
            <a:avLst/>
          </a:prstGeom>
          <a:noFill/>
        </p:spPr>
      </p:pic>
      <p:pic>
        <p:nvPicPr>
          <p:cNvPr id="12" name="Picture 11" descr="UW_logo.gif"/>
          <p:cNvPicPr>
            <a:picLocks noChangeAspect="1"/>
          </p:cNvPicPr>
          <p:nvPr/>
        </p:nvPicPr>
        <p:blipFill>
          <a:blip r:embed="rId11" cstate="print"/>
          <a:srcRect l="28188" r="32215" b="41522"/>
          <a:stretch>
            <a:fillRect/>
          </a:stretch>
        </p:blipFill>
        <p:spPr>
          <a:xfrm>
            <a:off x="8001000" y="3962400"/>
            <a:ext cx="829997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0187"/>
            <a:ext cx="730017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8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Carbon Budget of Northern Wisconsin Forests and Wood products, 2000-2009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Energy use and substitution effects not included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Forest Ecosystem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1.0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Transfer to Harvested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			0.5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    Wood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Products	</a:t>
            </a:r>
          </a:p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Total		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		1.5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0" indent="0">
              <a:buNone/>
            </a:pPr>
            <a:r>
              <a:rPr lang="en-US" b="1" dirty="0" smtClean="0"/>
              <a:t>											TgCyr-1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150114"/>
            <a:ext cx="8694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FIA periodic and recent annual inventories (1983, 1996, 2004, annual 2006-2009)</a:t>
            </a:r>
          </a:p>
          <a:p>
            <a:r>
              <a:rPr lang="en-US" sz="2000" dirty="0"/>
              <a:t>•Calculations done with the FS “Carbon Calculation Tool”</a:t>
            </a:r>
          </a:p>
        </p:txBody>
      </p:sp>
    </p:spTree>
    <p:extLst>
      <p:ext uri="{BB962C8B-B14F-4D97-AF65-F5344CB8AC3E}">
        <p14:creationId xmlns:p14="http://schemas.microsoft.com/office/powerpoint/2010/main" val="144920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+mj-lt"/>
              </a:rPr>
              <a:t>Key Components:  </a:t>
            </a:r>
          </a:p>
          <a:p>
            <a:r>
              <a:rPr lang="en-US" sz="3600" dirty="0" smtClean="0">
                <a:latin typeface="+mj-lt"/>
              </a:rPr>
              <a:t>Vulnerability </a:t>
            </a:r>
            <a:r>
              <a:rPr lang="en-US" sz="3600" dirty="0" smtClean="0">
                <a:latin typeface="+mj-lt"/>
              </a:rPr>
              <a:t>Assessment</a:t>
            </a:r>
          </a:p>
          <a:p>
            <a:r>
              <a:rPr lang="en-US" sz="3600" dirty="0" smtClean="0">
                <a:latin typeface="+mj-lt"/>
              </a:rPr>
              <a:t>Mitigation Assessment</a:t>
            </a:r>
            <a:endParaRPr lang="en-US" sz="3600" dirty="0" smtClean="0">
              <a:latin typeface="+mj-lt"/>
            </a:endParaRPr>
          </a:p>
          <a:p>
            <a:r>
              <a:rPr lang="en-US" sz="3600" dirty="0" smtClean="0"/>
              <a:t>Adaptation </a:t>
            </a:r>
            <a:r>
              <a:rPr lang="en-US" sz="3600" dirty="0" smtClean="0"/>
              <a:t>Tools</a:t>
            </a:r>
            <a:endParaRPr lang="en-US" sz="3600" dirty="0" smtClean="0"/>
          </a:p>
          <a:p>
            <a:r>
              <a:rPr lang="en-US" sz="3600" dirty="0" smtClean="0">
                <a:latin typeface="+mj-lt"/>
              </a:rPr>
              <a:t>Partnerships </a:t>
            </a:r>
          </a:p>
          <a:p>
            <a:r>
              <a:rPr lang="en-US" sz="3600" dirty="0" smtClean="0">
                <a:latin typeface="+mj-lt"/>
              </a:rPr>
              <a:t>Applications 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Climate Change Response Framework in Northern Wisconsin</a:t>
            </a:r>
            <a:endParaRPr lang="en-US" b="1" dirty="0"/>
          </a:p>
        </p:txBody>
      </p:sp>
      <p:pic>
        <p:nvPicPr>
          <p:cNvPr id="4" name="Picture 4" descr="C:\Documents and Settings\sdhandler\Desktop\NIACS\Northwoods\Joseph OBrienUSDA Forest Service.jpg"/>
          <p:cNvPicPr>
            <a:picLocks noChangeAspect="1" noChangeArrowheads="1"/>
          </p:cNvPicPr>
          <p:nvPr/>
        </p:nvPicPr>
        <p:blipFill>
          <a:blip r:embed="rId3" cstate="print"/>
          <a:srcRect b="5720"/>
          <a:stretch>
            <a:fillRect/>
          </a:stretch>
        </p:blipFill>
        <p:spPr bwMode="auto">
          <a:xfrm>
            <a:off x="4508055" y="3429000"/>
            <a:ext cx="4635945" cy="2913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8250" cy="939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Climate Change Response Framework</a:t>
            </a:r>
            <a:endParaRPr lang="en-US" sz="40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051050" y="2781300"/>
            <a:ext cx="4537075" cy="2303463"/>
          </a:xfrm>
          <a:prstGeom prst="line">
            <a:avLst/>
          </a:prstGeom>
          <a:ln w="76200" cap="rnd">
            <a:solidFill>
              <a:schemeClr val="tx2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7" descr="j0427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500688"/>
            <a:ext cx="1495425" cy="1096962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8197" name="Picture 7" descr="j0406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627438"/>
            <a:ext cx="1646238" cy="1096962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64063"/>
            <a:ext cx="1463675" cy="1096962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107950" y="1412875"/>
            <a:ext cx="2336800" cy="2536825"/>
            <a:chOff x="107950" y="1412875"/>
            <a:chExt cx="2336800" cy="2536825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950" y="2852738"/>
              <a:ext cx="1247775" cy="1096962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2988" y="1412875"/>
              <a:ext cx="1401762" cy="1096963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9" name="Picture 28" descr="fig6_with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1188" y="1989138"/>
              <a:ext cx="1211262" cy="1096962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723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Vulnerability</a:t>
            </a:r>
            <a:endParaRPr lang="en-US" b="1" dirty="0"/>
          </a:p>
        </p:txBody>
      </p:sp>
      <p:pic>
        <p:nvPicPr>
          <p:cNvPr id="5" name="Picture 4" descr="C:\Documents and Settings\sdhandler\Desktop\NIACS\Northwoods\Presentations and Photos\WI212Forest.jpg"/>
          <p:cNvPicPr/>
          <p:nvPr/>
        </p:nvPicPr>
        <p:blipFill>
          <a:blip r:embed="rId3" cstate="print"/>
          <a:srcRect t="11491" b="11491"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+mj-lt"/>
              </a:rPr>
              <a:t>Ecosystem Vulnerability Assessment and Synthesis (EVAS):  </a:t>
            </a:r>
            <a:endParaRPr lang="en-US" sz="4000" dirty="0" smtClean="0">
              <a:latin typeface="+mj-lt"/>
            </a:endParaRP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en-US" sz="3200" dirty="0" smtClean="0"/>
              <a:t> Evaluate </a:t>
            </a:r>
            <a:r>
              <a:rPr lang="en-US" sz="3200" b="1" dirty="0" smtClean="0">
                <a:solidFill>
                  <a:srgbClr val="0070C0"/>
                </a:solidFill>
              </a:rPr>
              <a:t>key ecosystem vulnerabilities</a:t>
            </a:r>
            <a:endParaRPr lang="en-US" sz="3200" dirty="0" smtClean="0"/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en-US" sz="3200" dirty="0" smtClean="0"/>
              <a:t> Primary focus on </a:t>
            </a:r>
            <a:r>
              <a:rPr lang="en-US" sz="3200" b="1" dirty="0" smtClean="0">
                <a:solidFill>
                  <a:srgbClr val="0070C0"/>
                </a:solidFill>
              </a:rPr>
              <a:t>forest ecosystems</a:t>
            </a:r>
            <a:r>
              <a:rPr lang="en-US" sz="3200" dirty="0" smtClean="0"/>
              <a:t>. </a:t>
            </a:r>
          </a:p>
          <a:p>
            <a:pPr marL="173038" indent="-1730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</a:pPr>
            <a:r>
              <a:rPr lang="en-US" sz="3200" dirty="0" smtClean="0"/>
              <a:t> Hot off the presses!</a:t>
            </a:r>
            <a:r>
              <a:rPr lang="en-US" sz="3200" dirty="0" smtClean="0">
                <a:hlinkClick r:id="rId4"/>
              </a:rPr>
              <a:t> </a:t>
            </a:r>
          </a:p>
          <a:p>
            <a:pPr marL="173038" indent="-3175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en-US" sz="3200" dirty="0" smtClean="0">
                <a:hlinkClick r:id="rId4"/>
              </a:rPr>
              <a:t>www.nrs.fs.fed.us/pubs/38255</a:t>
            </a:r>
            <a:r>
              <a:rPr lang="en-US" sz="3200" dirty="0" smtClean="0"/>
              <a:t> </a:t>
            </a:r>
          </a:p>
          <a:p>
            <a:pPr marL="400050" lvl="1" indent="0"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71256" y="3657600"/>
            <a:ext cx="2472744" cy="32004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ylvania01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34753"/>
            <a:ext cx="1920240" cy="256559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Ecosystem Vulnerability </a:t>
            </a:r>
            <a:br>
              <a:rPr lang="en-US" b="1" dirty="0" smtClean="0"/>
            </a:br>
            <a:r>
              <a:rPr lang="en-US" b="1" dirty="0" smtClean="0"/>
              <a:t>Assessment and Synthesis (EVAS): 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>
              <a:latin typeface="Candara" pitchFamily="34" charset="0"/>
            </a:endParaRPr>
          </a:p>
        </p:txBody>
      </p:sp>
      <p:pic>
        <p:nvPicPr>
          <p:cNvPr id="5" name="Picture 4" descr="C:\Documents and Settings\sdhandler\Desktop\NIACS\Northwoods\Presentations and Photos\WI212Forest.jpg"/>
          <p:cNvPicPr/>
          <p:nvPr/>
        </p:nvPicPr>
        <p:blipFill>
          <a:blip r:embed="rId4" cstate="print"/>
          <a:srcRect t="11491" b="11491"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114800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en-US" u="sng" dirty="0" smtClean="0">
                <a:latin typeface="+mj-lt"/>
              </a:rPr>
              <a:t>Contents</a:t>
            </a:r>
          </a:p>
          <a:p>
            <a:pPr marL="457200" indent="-287338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dirty="0" smtClean="0">
                <a:latin typeface="+mj-lt"/>
              </a:rPr>
              <a:t>The Contemporary Landscape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dirty="0" smtClean="0">
                <a:latin typeface="+mj-lt"/>
              </a:rPr>
              <a:t>Climate Change Science and Modeling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dirty="0" smtClean="0">
                <a:latin typeface="+mj-lt"/>
              </a:rPr>
              <a:t>Climate Change in Northern Wisconsin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dirty="0" smtClean="0">
                <a:latin typeface="+mj-lt"/>
              </a:rPr>
              <a:t>Climate Change Effects on Forests</a:t>
            </a:r>
          </a:p>
          <a:p>
            <a:pPr marL="457200" indent="-287338">
              <a:spcBef>
                <a:spcPts val="1800"/>
              </a:spcBef>
              <a:buClr>
                <a:schemeClr val="accent6">
                  <a:lumMod val="75000"/>
                </a:schemeClr>
              </a:buClr>
              <a:buSzPct val="80000"/>
              <a:buFont typeface="+mj-lt"/>
              <a:buAutoNum type="arabicParenR"/>
            </a:pPr>
            <a:r>
              <a:rPr lang="en-US" dirty="0" smtClean="0">
                <a:latin typeface="+mj-lt"/>
              </a:rPr>
              <a:t>Implications for Forest Ecosystems</a:t>
            </a:r>
          </a:p>
          <a:p>
            <a:pPr marL="400050" lvl="1" indent="0"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7" name="Picture 9" descr="fig1_chris_withlogo"/>
          <p:cNvPicPr>
            <a:picLocks noChangeAspect="1" noChangeArrowheads="1"/>
          </p:cNvPicPr>
          <p:nvPr/>
        </p:nvPicPr>
        <p:blipFill>
          <a:blip r:embed="rId5" cstate="print"/>
          <a:srcRect l="-1379" t="3075" r="-1379" b="-1448"/>
          <a:stretch>
            <a:fillRect/>
          </a:stretch>
        </p:blipFill>
        <p:spPr bwMode="auto">
          <a:xfrm>
            <a:off x="7071360" y="2211964"/>
            <a:ext cx="1920240" cy="175043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6" descr="C:\Documents and Settings\janowiak\My Documents\My Pictures\2010-10 CNNF\DSCN069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53000" y="5219700"/>
            <a:ext cx="1981200" cy="1485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013" y="1752600"/>
            <a:ext cx="8510587" cy="51054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5800" b="1" dirty="0" smtClean="0">
                <a:solidFill>
                  <a:srgbClr val="C00000"/>
                </a:solidFill>
              </a:rPr>
              <a:t>Climate Change Tree Atlas</a:t>
            </a:r>
          </a:p>
          <a:p>
            <a:pPr lvl="1" eaLnBrk="1" hangingPunct="1"/>
            <a:r>
              <a:rPr lang="en-US" sz="4600" dirty="0" smtClean="0"/>
              <a:t>Species distribution model</a:t>
            </a:r>
          </a:p>
          <a:p>
            <a:pPr lvl="1" eaLnBrk="1" hangingPunct="1"/>
            <a:r>
              <a:rPr lang="en-US" sz="4600" dirty="0" smtClean="0"/>
              <a:t>Potential changes in suitable habitat</a:t>
            </a:r>
          </a:p>
          <a:p>
            <a:pPr lvl="1" eaLnBrk="1" hangingPunct="1"/>
            <a:r>
              <a:rPr lang="en-US" sz="4600" dirty="0" smtClean="0"/>
              <a:t>Climate Change Atlas Lab (L. Iverson, USDA Forest Service)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5800" b="1" dirty="0" smtClean="0">
                <a:solidFill>
                  <a:srgbClr val="C00000"/>
                </a:solidFill>
              </a:rPr>
              <a:t>LANDIS II</a:t>
            </a:r>
          </a:p>
          <a:p>
            <a:pPr lvl="1" eaLnBrk="1" hangingPunct="1"/>
            <a:r>
              <a:rPr lang="en-US" sz="4500" dirty="0" smtClean="0"/>
              <a:t>Process model</a:t>
            </a:r>
          </a:p>
          <a:p>
            <a:pPr lvl="1" eaLnBrk="1" hangingPunct="1"/>
            <a:r>
              <a:rPr lang="en-US" sz="4500" dirty="0" smtClean="0"/>
              <a:t>Incorporates interactions, disturbance, management to simulate changes in biomass and distribution </a:t>
            </a:r>
          </a:p>
          <a:p>
            <a:pPr lvl="1" eaLnBrk="1" hangingPunct="1"/>
            <a:r>
              <a:rPr lang="en-US" sz="4500" dirty="0" smtClean="0"/>
              <a:t>Forest Landscape Ecology Lab (D. Mladenoff, UW–Madison)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Climate Change Effects on Forests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/>
        </p:nvSpPr>
        <p:spPr bwMode="auto">
          <a:xfrm rot="19119413">
            <a:off x="-304800" y="2971800"/>
            <a:ext cx="2688431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613E"/>
              </a:buClr>
              <a:buSzPct val="10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3C29"/>
              </a:buClr>
              <a:buSzPct val="100000"/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/>
              <a:t>Large Decline</a:t>
            </a:r>
          </a:p>
        </p:txBody>
      </p:sp>
      <p:sp>
        <p:nvSpPr>
          <p:cNvPr id="11" name="Content Placeholder 5"/>
          <p:cNvSpPr>
            <a:spLocks noGrp="1"/>
          </p:cNvSpPr>
          <p:nvPr/>
        </p:nvSpPr>
        <p:spPr bwMode="auto">
          <a:xfrm>
            <a:off x="1066800" y="1600200"/>
            <a:ext cx="4040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613E"/>
              </a:buClr>
              <a:buSzPct val="10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3C29"/>
              </a:buClr>
              <a:buSzPct val="100000"/>
              <a:buFont typeface="Wingdings 3" pitchFamily="18" charset="2"/>
              <a:buChar char="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Black Spruce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Balsam Fir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White Cedar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Yellow Birch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Paper Birch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Quaking Aspen</a:t>
            </a:r>
          </a:p>
          <a:p>
            <a:endParaRPr lang="en-US" dirty="0" smtClean="0"/>
          </a:p>
        </p:txBody>
      </p:sp>
      <p:sp>
        <p:nvSpPr>
          <p:cNvPr id="12" name="Text Placeholder 6"/>
          <p:cNvSpPr>
            <a:spLocks noGrp="1"/>
          </p:cNvSpPr>
          <p:nvPr/>
        </p:nvSpPr>
        <p:spPr bwMode="auto">
          <a:xfrm rot="18997486">
            <a:off x="4343400" y="2286000"/>
            <a:ext cx="2286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613E"/>
              </a:buClr>
              <a:buSzPct val="100000"/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3C29"/>
              </a:buClr>
              <a:buSzPct val="100000"/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Small Decline</a:t>
            </a:r>
          </a:p>
        </p:txBody>
      </p:sp>
      <p:sp>
        <p:nvSpPr>
          <p:cNvPr id="13" name="Content Placeholder 7"/>
          <p:cNvSpPr>
            <a:spLocks noGrp="1"/>
          </p:cNvSpPr>
          <p:nvPr/>
        </p:nvSpPr>
        <p:spPr bwMode="auto">
          <a:xfrm>
            <a:off x="6038056" y="1623219"/>
            <a:ext cx="404177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613E"/>
              </a:buClr>
              <a:buSzPct val="10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3C29"/>
              </a:buClr>
              <a:buSzPct val="100000"/>
              <a:buFont typeface="Wingdings 3" pitchFamily="18" charset="2"/>
              <a:buChar char="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Jack Pine</a:t>
            </a:r>
          </a:p>
          <a:p>
            <a:r>
              <a:rPr lang="en-US" dirty="0" smtClean="0"/>
              <a:t>Red Maple</a:t>
            </a:r>
          </a:p>
          <a:p>
            <a:r>
              <a:rPr lang="en-US" dirty="0" smtClean="0"/>
              <a:t>White Pine</a:t>
            </a:r>
          </a:p>
          <a:p>
            <a:r>
              <a:rPr lang="en-US" dirty="0" smtClean="0"/>
              <a:t>Butternut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 bwMode="auto">
          <a:xfrm>
            <a:off x="6038056" y="3439319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u="sng" kern="0" dirty="0">
                <a:latin typeface="+mn-lt"/>
              </a:rPr>
              <a:t>No Change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6050757" y="3962400"/>
            <a:ext cx="3118644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Red Pine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N. Pin Oak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Basswood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Red Oak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Pin </a:t>
            </a:r>
            <a:r>
              <a:rPr lang="en-US" sz="2400" kern="0" dirty="0" smtClean="0">
                <a:latin typeface="+mn-lt"/>
              </a:rPr>
              <a:t>&amp; </a:t>
            </a:r>
            <a:r>
              <a:rPr lang="en-US" sz="2400" kern="0" dirty="0">
                <a:latin typeface="+mn-lt"/>
              </a:rPr>
              <a:t>Choke Cherry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2400" y="457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Climate Change Tree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Atlas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4272677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2" indent="-230188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White Spruce</a:t>
            </a:r>
          </a:p>
          <a:p>
            <a:pPr marL="292100" lvl="2" indent="-230188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Eastern Hemlock</a:t>
            </a:r>
          </a:p>
          <a:p>
            <a:pPr marL="292100" lvl="2" indent="-230188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Sugar Maple</a:t>
            </a:r>
          </a:p>
          <a:p>
            <a:pPr marL="292100" lvl="2" indent="-230188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Black Ash</a:t>
            </a:r>
          </a:p>
          <a:p>
            <a:pPr marL="292100" lvl="2" indent="-230188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Tamarack</a:t>
            </a:r>
          </a:p>
          <a:p>
            <a:pPr marL="292100" lvl="2" indent="-230188">
              <a:buFont typeface="Wingdings" pitchFamily="2" charset="2"/>
              <a:buChar char="§"/>
            </a:pPr>
            <a:r>
              <a:rPr lang="en-US" sz="2400" dirty="0" smtClean="0">
                <a:latin typeface="+mn-lt"/>
              </a:rPr>
              <a:t>Big Tooth Aspen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 fontScale="55000" lnSpcReduction="20000"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en-US" sz="4400" b="1" dirty="0">
                <a:solidFill>
                  <a:srgbClr val="000000"/>
                </a:solidFill>
                <a:latin typeface="Calibri"/>
              </a:rPr>
              <a:t>Contributing authors: 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>Rich Birdsey, </a:t>
            </a:r>
            <a:r>
              <a:rPr lang="en-US" sz="4400" dirty="0" err="1">
                <a:solidFill>
                  <a:srgbClr val="000000"/>
                </a:solidFill>
                <a:latin typeface="Calibri"/>
              </a:rPr>
              <a:t>YudePan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>, Linda Parker, Susan Stewart, Sarah Hines, Maria Janowiak, Chris Swanston, David </a:t>
            </a:r>
            <a:r>
              <a:rPr lang="en-US" sz="4400" dirty="0" err="1">
                <a:solidFill>
                  <a:srgbClr val="000000"/>
                </a:solidFill>
                <a:latin typeface="Calibri"/>
              </a:rPr>
              <a:t>Mladenoff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>, Jeremy </a:t>
            </a:r>
            <a:r>
              <a:rPr lang="en-US" sz="4400" dirty="0" err="1">
                <a:solidFill>
                  <a:srgbClr val="000000"/>
                </a:solidFill>
                <a:latin typeface="Calibri"/>
              </a:rPr>
              <a:t>Lichstein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>, Craig </a:t>
            </a:r>
            <a:r>
              <a:rPr lang="en-US" sz="4400" dirty="0" err="1">
                <a:solidFill>
                  <a:srgbClr val="000000"/>
                </a:solidFill>
                <a:latin typeface="Calibri"/>
              </a:rPr>
              <a:t>Wayson</a:t>
            </a:r>
            <a:r>
              <a:rPr lang="en-US" sz="4400" dirty="0">
                <a:solidFill>
                  <a:srgbClr val="000000"/>
                </a:solidFill>
                <a:latin typeface="Calibri"/>
              </a:rPr>
              <a:t>, Kevin McCullough</a:t>
            </a:r>
            <a:endParaRPr lang="en-US" sz="4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1905000" y="1143000"/>
            <a:ext cx="6477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Calibri"/>
              </a:rPr>
              <a:t>Forest </a:t>
            </a:r>
            <a:r>
              <a:rPr lang="en-US" sz="4800" b="1" dirty="0">
                <a:solidFill>
                  <a:srgbClr val="000000"/>
                </a:solidFill>
                <a:latin typeface="Calibri"/>
              </a:rPr>
              <a:t>Carbon </a:t>
            </a:r>
            <a:endParaRPr lang="en-US" sz="4800" b="1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Calibri"/>
              </a:rPr>
              <a:t>Sequestration </a:t>
            </a:r>
          </a:p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Calibri"/>
              </a:rPr>
              <a:t>and </a:t>
            </a:r>
          </a:p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Calibri"/>
              </a:rPr>
              <a:t>Mitigation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Preliminary Mitigation Assessment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endParaRPr lang="en-US" sz="2000" b="1" dirty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77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998</TotalTime>
  <Words>1071</Words>
  <Application>Microsoft Office PowerPoint</Application>
  <PresentationFormat>On-screen Show (4:3)</PresentationFormat>
  <Paragraphs>208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Building a framework for climate change Mitigation and adaptation     models, assessments and applications</vt:lpstr>
      <vt:lpstr>PowerPoint Presentation</vt:lpstr>
      <vt:lpstr>Climate Change Response Framework in Northern Wisconsin</vt:lpstr>
      <vt:lpstr>Climate Change Response Framework</vt:lpstr>
      <vt:lpstr>Vulnerability</vt:lpstr>
      <vt:lpstr>Ecosystem Vulnerability  Assessment and Synthesis (EVAS):   </vt:lpstr>
      <vt:lpstr>Climate Change Effects on Forests</vt:lpstr>
      <vt:lpstr>PowerPoint Presentation</vt:lpstr>
      <vt:lpstr>PowerPoint Presentation</vt:lpstr>
      <vt:lpstr>Suggested Mitigation Options</vt:lpstr>
      <vt:lpstr>More mitigation options This is where you come in… </vt:lpstr>
      <vt:lpstr>PowerPoint Presentation</vt:lpstr>
      <vt:lpstr>PowerPoint Presentation</vt:lpstr>
      <vt:lpstr>What Can Managers Do?  Adapt.</vt:lpstr>
      <vt:lpstr>Adaptation Tools</vt:lpstr>
      <vt:lpstr>Forest Adaptation Resources: (FAR)</vt:lpstr>
      <vt:lpstr>Climate Change Response Framework: Projects now underway</vt:lpstr>
      <vt:lpstr>Climateframework.org</vt:lpstr>
      <vt:lpstr>Thank you…</vt:lpstr>
      <vt:lpstr>PowerPoint Presentation</vt:lpstr>
      <vt:lpstr>Carbon Budget of Northern Wisconsin Forests and Wood products, 2000-2009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lrparker</dc:creator>
  <cp:lastModifiedBy>lrparker</cp:lastModifiedBy>
  <cp:revision>19</cp:revision>
  <dcterms:created xsi:type="dcterms:W3CDTF">2012-03-22T16:12:40Z</dcterms:created>
  <dcterms:modified xsi:type="dcterms:W3CDTF">2012-06-27T18:04:36Z</dcterms:modified>
</cp:coreProperties>
</file>