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embeddings/oleObject3.bin" ContentType="application/vnd.openxmlformats-officedocument.oleObject"/>
  <Default Extension="jpeg" ContentType="image/jpeg"/>
  <Override PartName="/ppt/tableStyles.xml" ContentType="application/vnd.openxmlformats-officedocument.presentationml.tableStyles+xml"/>
  <Default Extension="emf" ContentType="image/x-emf"/>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embeddings/oleObject1.bin" ContentType="application/vnd.openxmlformats-officedocument.oleObject"/>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embeddings/oleObject2.bin" ContentType="application/vnd.openxmlformats-officedocument.oleObject"/>
  <Override PartName="/ppt/slideLayouts/slideLayout7.xml" ContentType="application/vnd.openxmlformats-officedocument.presentationml.slideLayout+xml"/>
  <Override PartName="/ppt/slides/slide6.xml" ContentType="application/vnd.openxmlformats-officedocument.presentationml.slide+xml"/>
  <Default Extension="vml" ContentType="application/vnd.openxmlformats-officedocument.vmlDrawing"/>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8"/>
  </p:notesMasterIdLst>
  <p:sldIdLst>
    <p:sldId id="256" r:id="rId2"/>
    <p:sldId id="257" r:id="rId3"/>
    <p:sldId id="260" r:id="rId4"/>
    <p:sldId id="261" r:id="rId5"/>
    <p:sldId id="262" r:id="rId6"/>
    <p:sldId id="263" r:id="rId7"/>
    <p:sldId id="264" r:id="rId8"/>
    <p:sldId id="266" r:id="rId9"/>
    <p:sldId id="271" r:id="rId10"/>
    <p:sldId id="267" r:id="rId11"/>
    <p:sldId id="270" r:id="rId12"/>
    <p:sldId id="268" r:id="rId13"/>
    <p:sldId id="269" r:id="rId14"/>
    <p:sldId id="272" r:id="rId15"/>
    <p:sldId id="258" r:id="rId16"/>
    <p:sldId id="25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20" d="100"/>
          <a:sy n="120" d="100"/>
        </p:scale>
        <p:origin x="-408"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25DEA3-9BA9-D64E-AA89-3A3CAE97681C}" type="datetimeFigureOut">
              <a:rPr lang="en-US" smtClean="0"/>
              <a:t>6/27/12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646C1-2058-EE45-8906-8095C7F5664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7829AA75-54EB-8549-B3C0-98241D2FCA0A}" type="slidenum">
              <a:rPr lang="en-US">
                <a:latin typeface="Arial" charset="0"/>
                <a:ea typeface="ＭＳ Ｐゴシック" charset="-128"/>
                <a:cs typeface="ＭＳ Ｐゴシック" charset="-128"/>
              </a:rPr>
              <a:pPr/>
              <a:t>10</a:t>
            </a:fld>
            <a:endParaRPr lang="en-US">
              <a:latin typeface="Arial" charset="0"/>
              <a:ea typeface="ＭＳ Ｐゴシック" charset="-128"/>
              <a:cs typeface="ＭＳ Ｐゴシック" charset="-128"/>
            </a:endParaRPr>
          </a:p>
        </p:txBody>
      </p:sp>
      <p:sp>
        <p:nvSpPr>
          <p:cNvPr id="51203" name="Slide Image Placeholder 1"/>
          <p:cNvSpPr>
            <a:spLocks noGrp="1" noRot="1" noChangeAspect="1"/>
          </p:cNvSpPr>
          <p:nvPr>
            <p:ph type="sldImg"/>
          </p:nvPr>
        </p:nvSpPr>
        <p:spPr>
          <a:noFill/>
          <a:ln/>
        </p:spPr>
      </p:sp>
      <p:sp>
        <p:nvSpPr>
          <p:cNvPr id="51204" name="Notes Placeholder 2"/>
          <p:cNvSpPr>
            <a:spLocks noGrp="1"/>
          </p:cNvSpPr>
          <p:nvPr>
            <p:ph type="body" idx="1"/>
          </p:nvPr>
        </p:nvSpPr>
        <p:spPr>
          <a:xfrm>
            <a:off x="685800" y="4343400"/>
            <a:ext cx="5486400" cy="4114800"/>
          </a:xfrm>
          <a:noFill/>
          <a:ln>
            <a:solidFill>
              <a:srgbClr val="000000"/>
            </a:solidFill>
          </a:ln>
        </p:spPr>
        <p:txBody>
          <a:bodyPr/>
          <a:lstStyle/>
          <a:p>
            <a:pPr defTabSz="457200" eaLnBrk="1" hangingPunct="1"/>
            <a:endParaRPr lang="en-US" smtClean="0">
              <a:latin typeface="Arial" charset="0"/>
              <a:ea typeface="ＭＳ Ｐゴシック" charset="-128"/>
              <a:cs typeface="ＭＳ Ｐゴシック" charset="-128"/>
            </a:endParaRPr>
          </a:p>
        </p:txBody>
      </p:sp>
      <p:sp>
        <p:nvSpPr>
          <p:cNvPr id="5120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1" hangingPunct="1"/>
            <a:fld id="{F08E5851-76E0-1C44-955A-1FEE0A48E015}" type="slidenum">
              <a:rPr lang="en-US" sz="1200"/>
              <a:pPr algn="r" eaLnBrk="1" hangingPunct="1"/>
              <a:t>10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11A32C-ED24-9549-AA2D-2E2B4D38AAA6}" type="datetimeFigureOut">
              <a:rPr lang="en-US" smtClean="0"/>
              <a:t>6/27/12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B0751-D845-714C-99CF-CD9995F79A5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1A32C-ED24-9549-AA2D-2E2B4D38AAA6}" type="datetimeFigureOut">
              <a:rPr lang="en-US" smtClean="0"/>
              <a:t>6/27/12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B0751-D845-714C-99CF-CD9995F79A5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1A32C-ED24-9549-AA2D-2E2B4D38AAA6}" type="datetimeFigureOut">
              <a:rPr lang="en-US" smtClean="0"/>
              <a:t>6/27/12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B0751-D845-714C-99CF-CD9995F79A5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705600" y="6553200"/>
            <a:ext cx="2133600" cy="228600"/>
          </a:xfrm>
        </p:spPr>
        <p:txBody>
          <a:bodyPr/>
          <a:lstStyle>
            <a:lvl1pPr>
              <a:defRPr smtClean="0"/>
            </a:lvl1pPr>
          </a:lstStyle>
          <a:p>
            <a:pPr>
              <a:defRPr/>
            </a:pPr>
            <a:r>
              <a:rPr lang="en-US"/>
              <a:t>Slide </a:t>
            </a:r>
            <a:fld id="{D88CA7EF-D406-CF49-A4E0-486C6EC852F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1A32C-ED24-9549-AA2D-2E2B4D38AAA6}" type="datetimeFigureOut">
              <a:rPr lang="en-US" smtClean="0"/>
              <a:t>6/27/12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B0751-D845-714C-99CF-CD9995F79A5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11A32C-ED24-9549-AA2D-2E2B4D38AAA6}" type="datetimeFigureOut">
              <a:rPr lang="en-US" smtClean="0"/>
              <a:t>6/27/12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B0751-D845-714C-99CF-CD9995F79A5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11A32C-ED24-9549-AA2D-2E2B4D38AAA6}" type="datetimeFigureOut">
              <a:rPr lang="en-US" smtClean="0"/>
              <a:t>6/27/12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5B0751-D845-714C-99CF-CD9995F79A5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11A32C-ED24-9549-AA2D-2E2B4D38AAA6}" type="datetimeFigureOut">
              <a:rPr lang="en-US" smtClean="0"/>
              <a:t>6/27/12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5B0751-D845-714C-99CF-CD9995F79A5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11A32C-ED24-9549-AA2D-2E2B4D38AAA6}" type="datetimeFigureOut">
              <a:rPr lang="en-US" smtClean="0"/>
              <a:t>6/27/12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5B0751-D845-714C-99CF-CD9995F79A5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1A32C-ED24-9549-AA2D-2E2B4D38AAA6}" type="datetimeFigureOut">
              <a:rPr lang="en-US" smtClean="0"/>
              <a:t>6/27/12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5B0751-D845-714C-99CF-CD9995F79A5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1A32C-ED24-9549-AA2D-2E2B4D38AAA6}" type="datetimeFigureOut">
              <a:rPr lang="en-US" smtClean="0"/>
              <a:t>6/27/12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5B0751-D845-714C-99CF-CD9995F79A5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1A32C-ED24-9549-AA2D-2E2B4D38AAA6}" type="datetimeFigureOut">
              <a:rPr lang="en-US" smtClean="0"/>
              <a:t>6/27/12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5B0751-D845-714C-99CF-CD9995F79A5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1A32C-ED24-9549-AA2D-2E2B4D38AAA6}" type="datetimeFigureOut">
              <a:rPr lang="en-US" smtClean="0"/>
              <a:t>6/27/12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5B0751-D845-714C-99CF-CD9995F79A5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oleObject" Target="???" TargetMode="External"/><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7.xml"/><Relationship Id="rId3"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7.xml"/><Relationship Id="rId3"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8182"/>
            <a:ext cx="7772400" cy="1470025"/>
          </a:xfrm>
        </p:spPr>
        <p:txBody>
          <a:bodyPr>
            <a:normAutofit fontScale="90000"/>
          </a:bodyPr>
          <a:lstStyle/>
          <a:p>
            <a:r>
              <a:rPr lang="en-US" dirty="0" smtClean="0"/>
              <a:t>The role of the </a:t>
            </a:r>
            <a:r>
              <a:rPr lang="en-US" dirty="0" err="1" smtClean="0"/>
              <a:t>Chequamegon</a:t>
            </a:r>
            <a:r>
              <a:rPr lang="en-US" dirty="0" smtClean="0"/>
              <a:t> Ecosystem-Atmosphere Study in the U.S. Carbon Cycle Science Plan</a:t>
            </a:r>
            <a:endParaRPr lang="en-US" dirty="0"/>
          </a:p>
        </p:txBody>
      </p:sp>
      <p:sp>
        <p:nvSpPr>
          <p:cNvPr id="3" name="Subtitle 2"/>
          <p:cNvSpPr>
            <a:spLocks noGrp="1"/>
          </p:cNvSpPr>
          <p:nvPr>
            <p:ph type="subTitle" idx="1"/>
          </p:nvPr>
        </p:nvSpPr>
        <p:spPr/>
        <p:txBody>
          <a:bodyPr/>
          <a:lstStyle/>
          <a:p>
            <a:r>
              <a:rPr lang="en-US" dirty="0" smtClean="0"/>
              <a:t>Ken Davis</a:t>
            </a:r>
          </a:p>
          <a:p>
            <a:r>
              <a:rPr lang="en-US" dirty="0" smtClean="0"/>
              <a:t>The Pennsylvania State University</a:t>
            </a:r>
            <a:endParaRPr lang="en-US" dirty="0"/>
          </a:p>
        </p:txBody>
      </p:sp>
      <p:sp>
        <p:nvSpPr>
          <p:cNvPr id="4" name="TextBox 3"/>
          <p:cNvSpPr txBox="1"/>
          <p:nvPr/>
        </p:nvSpPr>
        <p:spPr>
          <a:xfrm>
            <a:off x="1111266" y="6371174"/>
            <a:ext cx="7244967" cy="369332"/>
          </a:xfrm>
          <a:prstGeom prst="rect">
            <a:avLst/>
          </a:prstGeom>
          <a:noFill/>
        </p:spPr>
        <p:txBody>
          <a:bodyPr wrap="none" rtlCol="0">
            <a:spAutoFit/>
          </a:bodyPr>
          <a:lstStyle/>
          <a:p>
            <a:r>
              <a:rPr lang="en-US" dirty="0" smtClean="0"/>
              <a:t>The 13</a:t>
            </a:r>
            <a:r>
              <a:rPr lang="en-US" baseline="30000" dirty="0" smtClean="0"/>
              <a:t>th</a:t>
            </a:r>
            <a:r>
              <a:rPr lang="en-US" dirty="0" smtClean="0"/>
              <a:t> </a:t>
            </a:r>
            <a:r>
              <a:rPr lang="en-US" dirty="0" err="1" smtClean="0"/>
              <a:t>ChEAS</a:t>
            </a:r>
            <a:r>
              <a:rPr lang="en-US" dirty="0" smtClean="0"/>
              <a:t> meeting, 27-29 June, 2012, Kemp Natural Resources Station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0178" name="Object 2"/>
          <p:cNvGraphicFramePr>
            <a:graphicFrameLocks noChangeAspect="1"/>
          </p:cNvGraphicFramePr>
          <p:nvPr>
            <p:ph sz="half" idx="4294967295"/>
          </p:nvPr>
        </p:nvGraphicFramePr>
        <p:xfrm>
          <a:off x="228600" y="76200"/>
          <a:ext cx="4495800" cy="2746375"/>
        </p:xfrm>
        <a:graphic>
          <a:graphicData uri="http://schemas.openxmlformats.org/presentationml/2006/ole">
            <p:oleObj spid="_x0000_s25602" name="Bitmap Image" r:id="rId4" imgW="4923810" imgH="3010320" progId="">
              <p:embed/>
            </p:oleObj>
          </a:graphicData>
        </a:graphic>
      </p:graphicFrame>
      <p:sp>
        <p:nvSpPr>
          <p:cNvPr id="50180" name="TextBox 5"/>
          <p:cNvSpPr txBox="1">
            <a:spLocks noChangeArrowheads="1"/>
          </p:cNvSpPr>
          <p:nvPr/>
        </p:nvSpPr>
        <p:spPr bwMode="auto">
          <a:xfrm>
            <a:off x="4724400" y="76200"/>
            <a:ext cx="4419600" cy="2892425"/>
          </a:xfrm>
          <a:prstGeom prst="rect">
            <a:avLst/>
          </a:prstGeom>
          <a:noFill/>
          <a:ln w="9525">
            <a:noFill/>
            <a:miter lim="800000"/>
            <a:headEnd/>
            <a:tailEnd/>
          </a:ln>
        </p:spPr>
        <p:txBody>
          <a:bodyPr>
            <a:prstTxWarp prst="textNoShape">
              <a:avLst/>
            </a:prstTxWarp>
            <a:spAutoFit/>
          </a:bodyPr>
          <a:lstStyle/>
          <a:p>
            <a:pPr eaLnBrk="1" hangingPunct="1">
              <a:spcAft>
                <a:spcPts val="1200"/>
              </a:spcAft>
              <a:buFont typeface="Wingdings" charset="2"/>
              <a:buChar char="Ø"/>
            </a:pPr>
            <a:r>
              <a:rPr lang="en-US">
                <a:latin typeface="Garamond" charset="0"/>
              </a:rPr>
              <a:t> Northern Forests ecoregion</a:t>
            </a:r>
          </a:p>
          <a:p>
            <a:pPr eaLnBrk="1" hangingPunct="1">
              <a:spcAft>
                <a:spcPts val="1200"/>
              </a:spcAft>
              <a:buFont typeface="Wingdings" charset="2"/>
              <a:buChar char="Ø"/>
            </a:pPr>
            <a:r>
              <a:rPr lang="en-US">
                <a:latin typeface="Garamond" charset="0"/>
              </a:rPr>
              <a:t> 17 eddy flux towers</a:t>
            </a:r>
          </a:p>
          <a:p>
            <a:pPr eaLnBrk="1" hangingPunct="1">
              <a:spcAft>
                <a:spcPts val="1200"/>
              </a:spcAft>
              <a:buFont typeface="Wingdings" charset="2"/>
              <a:buChar char="Ø"/>
            </a:pPr>
            <a:r>
              <a:rPr lang="en-US">
                <a:latin typeface="Garamond" charset="0"/>
              </a:rPr>
              <a:t> Different plant function types (PFTs)</a:t>
            </a:r>
          </a:p>
          <a:p>
            <a:pPr eaLnBrk="1" hangingPunct="1">
              <a:spcAft>
                <a:spcPts val="1200"/>
              </a:spcAft>
              <a:buFont typeface="Wingdings" charset="2"/>
              <a:buChar char="Ø"/>
            </a:pPr>
            <a:r>
              <a:rPr lang="en-US">
                <a:latin typeface="Garamond" charset="0"/>
              </a:rPr>
              <a:t> Stand age and disturbance history</a:t>
            </a:r>
          </a:p>
        </p:txBody>
      </p:sp>
      <p:graphicFrame>
        <p:nvGraphicFramePr>
          <p:cNvPr id="50179" name="Object 3"/>
          <p:cNvGraphicFramePr>
            <a:graphicFrameLocks noChangeAspect="1"/>
          </p:cNvGraphicFramePr>
          <p:nvPr/>
        </p:nvGraphicFramePr>
        <p:xfrm>
          <a:off x="228600" y="2819400"/>
          <a:ext cx="8686800" cy="4038600"/>
        </p:xfrm>
        <a:graphic>
          <a:graphicData uri="http://schemas.openxmlformats.org/presentationml/2006/ole">
            <p:oleObj spid="_x0000_s25603" name="Document" r:id="rId5" imgW="8305494" imgH="4038451" progId="Word.Document.12">
              <p:link updateAutomatic="1"/>
            </p:oleObj>
          </a:graphicData>
        </a:graphic>
      </p:graphicFrame>
      <p:sp>
        <p:nvSpPr>
          <p:cNvPr id="50181" name="Text Box 5"/>
          <p:cNvSpPr txBox="1">
            <a:spLocks noChangeArrowheads="1"/>
          </p:cNvSpPr>
          <p:nvPr/>
        </p:nvSpPr>
        <p:spPr bwMode="auto">
          <a:xfrm>
            <a:off x="6324600" y="2514600"/>
            <a:ext cx="2624138" cy="830263"/>
          </a:xfrm>
          <a:prstGeom prst="rect">
            <a:avLst/>
          </a:prstGeom>
          <a:noFill/>
          <a:ln w="9525">
            <a:noFill/>
            <a:miter lim="800000"/>
            <a:headEnd/>
            <a:tailEnd/>
          </a:ln>
        </p:spPr>
        <p:txBody>
          <a:bodyPr>
            <a:prstTxWarp prst="textNoShape">
              <a:avLst/>
            </a:prstTxWarp>
            <a:spAutoFit/>
          </a:bodyPr>
          <a:lstStyle/>
          <a:p>
            <a:r>
              <a:rPr lang="en-US"/>
              <a:t>Xiao et al., 2011, in prep</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3" name="Text Box 12"/>
          <p:cNvSpPr txBox="1">
            <a:spLocks noChangeArrowheads="1"/>
          </p:cNvSpPr>
          <p:nvPr/>
        </p:nvSpPr>
        <p:spPr bwMode="auto">
          <a:xfrm>
            <a:off x="914400" y="990600"/>
            <a:ext cx="1225550" cy="366713"/>
          </a:xfrm>
          <a:prstGeom prst="rect">
            <a:avLst/>
          </a:prstGeom>
          <a:noFill/>
          <a:ln w="9525">
            <a:noFill/>
            <a:miter lim="800000"/>
            <a:headEnd/>
            <a:tailEnd/>
          </a:ln>
        </p:spPr>
        <p:txBody>
          <a:bodyPr wrap="none">
            <a:prstTxWarp prst="textNoShape">
              <a:avLst/>
            </a:prstTxWarp>
            <a:spAutoFit/>
          </a:bodyPr>
          <a:lstStyle/>
          <a:p>
            <a:pPr eaLnBrk="1" hangingPunct="1"/>
            <a:r>
              <a:rPr lang="en-US" sz="1800"/>
              <a:t>This study</a:t>
            </a:r>
          </a:p>
        </p:txBody>
      </p:sp>
      <p:sp>
        <p:nvSpPr>
          <p:cNvPr id="56324" name="Text Box 13"/>
          <p:cNvSpPr txBox="1">
            <a:spLocks noChangeArrowheads="1"/>
          </p:cNvSpPr>
          <p:nvPr/>
        </p:nvSpPr>
        <p:spPr bwMode="auto">
          <a:xfrm>
            <a:off x="304800" y="2514600"/>
            <a:ext cx="2319338" cy="641350"/>
          </a:xfrm>
          <a:prstGeom prst="rect">
            <a:avLst/>
          </a:prstGeom>
          <a:noFill/>
          <a:ln w="9525">
            <a:noFill/>
            <a:miter lim="800000"/>
            <a:headEnd/>
            <a:tailEnd/>
          </a:ln>
        </p:spPr>
        <p:txBody>
          <a:bodyPr wrap="none">
            <a:prstTxWarp prst="textNoShape">
              <a:avLst/>
            </a:prstTxWarp>
            <a:spAutoFit/>
          </a:bodyPr>
          <a:lstStyle/>
          <a:p>
            <a:pPr algn="ctr" eaLnBrk="1" hangingPunct="1"/>
            <a:r>
              <a:rPr lang="en-US" sz="1800"/>
              <a:t>MODIS GPP</a:t>
            </a:r>
          </a:p>
          <a:p>
            <a:pPr algn="ctr" eaLnBrk="1" hangingPunct="1"/>
            <a:r>
              <a:rPr lang="en-US" sz="1800"/>
              <a:t>(Running et al. 2004)</a:t>
            </a:r>
          </a:p>
        </p:txBody>
      </p:sp>
      <p:sp>
        <p:nvSpPr>
          <p:cNvPr id="56325" name="Text Box 14"/>
          <p:cNvSpPr txBox="1">
            <a:spLocks noChangeArrowheads="1"/>
          </p:cNvSpPr>
          <p:nvPr/>
        </p:nvSpPr>
        <p:spPr bwMode="auto">
          <a:xfrm>
            <a:off x="76200" y="4191000"/>
            <a:ext cx="2895600" cy="641350"/>
          </a:xfrm>
          <a:prstGeom prst="rect">
            <a:avLst/>
          </a:prstGeom>
          <a:noFill/>
          <a:ln w="9525">
            <a:noFill/>
            <a:miter lim="800000"/>
            <a:headEnd/>
            <a:tailEnd/>
          </a:ln>
        </p:spPr>
        <p:txBody>
          <a:bodyPr>
            <a:prstTxWarp prst="textNoShape">
              <a:avLst/>
            </a:prstTxWarp>
            <a:spAutoFit/>
          </a:bodyPr>
          <a:lstStyle/>
          <a:p>
            <a:pPr algn="ctr" eaLnBrk="1" hangingPunct="1"/>
            <a:r>
              <a:rPr lang="en-US" sz="1800"/>
              <a:t>EC-MOD</a:t>
            </a:r>
          </a:p>
          <a:p>
            <a:pPr algn="ctr" eaLnBrk="1" hangingPunct="1"/>
            <a:r>
              <a:rPr lang="en-US" sz="1800"/>
              <a:t>(Xiao et al., RSE, 2011)</a:t>
            </a:r>
          </a:p>
        </p:txBody>
      </p:sp>
      <p:sp>
        <p:nvSpPr>
          <p:cNvPr id="56326" name="Text Box 15"/>
          <p:cNvSpPr txBox="1">
            <a:spLocks noChangeArrowheads="1"/>
          </p:cNvSpPr>
          <p:nvPr/>
        </p:nvSpPr>
        <p:spPr bwMode="auto">
          <a:xfrm>
            <a:off x="4191000" y="5867400"/>
            <a:ext cx="730250" cy="366713"/>
          </a:xfrm>
          <a:prstGeom prst="rect">
            <a:avLst/>
          </a:prstGeom>
          <a:noFill/>
          <a:ln w="9525">
            <a:noFill/>
            <a:miter lim="800000"/>
            <a:headEnd/>
            <a:tailEnd/>
          </a:ln>
        </p:spPr>
        <p:txBody>
          <a:bodyPr wrap="none">
            <a:prstTxWarp prst="textNoShape">
              <a:avLst/>
            </a:prstTxWarp>
            <a:spAutoFit/>
          </a:bodyPr>
          <a:lstStyle/>
          <a:p>
            <a:pPr eaLnBrk="1" hangingPunct="1"/>
            <a:r>
              <a:rPr lang="en-US" sz="1800"/>
              <a:t>GPP </a:t>
            </a:r>
          </a:p>
        </p:txBody>
      </p:sp>
      <p:sp>
        <p:nvSpPr>
          <p:cNvPr id="56327" name="Text Box 16"/>
          <p:cNvSpPr txBox="1">
            <a:spLocks noChangeArrowheads="1"/>
          </p:cNvSpPr>
          <p:nvPr/>
        </p:nvSpPr>
        <p:spPr bwMode="auto">
          <a:xfrm>
            <a:off x="6689725" y="5881688"/>
            <a:ext cx="654050" cy="366712"/>
          </a:xfrm>
          <a:prstGeom prst="rect">
            <a:avLst/>
          </a:prstGeom>
          <a:noFill/>
          <a:ln w="9525">
            <a:noFill/>
            <a:miter lim="800000"/>
            <a:headEnd/>
            <a:tailEnd/>
          </a:ln>
        </p:spPr>
        <p:txBody>
          <a:bodyPr wrap="none">
            <a:prstTxWarp prst="textNoShape">
              <a:avLst/>
            </a:prstTxWarp>
            <a:spAutoFit/>
          </a:bodyPr>
          <a:lstStyle/>
          <a:p>
            <a:pPr eaLnBrk="1" hangingPunct="1"/>
            <a:r>
              <a:rPr lang="en-US" sz="1800"/>
              <a:t>NEE</a:t>
            </a:r>
          </a:p>
        </p:txBody>
      </p:sp>
      <p:sp>
        <p:nvSpPr>
          <p:cNvPr id="56328" name="Text Box 17"/>
          <p:cNvSpPr txBox="1">
            <a:spLocks noChangeArrowheads="1"/>
          </p:cNvSpPr>
          <p:nvPr/>
        </p:nvSpPr>
        <p:spPr bwMode="auto">
          <a:xfrm>
            <a:off x="5089525" y="6284913"/>
            <a:ext cx="1471613" cy="366712"/>
          </a:xfrm>
          <a:prstGeom prst="rect">
            <a:avLst/>
          </a:prstGeom>
          <a:noFill/>
          <a:ln w="9525">
            <a:noFill/>
            <a:miter lim="800000"/>
            <a:headEnd/>
            <a:tailEnd/>
          </a:ln>
        </p:spPr>
        <p:txBody>
          <a:bodyPr wrap="none">
            <a:prstTxWarp prst="textNoShape">
              <a:avLst/>
            </a:prstTxWarp>
            <a:spAutoFit/>
          </a:bodyPr>
          <a:lstStyle/>
          <a:p>
            <a:pPr eaLnBrk="1" hangingPunct="1"/>
            <a:r>
              <a:rPr lang="en-US" sz="1800"/>
              <a:t>(g C m</a:t>
            </a:r>
            <a:r>
              <a:rPr lang="en-US" sz="1800" baseline="30000"/>
              <a:t>-2</a:t>
            </a:r>
            <a:r>
              <a:rPr lang="en-US" sz="1800"/>
              <a:t> yr</a:t>
            </a:r>
            <a:r>
              <a:rPr lang="en-US" sz="1800" baseline="30000"/>
              <a:t>-1</a:t>
            </a:r>
            <a:r>
              <a:rPr lang="en-US" sz="1800"/>
              <a:t>)</a:t>
            </a:r>
          </a:p>
        </p:txBody>
      </p:sp>
      <p:graphicFrame>
        <p:nvGraphicFramePr>
          <p:cNvPr id="56322" name="Object 2"/>
          <p:cNvGraphicFramePr>
            <a:graphicFrameLocks noChangeAspect="1"/>
          </p:cNvGraphicFramePr>
          <p:nvPr/>
        </p:nvGraphicFramePr>
        <p:xfrm>
          <a:off x="3048000" y="457200"/>
          <a:ext cx="5514975" cy="5276850"/>
        </p:xfrm>
        <a:graphic>
          <a:graphicData uri="http://schemas.openxmlformats.org/presentationml/2006/ole">
            <p:oleObj spid="_x0000_s30722" name="Bitmap Image" r:id="rId3" imgW="5514286" imgH="5276190" progId="">
              <p:embed/>
            </p:oleObj>
          </a:graphicData>
        </a:graphic>
      </p:graphicFrame>
      <p:sp>
        <p:nvSpPr>
          <p:cNvPr id="56329" name="Text Box 9"/>
          <p:cNvSpPr txBox="1">
            <a:spLocks noChangeArrowheads="1"/>
          </p:cNvSpPr>
          <p:nvPr/>
        </p:nvSpPr>
        <p:spPr bwMode="auto">
          <a:xfrm>
            <a:off x="822325" y="76200"/>
            <a:ext cx="7712075" cy="461963"/>
          </a:xfrm>
          <a:prstGeom prst="rect">
            <a:avLst/>
          </a:prstGeom>
          <a:noFill/>
          <a:ln w="9525">
            <a:noFill/>
            <a:miter lim="800000"/>
            <a:headEnd/>
            <a:tailEnd/>
          </a:ln>
        </p:spPr>
        <p:txBody>
          <a:bodyPr wrap="none">
            <a:prstTxWarp prst="textNoShape">
              <a:avLst/>
            </a:prstTxWarp>
            <a:spAutoFit/>
          </a:bodyPr>
          <a:lstStyle/>
          <a:p>
            <a:r>
              <a:rPr lang="en-US"/>
              <a:t>Cross model comparison:  Limited convergence to date</a:t>
            </a:r>
          </a:p>
        </p:txBody>
      </p:sp>
      <p:sp>
        <p:nvSpPr>
          <p:cNvPr id="10" name="TextBox 9"/>
          <p:cNvSpPr txBox="1"/>
          <p:nvPr/>
        </p:nvSpPr>
        <p:spPr>
          <a:xfrm>
            <a:off x="412755" y="6392335"/>
            <a:ext cx="2339102" cy="369332"/>
          </a:xfrm>
          <a:prstGeom prst="rect">
            <a:avLst/>
          </a:prstGeom>
          <a:noFill/>
        </p:spPr>
        <p:txBody>
          <a:bodyPr wrap="none" rtlCol="0">
            <a:spAutoFit/>
          </a:bodyPr>
          <a:lstStyle/>
          <a:p>
            <a:r>
              <a:rPr lang="en-US" dirty="0" smtClean="0"/>
              <a:t>Xiao et al., 2011, JGR-B</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ph idx="4294967295"/>
          </p:nvPr>
        </p:nvGraphicFramePr>
        <p:xfrm>
          <a:off x="0" y="493713"/>
          <a:ext cx="9144000" cy="6440487"/>
        </p:xfrm>
        <a:graphic>
          <a:graphicData uri="http://schemas.openxmlformats.org/presentationml/2006/ole">
            <p:oleObj spid="_x0000_s28674" name="Bitmap Image" r:id="rId3" imgW="8059275" imgH="5676190" progId="">
              <p:embed/>
            </p:oleObj>
          </a:graphicData>
        </a:graphic>
      </p:graphicFrame>
      <p:sp>
        <p:nvSpPr>
          <p:cNvPr id="53251" name="Text Box 6"/>
          <p:cNvSpPr txBox="1">
            <a:spLocks noChangeArrowheads="1"/>
          </p:cNvSpPr>
          <p:nvPr/>
        </p:nvSpPr>
        <p:spPr bwMode="auto">
          <a:xfrm>
            <a:off x="2686050" y="0"/>
            <a:ext cx="3776663" cy="523875"/>
          </a:xfrm>
          <a:prstGeom prst="rect">
            <a:avLst/>
          </a:prstGeom>
          <a:noFill/>
          <a:ln w="9525">
            <a:noFill/>
            <a:miter lim="800000"/>
            <a:headEnd/>
            <a:tailEnd/>
          </a:ln>
        </p:spPr>
        <p:txBody>
          <a:bodyPr wrap="none">
            <a:prstTxWarp prst="textNoShape">
              <a:avLst/>
            </a:prstTxWarp>
            <a:spAutoFit/>
          </a:bodyPr>
          <a:lstStyle/>
          <a:p>
            <a:pPr eaLnBrk="1" hangingPunct="1"/>
            <a:r>
              <a:rPr lang="en-US" sz="2800"/>
              <a:t>Parametric uncertainty </a:t>
            </a:r>
          </a:p>
        </p:txBody>
      </p:sp>
      <p:sp>
        <p:nvSpPr>
          <p:cNvPr id="53252" name="TextBox 3"/>
          <p:cNvSpPr txBox="1">
            <a:spLocks noChangeArrowheads="1"/>
          </p:cNvSpPr>
          <p:nvPr/>
        </p:nvSpPr>
        <p:spPr bwMode="auto">
          <a:xfrm>
            <a:off x="7162800" y="76200"/>
            <a:ext cx="1831975" cy="461963"/>
          </a:xfrm>
          <a:prstGeom prst="rect">
            <a:avLst/>
          </a:prstGeom>
          <a:noFill/>
          <a:ln w="9525">
            <a:noFill/>
            <a:miter lim="800000"/>
            <a:headEnd/>
            <a:tailEnd/>
          </a:ln>
        </p:spPr>
        <p:txBody>
          <a:bodyPr wrap="none">
            <a:prstTxWarp prst="textNoShape">
              <a:avLst/>
            </a:prstTxWarp>
            <a:spAutoFit/>
          </a:bodyPr>
          <a:lstStyle/>
          <a:p>
            <a:r>
              <a:rPr lang="en-US"/>
              <a:t>(gC m</a:t>
            </a:r>
            <a:r>
              <a:rPr lang="en-US" baseline="30000"/>
              <a:t>-2</a:t>
            </a:r>
            <a:r>
              <a:rPr lang="en-US"/>
              <a:t> yr</a:t>
            </a:r>
            <a:r>
              <a:rPr lang="en-US" baseline="30000"/>
              <a:t>-1</a:t>
            </a:r>
            <a:r>
              <a:rPr lang="en-US"/>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4274" name="Picture 4" descr="ʣø"/>
          <p:cNvPicPr>
            <a:picLocks noGrp="1" noChangeAspect="1" noChangeArrowheads="1"/>
          </p:cNvPicPr>
          <p:nvPr>
            <p:ph idx="4294967295"/>
          </p:nvPr>
        </p:nvPicPr>
        <p:blipFill>
          <a:blip r:embed="rId2"/>
          <a:srcRect/>
          <a:stretch>
            <a:fillRect/>
          </a:stretch>
        </p:blipFill>
        <p:spPr>
          <a:xfrm>
            <a:off x="0" y="414338"/>
            <a:ext cx="9144000" cy="6443662"/>
          </a:xfrm>
        </p:spPr>
      </p:pic>
      <p:sp>
        <p:nvSpPr>
          <p:cNvPr id="54275" name="Text Box 5"/>
          <p:cNvSpPr txBox="1">
            <a:spLocks noChangeArrowheads="1"/>
          </p:cNvSpPr>
          <p:nvPr/>
        </p:nvSpPr>
        <p:spPr bwMode="auto">
          <a:xfrm>
            <a:off x="0" y="623888"/>
            <a:ext cx="1828800" cy="366712"/>
          </a:xfrm>
          <a:prstGeom prst="rect">
            <a:avLst/>
          </a:prstGeom>
          <a:noFill/>
          <a:ln w="9525">
            <a:noFill/>
            <a:miter lim="800000"/>
            <a:headEnd/>
            <a:tailEnd/>
          </a:ln>
        </p:spPr>
        <p:txBody>
          <a:bodyPr>
            <a:prstTxWarp prst="textNoShape">
              <a:avLst/>
            </a:prstTxWarp>
            <a:spAutoFit/>
          </a:bodyPr>
          <a:lstStyle/>
          <a:p>
            <a:pPr eaLnBrk="1" hangingPunct="1"/>
            <a:r>
              <a:rPr lang="en-US" sz="1800" b="1">
                <a:solidFill>
                  <a:srgbClr val="FF0000"/>
                </a:solidFill>
              </a:rPr>
              <a:t>GPP (</a:t>
            </a:r>
            <a:r>
              <a:rPr lang="en-US" sz="1800" b="1">
                <a:solidFill>
                  <a:schemeClr val="accent2"/>
                </a:solidFill>
              </a:rPr>
              <a:t>MODIS</a:t>
            </a:r>
            <a:r>
              <a:rPr lang="en-US" sz="1800" b="1">
                <a:solidFill>
                  <a:srgbClr val="FF0000"/>
                </a:solidFill>
              </a:rPr>
              <a:t>)</a:t>
            </a:r>
          </a:p>
        </p:txBody>
      </p:sp>
      <p:sp>
        <p:nvSpPr>
          <p:cNvPr id="54276" name="Text Box 10"/>
          <p:cNvSpPr txBox="1">
            <a:spLocks noChangeArrowheads="1"/>
          </p:cNvSpPr>
          <p:nvPr/>
        </p:nvSpPr>
        <p:spPr bwMode="auto">
          <a:xfrm>
            <a:off x="4648200" y="623888"/>
            <a:ext cx="1828800" cy="366712"/>
          </a:xfrm>
          <a:prstGeom prst="rect">
            <a:avLst/>
          </a:prstGeom>
          <a:noFill/>
          <a:ln w="9525">
            <a:noFill/>
            <a:miter lim="800000"/>
            <a:headEnd/>
            <a:tailEnd/>
          </a:ln>
        </p:spPr>
        <p:txBody>
          <a:bodyPr>
            <a:prstTxWarp prst="textNoShape">
              <a:avLst/>
            </a:prstTxWarp>
            <a:spAutoFit/>
          </a:bodyPr>
          <a:lstStyle/>
          <a:p>
            <a:pPr eaLnBrk="1" hangingPunct="1"/>
            <a:r>
              <a:rPr lang="en-US" sz="1800" b="1">
                <a:solidFill>
                  <a:schemeClr val="hlink"/>
                </a:solidFill>
              </a:rPr>
              <a:t>NEE</a:t>
            </a:r>
            <a:r>
              <a:rPr lang="en-US" sz="1800" b="1">
                <a:solidFill>
                  <a:srgbClr val="FF0000"/>
                </a:solidFill>
              </a:rPr>
              <a:t> (</a:t>
            </a:r>
            <a:r>
              <a:rPr lang="en-US" sz="1800" b="1">
                <a:solidFill>
                  <a:schemeClr val="accent2"/>
                </a:solidFill>
              </a:rPr>
              <a:t>MODIS</a:t>
            </a:r>
            <a:r>
              <a:rPr lang="en-US" sz="1800" b="1">
                <a:solidFill>
                  <a:srgbClr val="FF0000"/>
                </a:solidFill>
              </a:rPr>
              <a:t>)</a:t>
            </a:r>
          </a:p>
        </p:txBody>
      </p:sp>
      <p:sp>
        <p:nvSpPr>
          <p:cNvPr id="54277" name="Text Box 11"/>
          <p:cNvSpPr txBox="1">
            <a:spLocks noChangeArrowheads="1"/>
          </p:cNvSpPr>
          <p:nvPr/>
        </p:nvSpPr>
        <p:spPr bwMode="auto">
          <a:xfrm>
            <a:off x="0" y="3367088"/>
            <a:ext cx="1828800" cy="366712"/>
          </a:xfrm>
          <a:prstGeom prst="rect">
            <a:avLst/>
          </a:prstGeom>
          <a:noFill/>
          <a:ln w="9525">
            <a:noFill/>
            <a:miter lim="800000"/>
            <a:headEnd/>
            <a:tailEnd/>
          </a:ln>
        </p:spPr>
        <p:txBody>
          <a:bodyPr>
            <a:prstTxWarp prst="textNoShape">
              <a:avLst/>
            </a:prstTxWarp>
            <a:spAutoFit/>
          </a:bodyPr>
          <a:lstStyle/>
          <a:p>
            <a:pPr eaLnBrk="1" hangingPunct="1"/>
            <a:r>
              <a:rPr lang="en-US" sz="1800" b="1">
                <a:solidFill>
                  <a:srgbClr val="FF0000"/>
                </a:solidFill>
              </a:rPr>
              <a:t>GPP (</a:t>
            </a:r>
            <a:r>
              <a:rPr lang="en-US" sz="1800" b="1">
                <a:solidFill>
                  <a:srgbClr val="FF00FF"/>
                </a:solidFill>
              </a:rPr>
              <a:t>NLCD</a:t>
            </a:r>
            <a:r>
              <a:rPr lang="en-US" sz="1800" b="1">
                <a:solidFill>
                  <a:srgbClr val="FF0000"/>
                </a:solidFill>
              </a:rPr>
              <a:t>)</a:t>
            </a:r>
          </a:p>
        </p:txBody>
      </p:sp>
      <p:sp>
        <p:nvSpPr>
          <p:cNvPr id="54278" name="Text Box 12"/>
          <p:cNvSpPr txBox="1">
            <a:spLocks noChangeArrowheads="1"/>
          </p:cNvSpPr>
          <p:nvPr/>
        </p:nvSpPr>
        <p:spPr bwMode="auto">
          <a:xfrm>
            <a:off x="4648200" y="3367088"/>
            <a:ext cx="1828800" cy="366712"/>
          </a:xfrm>
          <a:prstGeom prst="rect">
            <a:avLst/>
          </a:prstGeom>
          <a:noFill/>
          <a:ln w="9525">
            <a:noFill/>
            <a:miter lim="800000"/>
            <a:headEnd/>
            <a:tailEnd/>
          </a:ln>
        </p:spPr>
        <p:txBody>
          <a:bodyPr>
            <a:prstTxWarp prst="textNoShape">
              <a:avLst/>
            </a:prstTxWarp>
            <a:spAutoFit/>
          </a:bodyPr>
          <a:lstStyle/>
          <a:p>
            <a:pPr eaLnBrk="1" hangingPunct="1"/>
            <a:r>
              <a:rPr lang="en-US" sz="1800" b="1">
                <a:solidFill>
                  <a:schemeClr val="hlink"/>
                </a:solidFill>
              </a:rPr>
              <a:t>NEE</a:t>
            </a:r>
            <a:r>
              <a:rPr lang="en-US" sz="1800" b="1">
                <a:solidFill>
                  <a:srgbClr val="FF0000"/>
                </a:solidFill>
              </a:rPr>
              <a:t> (</a:t>
            </a:r>
            <a:r>
              <a:rPr lang="en-US" sz="1800" b="1">
                <a:solidFill>
                  <a:srgbClr val="FF00FF"/>
                </a:solidFill>
              </a:rPr>
              <a:t>NLCD</a:t>
            </a:r>
            <a:r>
              <a:rPr lang="en-US" sz="1800" b="1">
                <a:solidFill>
                  <a:srgbClr val="FF0000"/>
                </a:solidFill>
              </a:rPr>
              <a:t>)</a:t>
            </a:r>
          </a:p>
        </p:txBody>
      </p:sp>
      <p:sp>
        <p:nvSpPr>
          <p:cNvPr id="54279" name="Text Box 7"/>
          <p:cNvSpPr txBox="1">
            <a:spLocks noChangeArrowheads="1"/>
          </p:cNvSpPr>
          <p:nvPr/>
        </p:nvSpPr>
        <p:spPr bwMode="auto">
          <a:xfrm>
            <a:off x="3048000" y="0"/>
            <a:ext cx="3116263" cy="457200"/>
          </a:xfrm>
          <a:prstGeom prst="rect">
            <a:avLst/>
          </a:prstGeom>
          <a:noFill/>
          <a:ln w="9525">
            <a:noFill/>
            <a:miter lim="800000"/>
            <a:headEnd/>
            <a:tailEnd/>
          </a:ln>
        </p:spPr>
        <p:txBody>
          <a:bodyPr wrap="none">
            <a:prstTxWarp prst="textNoShape">
              <a:avLst/>
            </a:prstTxWarp>
            <a:spAutoFit/>
          </a:bodyPr>
          <a:lstStyle/>
          <a:p>
            <a:r>
              <a:rPr lang="en-US"/>
              <a:t>Input data uncertainty</a:t>
            </a:r>
          </a:p>
        </p:txBody>
      </p:sp>
      <p:sp>
        <p:nvSpPr>
          <p:cNvPr id="54280" name="TextBox 7"/>
          <p:cNvSpPr txBox="1">
            <a:spLocks noChangeArrowheads="1"/>
          </p:cNvSpPr>
          <p:nvPr/>
        </p:nvSpPr>
        <p:spPr bwMode="auto">
          <a:xfrm>
            <a:off x="7162800" y="76200"/>
            <a:ext cx="1831975" cy="461963"/>
          </a:xfrm>
          <a:prstGeom prst="rect">
            <a:avLst/>
          </a:prstGeom>
          <a:noFill/>
          <a:ln w="9525">
            <a:noFill/>
            <a:miter lim="800000"/>
            <a:headEnd/>
            <a:tailEnd/>
          </a:ln>
        </p:spPr>
        <p:txBody>
          <a:bodyPr wrap="none">
            <a:prstTxWarp prst="textNoShape">
              <a:avLst/>
            </a:prstTxWarp>
            <a:spAutoFit/>
          </a:bodyPr>
          <a:lstStyle/>
          <a:p>
            <a:r>
              <a:rPr lang="en-US"/>
              <a:t>(gC m</a:t>
            </a:r>
            <a:r>
              <a:rPr lang="en-US" baseline="30000"/>
              <a:t>-2</a:t>
            </a:r>
            <a:r>
              <a:rPr lang="en-US"/>
              <a:t> yr</a:t>
            </a:r>
            <a:r>
              <a:rPr lang="en-US" baseline="30000"/>
              <a:t>-1</a:t>
            </a:r>
            <a:r>
              <a:rPr lang="en-US"/>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a new US CCSP)</a:t>
            </a:r>
            <a:endParaRPr lang="en-US" dirty="0"/>
          </a:p>
        </p:txBody>
      </p:sp>
      <p:sp>
        <p:nvSpPr>
          <p:cNvPr id="3" name="Content Placeholder 2"/>
          <p:cNvSpPr>
            <a:spLocks noGrp="1"/>
          </p:cNvSpPr>
          <p:nvPr>
            <p:ph idx="1"/>
          </p:nvPr>
        </p:nvSpPr>
        <p:spPr/>
        <p:txBody>
          <a:bodyPr>
            <a:normAutofit fontScale="55000" lnSpcReduction="20000"/>
          </a:bodyPr>
          <a:lstStyle/>
          <a:p>
            <a:r>
              <a:rPr lang="en-US" b="1" dirty="0">
                <a:solidFill>
                  <a:srgbClr val="4F81BD"/>
                </a:solidFill>
              </a:rPr>
              <a:t>Goal 1. Provide clear and timely explanation of past and current variations observed in atmospheric CO2 and CH4 – and the uncertainties surrounding them. (Q1, Q2) </a:t>
            </a:r>
          </a:p>
          <a:p>
            <a:r>
              <a:rPr lang="en-US" b="1" dirty="0"/>
              <a:t>Goal 2. Understand and quantify the socioeconomic drivers of carbon emissions, and develop transparent methods to monitor and verify those emissions. (Q1, Q2) </a:t>
            </a:r>
          </a:p>
          <a:p>
            <a:r>
              <a:rPr lang="en-US" b="1" dirty="0"/>
              <a:t>Goal 3. Determine and evaluate the vulnerability of carbon stocks and flows to future climate change and human activities, emphasizing potential positive feedbacks to sources or sinks that make climate stabilization more critical or more difficult. (Q1, Q2, Q3) </a:t>
            </a:r>
          </a:p>
          <a:p>
            <a:r>
              <a:rPr lang="en-US" b="1" dirty="0"/>
              <a:t>Goal 4. Predict how ecosystems, biodiversity, and natural resources will change under different CO2 and climate change scenarios. (Q3) </a:t>
            </a:r>
          </a:p>
          <a:p>
            <a:r>
              <a:rPr lang="en-US" b="1" dirty="0"/>
              <a:t>Goal 5. Determine the likelihood of success and the potential for side effects of carbon management pathways that might be undertaken to achieve a low-carbon future. (Q1, Q2, Q3) </a:t>
            </a:r>
          </a:p>
          <a:p>
            <a:r>
              <a:rPr lang="en-US" b="1" dirty="0">
                <a:solidFill>
                  <a:srgbClr val="4F81BD"/>
                </a:solidFill>
              </a:rPr>
              <a:t>Goal 6. Address decision maker needs for current and future carbon cycle information and provide data and projections that are relevant, credible, and legitimate for their decisions. (Q1, Q2, Q3</a:t>
            </a:r>
            <a:r>
              <a:rPr lang="en-US" b="1" dirty="0"/>
              <a:t>)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4" descr="fluxtowerupscaling"/>
          <p:cNvPicPr>
            <a:picLocks noChangeAspect="1" noChangeArrowheads="1"/>
          </p:cNvPicPr>
          <p:nvPr/>
        </p:nvPicPr>
        <p:blipFill>
          <a:blip r:embed="rId2"/>
          <a:srcRect l="7274" r="9093" b="11766"/>
          <a:stretch>
            <a:fillRect/>
          </a:stretch>
        </p:blipFill>
        <p:spPr bwMode="auto">
          <a:xfrm>
            <a:off x="920750" y="1211263"/>
            <a:ext cx="6927850" cy="5646737"/>
          </a:xfrm>
          <a:prstGeom prst="rect">
            <a:avLst/>
          </a:prstGeom>
          <a:noFill/>
          <a:ln w="9525">
            <a:noFill/>
            <a:miter lim="800000"/>
            <a:headEnd/>
            <a:tailEnd/>
          </a:ln>
        </p:spPr>
      </p:pic>
      <p:sp>
        <p:nvSpPr>
          <p:cNvPr id="18435" name="Text Box 5"/>
          <p:cNvSpPr txBox="1">
            <a:spLocks noChangeArrowheads="1"/>
          </p:cNvSpPr>
          <p:nvPr/>
        </p:nvSpPr>
        <p:spPr bwMode="auto">
          <a:xfrm>
            <a:off x="762000" y="152400"/>
            <a:ext cx="8001000" cy="1077913"/>
          </a:xfrm>
          <a:prstGeom prst="rect">
            <a:avLst/>
          </a:prstGeom>
          <a:noFill/>
          <a:ln w="9525">
            <a:noFill/>
            <a:miter lim="800000"/>
            <a:headEnd/>
            <a:tailEnd/>
          </a:ln>
        </p:spPr>
        <p:txBody>
          <a:bodyPr>
            <a:prstTxWarp prst="textNoShape">
              <a:avLst/>
            </a:prstTxWarp>
            <a:spAutoFit/>
          </a:bodyPr>
          <a:lstStyle/>
          <a:p>
            <a:pPr algn="ctr"/>
            <a:r>
              <a:rPr lang="en-US" sz="3200"/>
              <a:t>Carbon cycle observations: Methods “see” different spatial and temporal scales</a:t>
            </a:r>
          </a:p>
        </p:txBody>
      </p:sp>
      <p:sp>
        <p:nvSpPr>
          <p:cNvPr id="18436" name="Text Box 6"/>
          <p:cNvSpPr txBox="1">
            <a:spLocks noChangeArrowheads="1"/>
          </p:cNvSpPr>
          <p:nvPr/>
        </p:nvSpPr>
        <p:spPr bwMode="auto">
          <a:xfrm>
            <a:off x="990600" y="5791200"/>
            <a:ext cx="1143000" cy="641350"/>
          </a:xfrm>
          <a:prstGeom prst="rect">
            <a:avLst/>
          </a:prstGeom>
          <a:noFill/>
          <a:ln w="9525">
            <a:noFill/>
            <a:miter lim="800000"/>
            <a:headEnd/>
            <a:tailEnd/>
          </a:ln>
        </p:spPr>
        <p:txBody>
          <a:bodyPr>
            <a:prstTxWarp prst="textNoShape">
              <a:avLst/>
            </a:prstTxWarp>
            <a:spAutoFit/>
          </a:bodyPr>
          <a:lstStyle/>
          <a:p>
            <a:pPr algn="ctr"/>
            <a:r>
              <a:rPr lang="en-US" sz="1800"/>
              <a:t>Carbon fluxes</a:t>
            </a:r>
            <a:endParaRPr lang="en-US"/>
          </a:p>
        </p:txBody>
      </p:sp>
      <p:sp>
        <p:nvSpPr>
          <p:cNvPr id="18437" name="Text Box 8"/>
          <p:cNvSpPr txBox="1">
            <a:spLocks noChangeArrowheads="1"/>
          </p:cNvSpPr>
          <p:nvPr/>
        </p:nvSpPr>
        <p:spPr bwMode="auto">
          <a:xfrm>
            <a:off x="76200" y="1066800"/>
            <a:ext cx="1295400" cy="915988"/>
          </a:xfrm>
          <a:prstGeom prst="rect">
            <a:avLst/>
          </a:prstGeom>
          <a:noFill/>
          <a:ln w="9525">
            <a:noFill/>
            <a:miter lim="800000"/>
            <a:headEnd/>
            <a:tailEnd/>
          </a:ln>
        </p:spPr>
        <p:txBody>
          <a:bodyPr>
            <a:prstTxWarp prst="textNoShape">
              <a:avLst/>
            </a:prstTxWarp>
            <a:spAutoFit/>
          </a:bodyPr>
          <a:lstStyle/>
          <a:p>
            <a:pPr algn="ctr"/>
            <a:r>
              <a:rPr lang="en-US" sz="1800"/>
              <a:t>Terrestrial carbon stocks</a:t>
            </a:r>
          </a:p>
        </p:txBody>
      </p:sp>
      <p:sp>
        <p:nvSpPr>
          <p:cNvPr id="18438" name="Line 10"/>
          <p:cNvSpPr>
            <a:spLocks noChangeShapeType="1"/>
          </p:cNvSpPr>
          <p:nvPr/>
        </p:nvSpPr>
        <p:spPr bwMode="auto">
          <a:xfrm>
            <a:off x="1295400" y="1676400"/>
            <a:ext cx="1447800" cy="6858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18439" name="Line 11"/>
          <p:cNvSpPr>
            <a:spLocks noChangeShapeType="1"/>
          </p:cNvSpPr>
          <p:nvPr/>
        </p:nvSpPr>
        <p:spPr bwMode="auto">
          <a:xfrm flipV="1">
            <a:off x="2057400" y="5029200"/>
            <a:ext cx="1524000" cy="7620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18440" name="Line 12"/>
          <p:cNvSpPr>
            <a:spLocks noChangeShapeType="1"/>
          </p:cNvSpPr>
          <p:nvPr/>
        </p:nvSpPr>
        <p:spPr bwMode="auto">
          <a:xfrm flipV="1">
            <a:off x="1905000" y="4648200"/>
            <a:ext cx="685800" cy="10668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18441" name="Text Box 13"/>
          <p:cNvSpPr txBox="1">
            <a:spLocks noChangeArrowheads="1"/>
          </p:cNvSpPr>
          <p:nvPr/>
        </p:nvSpPr>
        <p:spPr bwMode="auto">
          <a:xfrm>
            <a:off x="7315200" y="1219200"/>
            <a:ext cx="1524000" cy="641350"/>
          </a:xfrm>
          <a:prstGeom prst="rect">
            <a:avLst/>
          </a:prstGeom>
          <a:noFill/>
          <a:ln w="9525">
            <a:noFill/>
            <a:miter lim="800000"/>
            <a:headEnd/>
            <a:tailEnd/>
          </a:ln>
        </p:spPr>
        <p:txBody>
          <a:bodyPr>
            <a:prstTxWarp prst="textNoShape">
              <a:avLst/>
            </a:prstTxWarp>
            <a:spAutoFit/>
          </a:bodyPr>
          <a:lstStyle/>
          <a:p>
            <a:pPr algn="ctr"/>
            <a:r>
              <a:rPr lang="en-US" sz="1800"/>
              <a:t>Atmospheric carbon</a:t>
            </a:r>
          </a:p>
        </p:txBody>
      </p:sp>
      <p:sp>
        <p:nvSpPr>
          <p:cNvPr id="18442" name="Line 14"/>
          <p:cNvSpPr>
            <a:spLocks noChangeShapeType="1"/>
          </p:cNvSpPr>
          <p:nvPr/>
        </p:nvSpPr>
        <p:spPr bwMode="auto">
          <a:xfrm flipH="1">
            <a:off x="6781800" y="1828800"/>
            <a:ext cx="685800" cy="6858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18443" name="Text Box 15"/>
          <p:cNvSpPr txBox="1">
            <a:spLocks noChangeArrowheads="1"/>
          </p:cNvSpPr>
          <p:nvPr/>
        </p:nvSpPr>
        <p:spPr bwMode="auto">
          <a:xfrm>
            <a:off x="4572000" y="3778250"/>
            <a:ext cx="1295400" cy="641350"/>
          </a:xfrm>
          <a:prstGeom prst="rect">
            <a:avLst/>
          </a:prstGeom>
          <a:noFill/>
          <a:ln w="9525">
            <a:noFill/>
            <a:miter lim="800000"/>
            <a:headEnd/>
            <a:tailEnd/>
          </a:ln>
        </p:spPr>
        <p:txBody>
          <a:bodyPr>
            <a:prstTxWarp prst="textNoShape">
              <a:avLst/>
            </a:prstTxWarp>
            <a:spAutoFit/>
          </a:bodyPr>
          <a:lstStyle/>
          <a:p>
            <a:pPr algn="ctr"/>
            <a:r>
              <a:rPr lang="en-US" sz="1800"/>
              <a:t>Surface radiances</a:t>
            </a:r>
          </a:p>
        </p:txBody>
      </p:sp>
      <p:sp>
        <p:nvSpPr>
          <p:cNvPr id="18444" name="TextBox 11"/>
          <p:cNvSpPr txBox="1">
            <a:spLocks noChangeArrowheads="1"/>
          </p:cNvSpPr>
          <p:nvPr/>
        </p:nvSpPr>
        <p:spPr bwMode="auto">
          <a:xfrm>
            <a:off x="6648450" y="6324600"/>
            <a:ext cx="1809750" cy="461963"/>
          </a:xfrm>
          <a:prstGeom prst="rect">
            <a:avLst/>
          </a:prstGeom>
          <a:noFill/>
          <a:ln w="9525">
            <a:noFill/>
            <a:miter lim="800000"/>
            <a:headEnd/>
            <a:tailEnd/>
          </a:ln>
        </p:spPr>
        <p:txBody>
          <a:bodyPr wrap="none">
            <a:prstTxWarp prst="textNoShape">
              <a:avLst/>
            </a:prstTxWarp>
            <a:spAutoFit/>
          </a:bodyPr>
          <a:lstStyle/>
          <a:p>
            <a:r>
              <a:rPr lang="en-US"/>
              <a:t>Davis, 2008</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64584" y="274638"/>
            <a:ext cx="8636000" cy="1143000"/>
          </a:xfrm>
        </p:spPr>
        <p:txBody>
          <a:bodyPr>
            <a:normAutofit fontScale="90000"/>
          </a:bodyPr>
          <a:lstStyle/>
          <a:p>
            <a:r>
              <a:rPr lang="en-US" dirty="0" smtClean="0"/>
              <a:t>Fundamental science questions from a new US Carbon Cycle Science Plan, 2011</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Question 1. How do natural processes and human actions affect the carbon cycle on land, in the atmosphere, and in the oceans?</a:t>
            </a:r>
            <a:r>
              <a:rPr lang="en-US" b="1" dirty="0" smtClean="0"/>
              <a:t> </a:t>
            </a:r>
            <a:r>
              <a:rPr lang="en-US" b="1" dirty="0" smtClean="0">
                <a:solidFill>
                  <a:schemeClr val="accent1"/>
                </a:solidFill>
              </a:rPr>
              <a:t>(process understanding)</a:t>
            </a:r>
          </a:p>
          <a:p>
            <a:r>
              <a:rPr lang="en-US" b="1" dirty="0"/>
              <a:t>Question 2. How do policy and management decisions affect the levels of the primary carbon-containing gases, carbon dioxide and methane, in the atmosphere?</a:t>
            </a:r>
            <a:r>
              <a:rPr lang="en-US" b="1" dirty="0" smtClean="0"/>
              <a:t> </a:t>
            </a:r>
            <a:r>
              <a:rPr lang="en-US" b="1" dirty="0" smtClean="0">
                <a:solidFill>
                  <a:srgbClr val="4F81BD"/>
                </a:solidFill>
              </a:rPr>
              <a:t>(carbon management)</a:t>
            </a:r>
          </a:p>
          <a:p>
            <a:r>
              <a:rPr lang="en-US" b="1" dirty="0"/>
              <a:t>Question 3. How are ecosystems, species, and natural resources impacted by increasing greenhouse gas concentrations, the associated changes in climate, and by carbon management decisions?</a:t>
            </a:r>
            <a:r>
              <a:rPr lang="en-US" b="1" dirty="0" smtClean="0"/>
              <a:t> </a:t>
            </a:r>
            <a:r>
              <a:rPr lang="en-US" b="1" dirty="0" smtClean="0">
                <a:solidFill>
                  <a:srgbClr val="4F81BD"/>
                </a:solidFill>
              </a:rPr>
              <a:t>(impacts)</a:t>
            </a:r>
            <a:endParaRPr lang="en-US" dirty="0">
              <a:solidFill>
                <a:srgbClr val="4F81BD"/>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pPr eaLnBrk="1" hangingPunct="1"/>
            <a:r>
              <a:rPr lang="en-US" dirty="0" smtClean="0"/>
              <a:t>Two Core Scientific Goals in Carbon</a:t>
            </a:r>
            <a:r>
              <a:rPr lang="en-US" baseline="30000" dirty="0" smtClean="0"/>
              <a:t>*</a:t>
            </a:r>
            <a:r>
              <a:rPr lang="en-US" dirty="0" smtClean="0"/>
              <a:t> Cycle Science</a:t>
            </a:r>
            <a:endParaRPr lang="en-US" dirty="0" smtClean="0"/>
          </a:p>
        </p:txBody>
      </p:sp>
      <p:sp>
        <p:nvSpPr>
          <p:cNvPr id="16387" name="Content Placeholder 2"/>
          <p:cNvSpPr>
            <a:spLocks noGrp="1"/>
          </p:cNvSpPr>
          <p:nvPr>
            <p:ph idx="1"/>
          </p:nvPr>
        </p:nvSpPr>
        <p:spPr/>
        <p:txBody>
          <a:bodyPr/>
          <a:lstStyle/>
          <a:p>
            <a:pPr eaLnBrk="1" hangingPunct="1"/>
            <a:r>
              <a:rPr lang="en-US" dirty="0" smtClean="0">
                <a:solidFill>
                  <a:srgbClr val="0000FF"/>
                </a:solidFill>
              </a:rPr>
              <a:t>Diagnose</a:t>
            </a:r>
            <a:r>
              <a:rPr lang="en-US" dirty="0" smtClean="0">
                <a:solidFill>
                  <a:srgbClr val="008000"/>
                </a:solidFill>
              </a:rPr>
              <a:t> </a:t>
            </a:r>
            <a:r>
              <a:rPr lang="en-US" dirty="0" smtClean="0"/>
              <a:t>past/current terrestrial carbon fluxes (primarily a spatial problem).</a:t>
            </a:r>
          </a:p>
          <a:p>
            <a:pPr eaLnBrk="1" hangingPunct="1"/>
            <a:r>
              <a:rPr lang="en-US" dirty="0" smtClean="0">
                <a:solidFill>
                  <a:srgbClr val="0000FF"/>
                </a:solidFill>
              </a:rPr>
              <a:t>Predict</a:t>
            </a:r>
            <a:r>
              <a:rPr lang="en-US" dirty="0" smtClean="0"/>
              <a:t> future terrestrial carbon fluxes (temporal and spatial problem).</a:t>
            </a:r>
          </a:p>
        </p:txBody>
      </p:sp>
      <p:sp>
        <p:nvSpPr>
          <p:cNvPr id="4" name="TextBox 3"/>
          <p:cNvSpPr txBox="1"/>
          <p:nvPr/>
        </p:nvSpPr>
        <p:spPr>
          <a:xfrm>
            <a:off x="3164446" y="4921250"/>
            <a:ext cx="5792496" cy="369332"/>
          </a:xfrm>
          <a:prstGeom prst="rect">
            <a:avLst/>
          </a:prstGeom>
          <a:noFill/>
        </p:spPr>
        <p:txBody>
          <a:bodyPr wrap="none" rtlCol="0">
            <a:spAutoFit/>
          </a:bodyPr>
          <a:lstStyle/>
          <a:p>
            <a:r>
              <a:rPr lang="en-US" dirty="0" smtClean="0"/>
              <a:t>(</a:t>
            </a:r>
            <a:r>
              <a:rPr lang="en-US" baseline="30000" dirty="0" smtClean="0"/>
              <a:t>*</a:t>
            </a:r>
            <a:r>
              <a:rPr lang="en-US" dirty="0" smtClean="0"/>
              <a:t> We could readily add apply the same discussion to water.)</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Requires observations over long time scales to test/develop prognostic skill.  For ecosystems, this means time scales of decades or more.  </a:t>
            </a:r>
          </a:p>
          <a:p>
            <a:pPr lvl="1"/>
            <a:r>
              <a:rPr lang="en-US" dirty="0" smtClean="0"/>
              <a:t>Flux towers are tough to run for decades to evaluate how ecosystems respond to climate change and forest management</a:t>
            </a:r>
          </a:p>
          <a:p>
            <a:pPr lvl="1"/>
            <a:r>
              <a:rPr lang="en-US" dirty="0" smtClean="0"/>
              <a:t>You can trade space for time (e.g. measure young and old forest stands), or perform clever experiments to get around this</a:t>
            </a:r>
          </a:p>
          <a:p>
            <a:pPr lvl="1"/>
            <a:r>
              <a:rPr lang="en-US" dirty="0" err="1" smtClean="0">
                <a:solidFill>
                  <a:srgbClr val="0000FF"/>
                </a:solidFill>
              </a:rPr>
              <a:t>ChEAS</a:t>
            </a:r>
            <a:r>
              <a:rPr lang="en-US" dirty="0" smtClean="0">
                <a:solidFill>
                  <a:srgbClr val="0000FF"/>
                </a:solidFill>
              </a:rPr>
              <a:t> can help in this area, and is perhaps more unique in its ability to inform the responses of forests to management (many different flux sites) than response of forests to climate change</a:t>
            </a:r>
            <a:endParaRPr lang="en-US" dirty="0">
              <a:solidFill>
                <a:srgbClr val="0000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idx="1"/>
          </p:nvPr>
        </p:nvSpPr>
        <p:spPr>
          <a:xfrm>
            <a:off x="457200" y="1600200"/>
            <a:ext cx="8229600" cy="4887383"/>
          </a:xfrm>
        </p:spPr>
        <p:txBody>
          <a:bodyPr>
            <a:normAutofit fontScale="85000" lnSpcReduction="20000"/>
          </a:bodyPr>
          <a:lstStyle/>
          <a:p>
            <a:r>
              <a:rPr lang="en-US" dirty="0" err="1" smtClean="0">
                <a:solidFill>
                  <a:srgbClr val="0000FF"/>
                </a:solidFill>
              </a:rPr>
              <a:t>ChEAS</a:t>
            </a:r>
            <a:r>
              <a:rPr lang="en-US" dirty="0" smtClean="0">
                <a:solidFill>
                  <a:srgbClr val="0000FF"/>
                </a:solidFill>
              </a:rPr>
              <a:t> is one of the best places on the planet to test our ability to diagnose fluxes via flux tower </a:t>
            </a:r>
            <a:r>
              <a:rPr lang="en-US" dirty="0" err="1" smtClean="0">
                <a:solidFill>
                  <a:srgbClr val="0000FF"/>
                </a:solidFill>
              </a:rPr>
              <a:t>upscaling</a:t>
            </a:r>
            <a:r>
              <a:rPr lang="en-US" dirty="0" smtClean="0"/>
              <a:t>.</a:t>
            </a:r>
          </a:p>
          <a:p>
            <a:pPr lvl="1"/>
            <a:r>
              <a:rPr lang="en-US" dirty="0" smtClean="0"/>
              <a:t>Globe:  10</a:t>
            </a:r>
            <a:r>
              <a:rPr lang="en-US" baseline="30000" dirty="0" smtClean="0"/>
              <a:t>8</a:t>
            </a:r>
            <a:r>
              <a:rPr lang="en-US" dirty="0" smtClean="0"/>
              <a:t> km</a:t>
            </a:r>
            <a:r>
              <a:rPr lang="en-US" baseline="30000" dirty="0" smtClean="0"/>
              <a:t>2</a:t>
            </a:r>
            <a:r>
              <a:rPr lang="en-US" dirty="0" smtClean="0"/>
              <a:t> of land area, ~500 flux towers sampling ~ 1 km</a:t>
            </a:r>
            <a:r>
              <a:rPr lang="en-US" baseline="30000" dirty="0" smtClean="0"/>
              <a:t>2</a:t>
            </a:r>
            <a:r>
              <a:rPr lang="en-US" dirty="0" smtClean="0"/>
              <a:t> of land each.  Each tower must represent 2x10</a:t>
            </a:r>
            <a:r>
              <a:rPr lang="en-US" baseline="30000" dirty="0" smtClean="0"/>
              <a:t>5</a:t>
            </a:r>
            <a:r>
              <a:rPr lang="en-US" dirty="0" smtClean="0"/>
              <a:t> km</a:t>
            </a:r>
            <a:r>
              <a:rPr lang="en-US" baseline="30000" dirty="0" smtClean="0"/>
              <a:t>2</a:t>
            </a:r>
            <a:r>
              <a:rPr lang="en-US" dirty="0" smtClean="0"/>
              <a:t> of the earth’s land surface.</a:t>
            </a:r>
          </a:p>
          <a:p>
            <a:pPr lvl="1"/>
            <a:r>
              <a:rPr lang="en-US" dirty="0" err="1" smtClean="0"/>
              <a:t>ChEAS</a:t>
            </a:r>
            <a:r>
              <a:rPr lang="en-US" dirty="0" smtClean="0"/>
              <a:t>:  200x200 km</a:t>
            </a:r>
            <a:r>
              <a:rPr lang="en-US" baseline="30000" dirty="0" smtClean="0"/>
              <a:t>2</a:t>
            </a:r>
            <a:r>
              <a:rPr lang="en-US" dirty="0" smtClean="0"/>
              <a:t> of land area, ~20 flux towers (17 have run at one time or another) each sampling ~1 km</a:t>
            </a:r>
            <a:r>
              <a:rPr lang="en-US" baseline="30000" dirty="0" smtClean="0"/>
              <a:t>2</a:t>
            </a:r>
            <a:r>
              <a:rPr lang="en-US" dirty="0" smtClean="0"/>
              <a:t> each (WLEF more like 100 km</a:t>
            </a:r>
            <a:r>
              <a:rPr lang="en-US" baseline="30000" dirty="0" smtClean="0"/>
              <a:t>2</a:t>
            </a:r>
            <a:r>
              <a:rPr lang="en-US" dirty="0" smtClean="0"/>
              <a:t>?).  Each tower must represent about 2x10</a:t>
            </a:r>
            <a:r>
              <a:rPr lang="en-US" baseline="30000" dirty="0" smtClean="0"/>
              <a:t>3</a:t>
            </a:r>
            <a:r>
              <a:rPr lang="en-US" dirty="0" smtClean="0"/>
              <a:t> km</a:t>
            </a:r>
            <a:r>
              <a:rPr lang="en-US" baseline="30000" dirty="0" smtClean="0"/>
              <a:t>2</a:t>
            </a:r>
            <a:r>
              <a:rPr lang="en-US" dirty="0" smtClean="0"/>
              <a:t>.  </a:t>
            </a:r>
            <a:r>
              <a:rPr lang="en-US" dirty="0" smtClean="0">
                <a:solidFill>
                  <a:srgbClr val="0000FF"/>
                </a:solidFill>
              </a:rPr>
              <a:t>100x denser sampling than available at global scale!</a:t>
            </a:r>
          </a:p>
          <a:p>
            <a:pPr lvl="1"/>
            <a:r>
              <a:rPr lang="en-US" dirty="0" smtClean="0"/>
              <a:t>In addition to lots of flux towers, we have lots of ancillary biological data (e.g. FIA) and innovative remote sensing products available in the region.</a:t>
            </a:r>
          </a:p>
          <a:p>
            <a:pPr lvl="1"/>
            <a:r>
              <a:rPr lang="en-US" dirty="0" smtClean="0"/>
              <a:t>(worries:  QC on the flux measurements.  Database management.)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path for </a:t>
            </a:r>
            <a:r>
              <a:rPr lang="en-US" dirty="0" err="1" smtClean="0"/>
              <a:t>ChEAS</a:t>
            </a:r>
            <a:r>
              <a:rPr lang="en-US" dirty="0" smtClean="0"/>
              <a:t> research</a:t>
            </a:r>
            <a:endParaRPr lang="en-US" dirty="0"/>
          </a:p>
        </p:txBody>
      </p:sp>
      <p:sp>
        <p:nvSpPr>
          <p:cNvPr id="3" name="Content Placeholder 2"/>
          <p:cNvSpPr>
            <a:spLocks noGrp="1"/>
          </p:cNvSpPr>
          <p:nvPr>
            <p:ph idx="1"/>
          </p:nvPr>
        </p:nvSpPr>
        <p:spPr>
          <a:xfrm>
            <a:off x="457200" y="1600200"/>
            <a:ext cx="8229600" cy="4770967"/>
          </a:xfrm>
        </p:spPr>
        <p:txBody>
          <a:bodyPr>
            <a:normAutofit/>
          </a:bodyPr>
          <a:lstStyle/>
          <a:p>
            <a:r>
              <a:rPr lang="en-US" sz="2700" dirty="0" smtClean="0"/>
              <a:t>Many efforts underway, both flux tower </a:t>
            </a:r>
            <a:r>
              <a:rPr lang="en-US" sz="2700" dirty="0" err="1" smtClean="0"/>
              <a:t>upscaling</a:t>
            </a:r>
            <a:r>
              <a:rPr lang="en-US" sz="2700" dirty="0" smtClean="0"/>
              <a:t> (</a:t>
            </a:r>
            <a:r>
              <a:rPr lang="en-US" sz="2700" dirty="0" err="1" smtClean="0"/>
              <a:t>Fluxnet</a:t>
            </a:r>
            <a:r>
              <a:rPr lang="en-US" sz="2700" dirty="0" smtClean="0"/>
              <a:t>) or ecosystem models (</a:t>
            </a:r>
            <a:r>
              <a:rPr lang="en-US" sz="2700" dirty="0" err="1" smtClean="0"/>
              <a:t>MsTMIP</a:t>
            </a:r>
            <a:r>
              <a:rPr lang="en-US" sz="2700" dirty="0" smtClean="0"/>
              <a:t>).  Global to continental scales.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a:srcRect/>
          <a:stretch>
            <a:fillRect/>
          </a:stretch>
        </p:blipFill>
        <p:spPr bwMode="auto">
          <a:xfrm>
            <a:off x="914400" y="1577975"/>
            <a:ext cx="6400800" cy="4822825"/>
          </a:xfrm>
          <a:prstGeom prst="rect">
            <a:avLst/>
          </a:prstGeom>
          <a:noFill/>
          <a:ln w="9525">
            <a:noFill/>
            <a:miter lim="800000"/>
            <a:headEnd/>
            <a:tailEnd/>
          </a:ln>
        </p:spPr>
      </p:pic>
      <p:sp>
        <p:nvSpPr>
          <p:cNvPr id="25603" name="Text Box 6"/>
          <p:cNvSpPr txBox="1">
            <a:spLocks noChangeArrowheads="1"/>
          </p:cNvSpPr>
          <p:nvPr/>
        </p:nvSpPr>
        <p:spPr bwMode="auto">
          <a:xfrm>
            <a:off x="1219200" y="228600"/>
            <a:ext cx="7391400" cy="1323975"/>
          </a:xfrm>
          <a:prstGeom prst="rect">
            <a:avLst/>
          </a:prstGeom>
          <a:noFill/>
          <a:ln w="9525">
            <a:noFill/>
            <a:miter lim="800000"/>
            <a:headEnd/>
            <a:tailEnd/>
          </a:ln>
        </p:spPr>
        <p:txBody>
          <a:bodyPr>
            <a:prstTxWarp prst="textNoShape">
              <a:avLst/>
            </a:prstTxWarp>
            <a:spAutoFit/>
          </a:bodyPr>
          <a:lstStyle/>
          <a:p>
            <a:pPr algn="ctr"/>
            <a:r>
              <a:rPr lang="en-US" sz="4000">
                <a:solidFill>
                  <a:srgbClr val="000000"/>
                </a:solidFill>
              </a:rPr>
              <a:t>Flux tower upscaling example: Xiao et al., 2008</a:t>
            </a:r>
          </a:p>
        </p:txBody>
      </p:sp>
      <p:sp>
        <p:nvSpPr>
          <p:cNvPr id="25604" name="Text Box 7"/>
          <p:cNvSpPr txBox="1">
            <a:spLocks noChangeArrowheads="1"/>
          </p:cNvSpPr>
          <p:nvPr/>
        </p:nvSpPr>
        <p:spPr bwMode="auto">
          <a:xfrm>
            <a:off x="7451725" y="2239963"/>
            <a:ext cx="1539875" cy="2308225"/>
          </a:xfrm>
          <a:prstGeom prst="rect">
            <a:avLst/>
          </a:prstGeom>
          <a:noFill/>
          <a:ln w="9525">
            <a:noFill/>
            <a:miter lim="800000"/>
            <a:headEnd/>
            <a:tailEnd/>
          </a:ln>
        </p:spPr>
        <p:txBody>
          <a:bodyPr>
            <a:prstTxWarp prst="textNoShape">
              <a:avLst/>
            </a:prstTxWarp>
            <a:spAutoFit/>
          </a:bodyPr>
          <a:lstStyle/>
          <a:p>
            <a:r>
              <a:rPr lang="en-US">
                <a:solidFill>
                  <a:srgbClr val="000000"/>
                </a:solidFill>
              </a:rPr>
              <a:t>Xiao et al, 2008, Agr. and F. Met.</a:t>
            </a:r>
          </a:p>
          <a:p>
            <a:endParaRPr lang="en-US">
              <a:solidFill>
                <a:srgbClr val="000000"/>
              </a:solidFill>
            </a:endParaRPr>
          </a:p>
          <a:p>
            <a:r>
              <a:rPr lang="en-US">
                <a:solidFill>
                  <a:srgbClr val="000000"/>
                </a:solidFill>
              </a:rPr>
              <a:t>EC-MOD</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152400"/>
            <a:ext cx="7772400" cy="1143000"/>
          </a:xfrm>
        </p:spPr>
        <p:txBody>
          <a:bodyPr>
            <a:normAutofit fontScale="90000"/>
          </a:bodyPr>
          <a:lstStyle/>
          <a:p>
            <a:pPr eaLnBrk="1" hangingPunct="1"/>
            <a:r>
              <a:rPr lang="en-US" dirty="0" smtClean="0"/>
              <a:t>Monthly NEE model-data </a:t>
            </a:r>
            <a:r>
              <a:rPr lang="en-US" dirty="0" smtClean="0"/>
              <a:t>comparison</a:t>
            </a:r>
            <a:endParaRPr lang="en-US" dirty="0" smtClean="0"/>
          </a:p>
        </p:txBody>
      </p:sp>
      <p:pic>
        <p:nvPicPr>
          <p:cNvPr id="31747" name="Picture 3"/>
          <p:cNvPicPr>
            <a:picLocks noChangeAspect="1"/>
          </p:cNvPicPr>
          <p:nvPr/>
        </p:nvPicPr>
        <p:blipFill>
          <a:blip r:embed="rId2"/>
          <a:srcRect/>
          <a:stretch>
            <a:fillRect/>
          </a:stretch>
        </p:blipFill>
        <p:spPr bwMode="auto">
          <a:xfrm>
            <a:off x="0" y="1325563"/>
            <a:ext cx="9144000" cy="5456237"/>
          </a:xfrm>
          <a:prstGeom prst="rect">
            <a:avLst/>
          </a:prstGeom>
          <a:noFill/>
          <a:ln w="9525">
            <a:noFill/>
            <a:miter lim="800000"/>
            <a:headEnd/>
            <a:tailEnd/>
          </a:ln>
        </p:spPr>
      </p:pic>
      <p:sp>
        <p:nvSpPr>
          <p:cNvPr id="31748" name="TextBox 4"/>
          <p:cNvSpPr txBox="1">
            <a:spLocks noChangeArrowheads="1"/>
          </p:cNvSpPr>
          <p:nvPr/>
        </p:nvSpPr>
        <p:spPr bwMode="auto">
          <a:xfrm>
            <a:off x="5991225" y="6324600"/>
            <a:ext cx="2400567" cy="369332"/>
          </a:xfrm>
          <a:prstGeom prst="rect">
            <a:avLst/>
          </a:prstGeom>
          <a:noFill/>
          <a:ln w="9525">
            <a:noFill/>
            <a:miter lim="800000"/>
            <a:headEnd/>
            <a:tailEnd/>
          </a:ln>
        </p:spPr>
        <p:txBody>
          <a:bodyPr wrap="none">
            <a:prstTxWarp prst="textNoShape">
              <a:avLst/>
            </a:prstTxWarp>
            <a:spAutoFit/>
          </a:bodyPr>
          <a:lstStyle/>
          <a:p>
            <a:r>
              <a:rPr lang="en-US" dirty="0" err="1"/>
              <a:t>Raczka</a:t>
            </a:r>
            <a:r>
              <a:rPr lang="en-US" dirty="0"/>
              <a:t> et al.,</a:t>
            </a:r>
            <a:r>
              <a:rPr lang="en-US" dirty="0" smtClean="0"/>
              <a:t> submitted</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path for </a:t>
            </a:r>
            <a:r>
              <a:rPr lang="en-US" dirty="0" err="1" smtClean="0"/>
              <a:t>ChEAS</a:t>
            </a:r>
            <a:r>
              <a:rPr lang="en-US" dirty="0" smtClean="0"/>
              <a:t> research</a:t>
            </a:r>
            <a:endParaRPr lang="en-US" dirty="0"/>
          </a:p>
        </p:txBody>
      </p:sp>
      <p:sp>
        <p:nvSpPr>
          <p:cNvPr id="3" name="Content Placeholder 2"/>
          <p:cNvSpPr>
            <a:spLocks noGrp="1"/>
          </p:cNvSpPr>
          <p:nvPr>
            <p:ph idx="1"/>
          </p:nvPr>
        </p:nvSpPr>
        <p:spPr>
          <a:xfrm>
            <a:off x="457200" y="1600200"/>
            <a:ext cx="8229600" cy="4770967"/>
          </a:xfrm>
        </p:spPr>
        <p:txBody>
          <a:bodyPr>
            <a:normAutofit fontScale="85000" lnSpcReduction="10000"/>
          </a:bodyPr>
          <a:lstStyle/>
          <a:p>
            <a:r>
              <a:rPr lang="en-US" dirty="0" smtClean="0"/>
              <a:t>Many efforts underway, both flux tower </a:t>
            </a:r>
            <a:r>
              <a:rPr lang="en-US" dirty="0" err="1" smtClean="0"/>
              <a:t>upscaling</a:t>
            </a:r>
            <a:r>
              <a:rPr lang="en-US" dirty="0" smtClean="0"/>
              <a:t> (</a:t>
            </a:r>
            <a:r>
              <a:rPr lang="en-US" dirty="0" err="1" smtClean="0"/>
              <a:t>Fluxnet</a:t>
            </a:r>
            <a:r>
              <a:rPr lang="en-US" dirty="0" smtClean="0"/>
              <a:t>) or ecosystem models (</a:t>
            </a:r>
            <a:r>
              <a:rPr lang="en-US" dirty="0" err="1" smtClean="0"/>
              <a:t>MsTMIP</a:t>
            </a:r>
            <a:r>
              <a:rPr lang="en-US" dirty="0" smtClean="0"/>
              <a:t>).  Global to continental scales.</a:t>
            </a:r>
          </a:p>
          <a:p>
            <a:r>
              <a:rPr lang="en-US" dirty="0" smtClean="0">
                <a:solidFill>
                  <a:srgbClr val="0000FF"/>
                </a:solidFill>
              </a:rPr>
              <a:t>Relatively simple uncertainty estimates</a:t>
            </a:r>
          </a:p>
          <a:p>
            <a:r>
              <a:rPr lang="en-US" dirty="0" smtClean="0">
                <a:solidFill>
                  <a:srgbClr val="0000FF"/>
                </a:solidFill>
              </a:rPr>
              <a:t>Relatively few comparisons to date, and none at high resolution (e.g. </a:t>
            </a:r>
            <a:r>
              <a:rPr lang="en-US" dirty="0" err="1" smtClean="0">
                <a:solidFill>
                  <a:srgbClr val="0000FF"/>
                </a:solidFill>
              </a:rPr>
              <a:t>ChEAS</a:t>
            </a:r>
            <a:r>
              <a:rPr lang="en-US" dirty="0" smtClean="0">
                <a:solidFill>
                  <a:srgbClr val="0000FF"/>
                </a:solidFill>
              </a:rPr>
              <a:t>)</a:t>
            </a:r>
          </a:p>
          <a:p>
            <a:r>
              <a:rPr lang="en-US" dirty="0" smtClean="0">
                <a:solidFill>
                  <a:srgbClr val="0000FF"/>
                </a:solidFill>
              </a:rPr>
              <a:t>Few evaluations of the benefits of advanced remote sensing / relative value of innovative remote sensing</a:t>
            </a:r>
          </a:p>
          <a:p>
            <a:r>
              <a:rPr lang="en-US" i="1" dirty="0" smtClean="0">
                <a:solidFill>
                  <a:srgbClr val="0000FF"/>
                </a:solidFill>
              </a:rPr>
              <a:t>These are areas where </a:t>
            </a:r>
            <a:r>
              <a:rPr lang="en-US" i="1" dirty="0" err="1" smtClean="0">
                <a:solidFill>
                  <a:srgbClr val="0000FF"/>
                </a:solidFill>
              </a:rPr>
              <a:t>ChEAS</a:t>
            </a:r>
            <a:r>
              <a:rPr lang="en-US" i="1" dirty="0" smtClean="0">
                <a:solidFill>
                  <a:srgbClr val="0000FF"/>
                </a:solidFill>
              </a:rPr>
              <a:t> research efforts can help to “write the book” for the global carbon cycle science community.</a:t>
            </a:r>
            <a:endParaRPr lang="en-US" i="1" dirty="0">
              <a:solidFill>
                <a:srgbClr val="0000FF"/>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TotalTime>
  <Words>976</Words>
  <Application>Microsoft Macintosh PowerPoint</Application>
  <PresentationFormat>On-screen Show (4:3)</PresentationFormat>
  <Paragraphs>75</Paragraphs>
  <Slides>16</Slides>
  <Notes>1</Notes>
  <HiddenSlides>0</HiddenSlides>
  <MMClips>0</MMClips>
  <ScaleCrop>false</ScaleCrop>
  <HeadingPairs>
    <vt:vector size="8" baseType="variant">
      <vt:variant>
        <vt:lpstr>Design Template</vt:lpstr>
      </vt:variant>
      <vt:variant>
        <vt:i4>1</vt:i4>
      </vt:variant>
      <vt:variant>
        <vt:lpstr>Links</vt:lpstr>
      </vt:variant>
      <vt:variant>
        <vt:i4>1</vt:i4>
      </vt:variant>
      <vt:variant>
        <vt:lpstr>Embedded OLE Servers</vt:lpstr>
      </vt:variant>
      <vt:variant>
        <vt:i4>1</vt:i4>
      </vt:variant>
      <vt:variant>
        <vt:lpstr>Slide Titles</vt:lpstr>
      </vt:variant>
      <vt:variant>
        <vt:i4>16</vt:i4>
      </vt:variant>
    </vt:vector>
  </HeadingPairs>
  <TitlesOfParts>
    <vt:vector size="19" baseType="lpstr">
      <vt:lpstr>Office Theme</vt:lpstr>
      <vt:lpstr>???</vt:lpstr>
      <vt:lpstr>Bitmap Image</vt:lpstr>
      <vt:lpstr>The role of the Chequamegon Ecosystem-Atmosphere Study in the U.S. Carbon Cycle Science Plan</vt:lpstr>
      <vt:lpstr>Fundamental science questions from a new US Carbon Cycle Science Plan, 2011</vt:lpstr>
      <vt:lpstr>Two Core Scientific Goals in Carbon* Cycle Science</vt:lpstr>
      <vt:lpstr>Prediction</vt:lpstr>
      <vt:lpstr>Diagnosis</vt:lpstr>
      <vt:lpstr>A path for ChEAS research</vt:lpstr>
      <vt:lpstr>Slide 7</vt:lpstr>
      <vt:lpstr>Monthly NEE model-data comparison</vt:lpstr>
      <vt:lpstr>A path for ChEAS research</vt:lpstr>
      <vt:lpstr>Slide 10</vt:lpstr>
      <vt:lpstr>Slide 11</vt:lpstr>
      <vt:lpstr>Slide 12</vt:lpstr>
      <vt:lpstr>Slide 13</vt:lpstr>
      <vt:lpstr>Slide 14</vt:lpstr>
      <vt:lpstr>(Goals of a new US CCSP)</vt:lpstr>
      <vt:lpstr>Slide 16</vt:lpstr>
    </vt:vector>
  </TitlesOfParts>
  <Company>Penn State Meteorology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the Chequamegon Ecosystem-Atmosphere Study in the U.S. Carbon Cycle Science Plan</dc:title>
  <dc:creator>Ken Davis</dc:creator>
  <cp:lastModifiedBy>Ken Davis</cp:lastModifiedBy>
  <cp:revision>7</cp:revision>
  <dcterms:created xsi:type="dcterms:W3CDTF">2012-06-27T17:08:04Z</dcterms:created>
  <dcterms:modified xsi:type="dcterms:W3CDTF">2012-06-27T17:55:02Z</dcterms:modified>
</cp:coreProperties>
</file>