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Atmosphere</c:v>
                </c:pt>
              </c:strCache>
            </c:strRef>
          </c:tx>
          <c:marker>
            <c:symbol val="none"/>
          </c:marker>
          <c:xVal>
            <c:numRef>
              <c:f>Sheet1!$A$2:$A$113</c:f>
              <c:numCache>
                <c:formatCode>General</c:formatCode>
                <c:ptCount val="112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  <c:pt idx="111">
                  <c:v>2011.0</c:v>
                </c:pt>
              </c:numCache>
            </c:numRef>
          </c:xVal>
          <c:yVal>
            <c:numRef>
              <c:f>Sheet1!$B$2:$B$113</c:f>
              <c:numCache>
                <c:formatCode>General</c:formatCode>
                <c:ptCount val="112"/>
                <c:pt idx="0">
                  <c:v>-5.0</c:v>
                </c:pt>
                <c:pt idx="1">
                  <c:v>-5.3</c:v>
                </c:pt>
                <c:pt idx="2">
                  <c:v>-5.6</c:v>
                </c:pt>
                <c:pt idx="3">
                  <c:v>-5.899999999999999</c:v>
                </c:pt>
                <c:pt idx="4">
                  <c:v>-6.199999999999997</c:v>
                </c:pt>
                <c:pt idx="5">
                  <c:v>-6.5</c:v>
                </c:pt>
                <c:pt idx="6">
                  <c:v>-6.799999999999999</c:v>
                </c:pt>
                <c:pt idx="7">
                  <c:v>-7.099999999999999</c:v>
                </c:pt>
                <c:pt idx="8">
                  <c:v>-7.399999999999999</c:v>
                </c:pt>
                <c:pt idx="9">
                  <c:v>-7.699999999999997</c:v>
                </c:pt>
                <c:pt idx="10">
                  <c:v>-7.999999999999998</c:v>
                </c:pt>
                <c:pt idx="11">
                  <c:v>-8.3</c:v>
                </c:pt>
                <c:pt idx="12">
                  <c:v>-8.6</c:v>
                </c:pt>
                <c:pt idx="13">
                  <c:v>-8.9</c:v>
                </c:pt>
                <c:pt idx="14">
                  <c:v>-9.200000000000001</c:v>
                </c:pt>
                <c:pt idx="15">
                  <c:v>-9.500000000000001</c:v>
                </c:pt>
                <c:pt idx="16">
                  <c:v>-9.800000000000002</c:v>
                </c:pt>
                <c:pt idx="17">
                  <c:v>-10.1</c:v>
                </c:pt>
                <c:pt idx="18">
                  <c:v>-10.4</c:v>
                </c:pt>
                <c:pt idx="19">
                  <c:v>-10.7</c:v>
                </c:pt>
                <c:pt idx="20">
                  <c:v>-11.00000000000001</c:v>
                </c:pt>
                <c:pt idx="21">
                  <c:v>-11.47000000000001</c:v>
                </c:pt>
                <c:pt idx="22">
                  <c:v>-11.94000000000001</c:v>
                </c:pt>
                <c:pt idx="23">
                  <c:v>-12.41000000000001</c:v>
                </c:pt>
                <c:pt idx="24">
                  <c:v>-12.88000000000001</c:v>
                </c:pt>
                <c:pt idx="25">
                  <c:v>-13.35000000000001</c:v>
                </c:pt>
                <c:pt idx="26">
                  <c:v>-13.82000000000001</c:v>
                </c:pt>
                <c:pt idx="27">
                  <c:v>-14.29000000000001</c:v>
                </c:pt>
                <c:pt idx="28">
                  <c:v>-14.76000000000001</c:v>
                </c:pt>
                <c:pt idx="29">
                  <c:v>-15.23000000000001</c:v>
                </c:pt>
                <c:pt idx="30">
                  <c:v>-15.70000000000001</c:v>
                </c:pt>
                <c:pt idx="31">
                  <c:v>-16.17000000000001</c:v>
                </c:pt>
                <c:pt idx="32">
                  <c:v>-16.64000000000001</c:v>
                </c:pt>
                <c:pt idx="33">
                  <c:v>-17.11000000000001</c:v>
                </c:pt>
                <c:pt idx="34">
                  <c:v>-17.58000000000001</c:v>
                </c:pt>
                <c:pt idx="35">
                  <c:v>-18.05000000000001</c:v>
                </c:pt>
                <c:pt idx="36">
                  <c:v>-18.52000000000001</c:v>
                </c:pt>
                <c:pt idx="37">
                  <c:v>-18.99000000000001</c:v>
                </c:pt>
                <c:pt idx="38">
                  <c:v>-19.46</c:v>
                </c:pt>
                <c:pt idx="39">
                  <c:v>-19.93</c:v>
                </c:pt>
                <c:pt idx="40">
                  <c:v>-20.4</c:v>
                </c:pt>
                <c:pt idx="41">
                  <c:v>-20.87</c:v>
                </c:pt>
                <c:pt idx="42">
                  <c:v>-21.34</c:v>
                </c:pt>
                <c:pt idx="43">
                  <c:v>-21.81</c:v>
                </c:pt>
                <c:pt idx="44">
                  <c:v>-22.28</c:v>
                </c:pt>
                <c:pt idx="45">
                  <c:v>-22.75</c:v>
                </c:pt>
                <c:pt idx="46">
                  <c:v>-23.22</c:v>
                </c:pt>
                <c:pt idx="47">
                  <c:v>-23.68999999999999</c:v>
                </c:pt>
                <c:pt idx="48">
                  <c:v>-24.15999999999999</c:v>
                </c:pt>
                <c:pt idx="49">
                  <c:v>-24.62999999999999</c:v>
                </c:pt>
                <c:pt idx="50">
                  <c:v>-14.2</c:v>
                </c:pt>
                <c:pt idx="51">
                  <c:v>-43.7</c:v>
                </c:pt>
                <c:pt idx="52">
                  <c:v>-13.7</c:v>
                </c:pt>
                <c:pt idx="53">
                  <c:v>-25.3</c:v>
                </c:pt>
                <c:pt idx="54">
                  <c:v>-6.7</c:v>
                </c:pt>
                <c:pt idx="55">
                  <c:v>16.6</c:v>
                </c:pt>
                <c:pt idx="56">
                  <c:v>69.5</c:v>
                </c:pt>
                <c:pt idx="57">
                  <c:v>88.7</c:v>
                </c:pt>
                <c:pt idx="58">
                  <c:v>252.0</c:v>
                </c:pt>
                <c:pt idx="59" formatCode="0.0">
                  <c:v>256.5</c:v>
                </c:pt>
                <c:pt idx="60" formatCode="0.0">
                  <c:v>226.25</c:v>
                </c:pt>
                <c:pt idx="61" formatCode="0.0">
                  <c:v>232.25</c:v>
                </c:pt>
                <c:pt idx="62" formatCode="0.0">
                  <c:v>388.625</c:v>
                </c:pt>
                <c:pt idx="63" formatCode="0.0">
                  <c:v>823.0</c:v>
                </c:pt>
                <c:pt idx="64" formatCode="0.0">
                  <c:v>899.75</c:v>
                </c:pt>
                <c:pt idx="65" formatCode="0.0">
                  <c:v>779.5</c:v>
                </c:pt>
                <c:pt idx="66" formatCode="0.0">
                  <c:v>714.5</c:v>
                </c:pt>
                <c:pt idx="67" formatCode="0.0">
                  <c:v>637.125</c:v>
                </c:pt>
                <c:pt idx="68" formatCode="0.0">
                  <c:v>568.6644249999994</c:v>
                </c:pt>
                <c:pt idx="69" formatCode="0.0">
                  <c:v>547.5</c:v>
                </c:pt>
                <c:pt idx="70">
                  <c:v>529.1</c:v>
                </c:pt>
                <c:pt idx="71">
                  <c:v>499.4</c:v>
                </c:pt>
                <c:pt idx="72">
                  <c:v>465.6</c:v>
                </c:pt>
                <c:pt idx="73">
                  <c:v>418.6</c:v>
                </c:pt>
                <c:pt idx="74">
                  <c:v>400.8</c:v>
                </c:pt>
                <c:pt idx="75">
                  <c:v>369.8</c:v>
                </c:pt>
                <c:pt idx="76">
                  <c:v>352.5</c:v>
                </c:pt>
                <c:pt idx="77">
                  <c:v>333.9</c:v>
                </c:pt>
                <c:pt idx="78">
                  <c:v>325.8</c:v>
                </c:pt>
                <c:pt idx="79">
                  <c:v>295.8</c:v>
                </c:pt>
                <c:pt idx="80">
                  <c:v>264.5</c:v>
                </c:pt>
                <c:pt idx="81">
                  <c:v>256.7</c:v>
                </c:pt>
                <c:pt idx="82">
                  <c:v>238.3</c:v>
                </c:pt>
                <c:pt idx="83">
                  <c:v>224.2</c:v>
                </c:pt>
                <c:pt idx="84">
                  <c:v>209.3</c:v>
                </c:pt>
                <c:pt idx="85">
                  <c:v>201.3</c:v>
                </c:pt>
                <c:pt idx="86">
                  <c:v>191.1</c:v>
                </c:pt>
                <c:pt idx="87">
                  <c:v>182.6</c:v>
                </c:pt>
                <c:pt idx="88">
                  <c:v>173.4</c:v>
                </c:pt>
                <c:pt idx="89">
                  <c:v>163.5</c:v>
                </c:pt>
                <c:pt idx="90">
                  <c:v>152.5</c:v>
                </c:pt>
                <c:pt idx="91">
                  <c:v>142.9</c:v>
                </c:pt>
                <c:pt idx="92">
                  <c:v>136.4</c:v>
                </c:pt>
                <c:pt idx="93">
                  <c:v>128.4</c:v>
                </c:pt>
                <c:pt idx="94">
                  <c:v>122.1</c:v>
                </c:pt>
                <c:pt idx="95" formatCode="0.0">
                  <c:v>115.23925</c:v>
                </c:pt>
                <c:pt idx="96" formatCode="0.0">
                  <c:v>109.6139</c:v>
                </c:pt>
                <c:pt idx="97" formatCode="0.0">
                  <c:v>102.803275</c:v>
                </c:pt>
                <c:pt idx="98" formatCode="0.0">
                  <c:v>102.08065</c:v>
                </c:pt>
                <c:pt idx="99" formatCode="0.0">
                  <c:v>95.9092825</c:v>
                </c:pt>
                <c:pt idx="100" formatCode="0.0">
                  <c:v>89.9399575</c:v>
                </c:pt>
                <c:pt idx="101" formatCode="0.0">
                  <c:v>82.344925</c:v>
                </c:pt>
                <c:pt idx="102" formatCode="0.0">
                  <c:v>78.68629</c:v>
                </c:pt>
                <c:pt idx="103" formatCode="0.0">
                  <c:v>70.859955</c:v>
                </c:pt>
                <c:pt idx="104" formatCode="0.0">
                  <c:v>67.0</c:v>
                </c:pt>
                <c:pt idx="105" formatCode="0.0">
                  <c:v>60.8</c:v>
                </c:pt>
                <c:pt idx="106" formatCode="0.0">
                  <c:v>55.0</c:v>
                </c:pt>
                <c:pt idx="107" formatCode="0.0">
                  <c:v>50.0</c:v>
                </c:pt>
                <c:pt idx="108" formatCode="0.0">
                  <c:v>45.5</c:v>
                </c:pt>
                <c:pt idx="109" formatCode="0.0">
                  <c:v>41.0</c:v>
                </c:pt>
                <c:pt idx="110" formatCode="0.0">
                  <c:v>36.5</c:v>
                </c:pt>
                <c:pt idx="111">
                  <c:v>32.0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728696"/>
        <c:axId val="196176872"/>
      </c:scatterChart>
      <c:valAx>
        <c:axId val="167728696"/>
        <c:scaling>
          <c:orientation val="minMax"/>
          <c:min val="1900.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Time</a:t>
                </a:r>
              </a:p>
            </c:rich>
          </c:tx>
          <c:layout>
            <c:manualLayout>
              <c:xMode val="edge"/>
              <c:yMode val="edge"/>
              <c:x val="0.483479350160281"/>
              <c:y val="0.96571428571428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6176872"/>
        <c:crossesAt val="-40.0"/>
        <c:crossBetween val="midCat"/>
      </c:valAx>
      <c:valAx>
        <c:axId val="196176872"/>
        <c:scaling>
          <c:orientation val="minMax"/>
          <c:min val="-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>
                    <a:latin typeface="Symbol" charset="2"/>
                    <a:cs typeface="Symbol" charset="2"/>
                  </a:rPr>
                  <a:t>D</a:t>
                </a:r>
                <a:r>
                  <a:rPr lang="en-US" sz="2400" baseline="30000"/>
                  <a:t>14</a:t>
                </a:r>
                <a:r>
                  <a:rPr lang="en-US" sz="2400"/>
                  <a:t>C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7728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Atmosphere</c:v>
                </c:pt>
              </c:strCache>
            </c:strRef>
          </c:tx>
          <c:marker>
            <c:symbol val="none"/>
          </c:marker>
          <c:xVal>
            <c:numRef>
              <c:f>Sheet1!$A$2:$A$113</c:f>
              <c:numCache>
                <c:formatCode>General</c:formatCode>
                <c:ptCount val="112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  <c:pt idx="111">
                  <c:v>2011.0</c:v>
                </c:pt>
              </c:numCache>
            </c:numRef>
          </c:xVal>
          <c:yVal>
            <c:numRef>
              <c:f>Sheet1!$B$2:$B$113</c:f>
              <c:numCache>
                <c:formatCode>General</c:formatCode>
                <c:ptCount val="112"/>
                <c:pt idx="0">
                  <c:v>-5.0</c:v>
                </c:pt>
                <c:pt idx="1">
                  <c:v>-5.3</c:v>
                </c:pt>
                <c:pt idx="2">
                  <c:v>-5.6</c:v>
                </c:pt>
                <c:pt idx="3">
                  <c:v>-5.899999999999999</c:v>
                </c:pt>
                <c:pt idx="4">
                  <c:v>-6.199999999999997</c:v>
                </c:pt>
                <c:pt idx="5">
                  <c:v>-6.5</c:v>
                </c:pt>
                <c:pt idx="6">
                  <c:v>-6.799999999999999</c:v>
                </c:pt>
                <c:pt idx="7">
                  <c:v>-7.099999999999999</c:v>
                </c:pt>
                <c:pt idx="8">
                  <c:v>-7.399999999999999</c:v>
                </c:pt>
                <c:pt idx="9">
                  <c:v>-7.699999999999997</c:v>
                </c:pt>
                <c:pt idx="10">
                  <c:v>-7.999999999999998</c:v>
                </c:pt>
                <c:pt idx="11">
                  <c:v>-8.3</c:v>
                </c:pt>
                <c:pt idx="12">
                  <c:v>-8.6</c:v>
                </c:pt>
                <c:pt idx="13">
                  <c:v>-8.9</c:v>
                </c:pt>
                <c:pt idx="14">
                  <c:v>-9.200000000000001</c:v>
                </c:pt>
                <c:pt idx="15">
                  <c:v>-9.500000000000001</c:v>
                </c:pt>
                <c:pt idx="16">
                  <c:v>-9.800000000000002</c:v>
                </c:pt>
                <c:pt idx="17">
                  <c:v>-10.1</c:v>
                </c:pt>
                <c:pt idx="18">
                  <c:v>-10.4</c:v>
                </c:pt>
                <c:pt idx="19">
                  <c:v>-10.7</c:v>
                </c:pt>
                <c:pt idx="20">
                  <c:v>-11.00000000000001</c:v>
                </c:pt>
                <c:pt idx="21">
                  <c:v>-11.47000000000001</c:v>
                </c:pt>
                <c:pt idx="22">
                  <c:v>-11.94000000000001</c:v>
                </c:pt>
                <c:pt idx="23">
                  <c:v>-12.41000000000001</c:v>
                </c:pt>
                <c:pt idx="24">
                  <c:v>-12.88000000000001</c:v>
                </c:pt>
                <c:pt idx="25">
                  <c:v>-13.35000000000001</c:v>
                </c:pt>
                <c:pt idx="26">
                  <c:v>-13.82000000000001</c:v>
                </c:pt>
                <c:pt idx="27">
                  <c:v>-14.29000000000001</c:v>
                </c:pt>
                <c:pt idx="28">
                  <c:v>-14.76000000000001</c:v>
                </c:pt>
                <c:pt idx="29">
                  <c:v>-15.23000000000001</c:v>
                </c:pt>
                <c:pt idx="30">
                  <c:v>-15.70000000000001</c:v>
                </c:pt>
                <c:pt idx="31">
                  <c:v>-16.17000000000001</c:v>
                </c:pt>
                <c:pt idx="32">
                  <c:v>-16.64000000000001</c:v>
                </c:pt>
                <c:pt idx="33">
                  <c:v>-17.11000000000001</c:v>
                </c:pt>
                <c:pt idx="34">
                  <c:v>-17.58000000000001</c:v>
                </c:pt>
                <c:pt idx="35">
                  <c:v>-18.05000000000001</c:v>
                </c:pt>
                <c:pt idx="36">
                  <c:v>-18.52000000000001</c:v>
                </c:pt>
                <c:pt idx="37">
                  <c:v>-18.99000000000001</c:v>
                </c:pt>
                <c:pt idx="38">
                  <c:v>-19.46</c:v>
                </c:pt>
                <c:pt idx="39">
                  <c:v>-19.93</c:v>
                </c:pt>
                <c:pt idx="40">
                  <c:v>-20.4</c:v>
                </c:pt>
                <c:pt idx="41">
                  <c:v>-20.87</c:v>
                </c:pt>
                <c:pt idx="42">
                  <c:v>-21.34</c:v>
                </c:pt>
                <c:pt idx="43">
                  <c:v>-21.81</c:v>
                </c:pt>
                <c:pt idx="44">
                  <c:v>-22.28</c:v>
                </c:pt>
                <c:pt idx="45">
                  <c:v>-22.75</c:v>
                </c:pt>
                <c:pt idx="46">
                  <c:v>-23.22</c:v>
                </c:pt>
                <c:pt idx="47">
                  <c:v>-23.68999999999999</c:v>
                </c:pt>
                <c:pt idx="48">
                  <c:v>-24.15999999999999</c:v>
                </c:pt>
                <c:pt idx="49">
                  <c:v>-24.62999999999999</c:v>
                </c:pt>
                <c:pt idx="50">
                  <c:v>-14.2</c:v>
                </c:pt>
                <c:pt idx="51">
                  <c:v>-43.7</c:v>
                </c:pt>
                <c:pt idx="52">
                  <c:v>-13.7</c:v>
                </c:pt>
                <c:pt idx="53">
                  <c:v>-25.3</c:v>
                </c:pt>
                <c:pt idx="54">
                  <c:v>-6.7</c:v>
                </c:pt>
                <c:pt idx="55">
                  <c:v>16.6</c:v>
                </c:pt>
                <c:pt idx="56">
                  <c:v>69.5</c:v>
                </c:pt>
                <c:pt idx="57">
                  <c:v>88.7</c:v>
                </c:pt>
                <c:pt idx="58">
                  <c:v>252.0</c:v>
                </c:pt>
                <c:pt idx="59" formatCode="0.0">
                  <c:v>256.5</c:v>
                </c:pt>
                <c:pt idx="60" formatCode="0.0">
                  <c:v>226.25</c:v>
                </c:pt>
                <c:pt idx="61" formatCode="0.0">
                  <c:v>232.25</c:v>
                </c:pt>
                <c:pt idx="62" formatCode="0.0">
                  <c:v>388.625</c:v>
                </c:pt>
                <c:pt idx="63" formatCode="0.0">
                  <c:v>823.0</c:v>
                </c:pt>
                <c:pt idx="64" formatCode="0.0">
                  <c:v>899.75</c:v>
                </c:pt>
                <c:pt idx="65" formatCode="0.0">
                  <c:v>779.5</c:v>
                </c:pt>
                <c:pt idx="66" formatCode="0.0">
                  <c:v>714.5</c:v>
                </c:pt>
                <c:pt idx="67" formatCode="0.0">
                  <c:v>637.125</c:v>
                </c:pt>
                <c:pt idx="68" formatCode="0.0">
                  <c:v>568.6644249999994</c:v>
                </c:pt>
                <c:pt idx="69" formatCode="0.0">
                  <c:v>547.5</c:v>
                </c:pt>
                <c:pt idx="70">
                  <c:v>529.1</c:v>
                </c:pt>
                <c:pt idx="71">
                  <c:v>499.4</c:v>
                </c:pt>
                <c:pt idx="72">
                  <c:v>465.6</c:v>
                </c:pt>
                <c:pt idx="73">
                  <c:v>418.6</c:v>
                </c:pt>
                <c:pt idx="74">
                  <c:v>400.8</c:v>
                </c:pt>
                <c:pt idx="75">
                  <c:v>369.8</c:v>
                </c:pt>
                <c:pt idx="76">
                  <c:v>352.5</c:v>
                </c:pt>
                <c:pt idx="77">
                  <c:v>333.9</c:v>
                </c:pt>
                <c:pt idx="78">
                  <c:v>325.8</c:v>
                </c:pt>
                <c:pt idx="79">
                  <c:v>295.8</c:v>
                </c:pt>
                <c:pt idx="80">
                  <c:v>264.5</c:v>
                </c:pt>
                <c:pt idx="81">
                  <c:v>256.7</c:v>
                </c:pt>
                <c:pt idx="82">
                  <c:v>238.3</c:v>
                </c:pt>
                <c:pt idx="83">
                  <c:v>224.2</c:v>
                </c:pt>
                <c:pt idx="84">
                  <c:v>209.3</c:v>
                </c:pt>
                <c:pt idx="85">
                  <c:v>201.3</c:v>
                </c:pt>
                <c:pt idx="86">
                  <c:v>191.1</c:v>
                </c:pt>
                <c:pt idx="87">
                  <c:v>182.6</c:v>
                </c:pt>
                <c:pt idx="88">
                  <c:v>173.4</c:v>
                </c:pt>
                <c:pt idx="89">
                  <c:v>163.5</c:v>
                </c:pt>
                <c:pt idx="90">
                  <c:v>152.5</c:v>
                </c:pt>
                <c:pt idx="91">
                  <c:v>142.9</c:v>
                </c:pt>
                <c:pt idx="92">
                  <c:v>136.4</c:v>
                </c:pt>
                <c:pt idx="93">
                  <c:v>128.4</c:v>
                </c:pt>
                <c:pt idx="94">
                  <c:v>122.1</c:v>
                </c:pt>
                <c:pt idx="95" formatCode="0.0">
                  <c:v>115.23925</c:v>
                </c:pt>
                <c:pt idx="96" formatCode="0.0">
                  <c:v>109.6139</c:v>
                </c:pt>
                <c:pt idx="97" formatCode="0.0">
                  <c:v>102.803275</c:v>
                </c:pt>
                <c:pt idx="98" formatCode="0.0">
                  <c:v>102.08065</c:v>
                </c:pt>
                <c:pt idx="99" formatCode="0.0">
                  <c:v>95.9092825</c:v>
                </c:pt>
                <c:pt idx="100" formatCode="0.0">
                  <c:v>89.9399575</c:v>
                </c:pt>
                <c:pt idx="101" formatCode="0.0">
                  <c:v>82.344925</c:v>
                </c:pt>
                <c:pt idx="102" formatCode="0.0">
                  <c:v>78.68629</c:v>
                </c:pt>
                <c:pt idx="103" formatCode="0.0">
                  <c:v>70.859955</c:v>
                </c:pt>
                <c:pt idx="104" formatCode="0.0">
                  <c:v>67.0</c:v>
                </c:pt>
                <c:pt idx="105" formatCode="0.0">
                  <c:v>60.8</c:v>
                </c:pt>
                <c:pt idx="106" formatCode="0.0">
                  <c:v>55.0</c:v>
                </c:pt>
                <c:pt idx="107" formatCode="0.0">
                  <c:v>50.0</c:v>
                </c:pt>
                <c:pt idx="108" formatCode="0.0">
                  <c:v>45.5</c:v>
                </c:pt>
                <c:pt idx="109" formatCode="0.0">
                  <c:v>41.0</c:v>
                </c:pt>
                <c:pt idx="110" formatCode="0.0">
                  <c:v>36.5</c:v>
                </c:pt>
                <c:pt idx="111">
                  <c:v>32.0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745704"/>
        <c:axId val="160699176"/>
      </c:scatterChart>
      <c:valAx>
        <c:axId val="160745704"/>
        <c:scaling>
          <c:orientation val="minMax"/>
          <c:min val="19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483479350160281"/>
              <c:y val="0.96571428571428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160699176"/>
        <c:crossesAt val="-40.0"/>
        <c:crossBetween val="midCat"/>
      </c:valAx>
      <c:valAx>
        <c:axId val="160699176"/>
        <c:scaling>
          <c:orientation val="minMax"/>
          <c:min val="-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D14C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160745704"/>
        <c:crosses val="autoZero"/>
        <c:crossBetween val="midCat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1E12E-27F9-CA49-8F4F-75584B7EBE85}" type="datetimeFigureOut">
              <a:rPr lang="en-US" smtClean="0"/>
              <a:t>6/27/12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D7B49-66E8-244B-918E-EF27A3887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5DA16-3B3F-884F-B730-65CF63E59C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2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5DA16-3B3F-884F-B730-65CF63E59C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5DA16-3B3F-884F-B730-65CF63E59C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2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5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7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4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4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4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1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3986-5D6F-6246-B31E-CF4F347BF612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E8BA-31ED-8849-9334-ECAC28193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702" y="196710"/>
            <a:ext cx="6616700" cy="1643062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>
                <a:solidFill>
                  <a:srgbClr val="FFFFFF"/>
                </a:solidFill>
              </a:rPr>
              <a:t>Assessing forest thinning impacts on soil carbon emissions with radiocarbon</a:t>
            </a:r>
            <a:br>
              <a:rPr lang="en-US" sz="3600" i="1" dirty="0" smtClean="0">
                <a:solidFill>
                  <a:srgbClr val="FFFFFF"/>
                </a:solidFill>
              </a:rPr>
            </a:b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Karis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Mc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Farlane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rgbClr val="FF34EB"/>
                </a:solidFill>
              </a:rPr>
              <a:t>Claire Phillips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—LLNL-DOE</a:t>
            </a:r>
            <a:b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Ankur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Desai, Erika Marin-</a:t>
            </a: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Spiota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—UW-Madison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697" y="2354766"/>
            <a:ext cx="607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Hypothesized impacts of canopy removal on soil carbon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Increased decomposition (more light, heat, moisture)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Decreased decomposition (reduced carbon inputs)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No change or mixed effects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IMG_038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212181" y="2220120"/>
            <a:ext cx="6850063" cy="2425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1152" y="5729135"/>
            <a:ext cx="5938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1AFF"/>
                </a:solidFill>
              </a:rPr>
              <a:t>What is the balance of physical and </a:t>
            </a:r>
            <a:r>
              <a:rPr lang="en-US" sz="2800" dirty="0" smtClean="0">
                <a:solidFill>
                  <a:srgbClr val="FF1AFF"/>
                </a:solidFill>
              </a:rPr>
              <a:t>biological drivers</a:t>
            </a:r>
            <a:r>
              <a:rPr lang="en-US" sz="2800" dirty="0" smtClean="0">
                <a:solidFill>
                  <a:srgbClr val="FF1AFF"/>
                </a:solidFill>
              </a:rPr>
              <a:t>?</a:t>
            </a:r>
            <a:endParaRPr lang="en-US" sz="2800" dirty="0">
              <a:solidFill>
                <a:srgbClr val="FF1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9144000" cy="7794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i="1" dirty="0" smtClean="0">
                <a:solidFill>
                  <a:srgbClr val="FFFFFF"/>
                </a:solidFill>
              </a:rPr>
              <a:t>Understanding physical and biological drivers of soil C decomposition</a:t>
            </a:r>
            <a:endParaRPr lang="en-US" sz="3600" i="1" dirty="0">
              <a:solidFill>
                <a:srgbClr val="FFFFFF"/>
              </a:solidFill>
            </a:endParaRPr>
          </a:p>
        </p:txBody>
      </p:sp>
      <p:pic>
        <p:nvPicPr>
          <p:cNvPr id="5" name="Picture 4" descr="IMG_023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2424" y="1751563"/>
            <a:ext cx="5573443" cy="4043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7491" y="1408635"/>
            <a:ext cx="363370" cy="5139867"/>
          </a:xfrm>
          <a:prstGeom prst="rect">
            <a:avLst/>
          </a:prstGeom>
          <a:solidFill>
            <a:srgbClr val="FFF16F"/>
          </a:solidFill>
        </p:spPr>
        <p:txBody>
          <a:bodyPr wrap="square" lIns="91440" rIns="91440" rtlCol="0">
            <a:spAutoFit/>
          </a:bodyPr>
          <a:lstStyle/>
          <a:p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0</a:t>
            </a:r>
          </a:p>
          <a:p>
            <a:endParaRPr lang="en-US" sz="600" dirty="0" smtClean="0">
              <a:latin typeface="Calibri"/>
              <a:cs typeface="Calibri"/>
            </a:endParaRPr>
          </a:p>
          <a:p>
            <a:endParaRPr lang="en-US" sz="6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5</a:t>
            </a:r>
          </a:p>
          <a:p>
            <a:endParaRPr lang="en-US" sz="800" dirty="0" smtClean="0">
              <a:latin typeface="Calibri"/>
              <a:cs typeface="Calibri"/>
            </a:endParaRPr>
          </a:p>
          <a:p>
            <a:endParaRPr lang="en-US" sz="8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10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20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30</a:t>
            </a:r>
          </a:p>
          <a:p>
            <a:endParaRPr lang="en-US" sz="1200" dirty="0" smtClean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endParaRPr lang="en-US" sz="1200" dirty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endParaRPr lang="en-US" sz="1200" dirty="0">
              <a:latin typeface="Calibri"/>
              <a:cs typeface="Calibri"/>
            </a:endParaRP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50</a:t>
            </a:r>
          </a:p>
          <a:p>
            <a:endParaRPr lang="en-US" sz="1200" dirty="0" smtClean="0">
              <a:latin typeface="Calibri"/>
              <a:cs typeface="Calibri"/>
            </a:endParaRPr>
          </a:p>
          <a:p>
            <a:endParaRPr lang="en-US" sz="1200" dirty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70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2954" y="974046"/>
            <a:ext cx="872993" cy="369332"/>
          </a:xfrm>
          <a:prstGeom prst="rect">
            <a:avLst/>
          </a:prstGeom>
          <a:solidFill>
            <a:srgbClr val="B9CDE5"/>
          </a:solidFill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000000"/>
                </a:solidFill>
                <a:cs typeface="Calibri"/>
              </a:rPr>
              <a:t>14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C Age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9465" y="1402763"/>
            <a:ext cx="493820" cy="5139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rIns="91440" rtlCol="0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endParaRPr lang="en-US" sz="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&lt;60</a:t>
            </a:r>
          </a:p>
          <a:p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&lt;60</a:t>
            </a: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755</a:t>
            </a: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1245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1390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2600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1493" y="1020212"/>
            <a:ext cx="42617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Take advantage of </a:t>
            </a:r>
            <a:r>
              <a:rPr lang="en-US" sz="2800" baseline="30000" dirty="0" smtClean="0">
                <a:solidFill>
                  <a:srgbClr val="FFFFFF"/>
                </a:solidFill>
              </a:rPr>
              <a:t>14</a:t>
            </a:r>
            <a:r>
              <a:rPr lang="en-US" sz="2800" dirty="0" smtClean="0">
                <a:solidFill>
                  <a:srgbClr val="FFFFFF"/>
                </a:solidFill>
              </a:rPr>
              <a:t>C profile gradients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Will thinning impact: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Shallow, young carbon?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</a:t>
            </a:r>
            <a:r>
              <a:rPr lang="en-US" sz="2000" dirty="0" smtClean="0">
                <a:solidFill>
                  <a:srgbClr val="FFFFFF"/>
                </a:solidFill>
              </a:rPr>
              <a:t>eep, old carbon?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Both?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5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9144000" cy="779462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 smtClean="0">
                <a:solidFill>
                  <a:schemeClr val="bg1"/>
                </a:solidFill>
              </a:rPr>
              <a:t>Radiocarbon basics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IMG_023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2424" y="1751563"/>
            <a:ext cx="5573443" cy="4043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7491" y="1408635"/>
            <a:ext cx="363370" cy="5139867"/>
          </a:xfrm>
          <a:prstGeom prst="rect">
            <a:avLst/>
          </a:prstGeom>
          <a:solidFill>
            <a:srgbClr val="FFF16F"/>
          </a:solidFill>
        </p:spPr>
        <p:txBody>
          <a:bodyPr wrap="square" lIns="91440" rIns="91440" rtlCol="0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endParaRPr lang="en-US" sz="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70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2954" y="974046"/>
            <a:ext cx="872993" cy="369332"/>
          </a:xfrm>
          <a:prstGeom prst="rect">
            <a:avLst/>
          </a:prstGeom>
          <a:solidFill>
            <a:srgbClr val="B9CDE5"/>
          </a:solidFill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000000"/>
                </a:solidFill>
                <a:cs typeface="Calibri"/>
              </a:rPr>
              <a:t>14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C Age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1493" y="309289"/>
            <a:ext cx="39646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/>
              </a:rPr>
              <a:t>Radiocarbon basics:</a:t>
            </a:r>
          </a:p>
          <a:p>
            <a:pPr marL="285750" indent="-285750">
              <a:buFont typeface="Arial"/>
              <a:buChar char="•"/>
            </a:pPr>
            <a:r>
              <a:rPr lang="en-US" baseline="30000" dirty="0">
                <a:solidFill>
                  <a:srgbClr val="FFFFFF"/>
                </a:solidFill>
              </a:rPr>
              <a:t>14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produced in </a:t>
            </a:r>
            <a:r>
              <a:rPr lang="en-US" dirty="0">
                <a:solidFill>
                  <a:srgbClr val="FFFFFF"/>
                </a:solidFill>
              </a:rPr>
              <a:t>upper atmosphere</a:t>
            </a:r>
            <a:endParaRPr lang="en-US" baseline="300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Plant tissue </a:t>
            </a:r>
            <a:r>
              <a:rPr lang="en-US" baseline="30000" dirty="0" smtClean="0">
                <a:solidFill>
                  <a:srgbClr val="FFFFFF"/>
                </a:solidFill>
              </a:rPr>
              <a:t>14</a:t>
            </a:r>
            <a:r>
              <a:rPr lang="en-US" dirty="0" smtClean="0">
                <a:solidFill>
                  <a:srgbClr val="FFFFFF"/>
                </a:solidFill>
              </a:rPr>
              <a:t>C = atmosphere </a:t>
            </a:r>
            <a:r>
              <a:rPr lang="en-US" baseline="30000" dirty="0" smtClean="0">
                <a:solidFill>
                  <a:srgbClr val="FFFFFF"/>
                </a:solidFill>
              </a:rPr>
              <a:t>14</a:t>
            </a:r>
            <a:r>
              <a:rPr lang="en-US" dirty="0" smtClean="0">
                <a:solidFill>
                  <a:srgbClr val="FFFFFF"/>
                </a:solidFill>
              </a:rPr>
              <a:t>C</a:t>
            </a:r>
          </a:p>
          <a:p>
            <a:pPr marL="285750" indent="-285750">
              <a:buFont typeface="Arial"/>
              <a:buChar char="•"/>
            </a:pPr>
            <a:r>
              <a:rPr lang="en-US" baseline="30000" dirty="0" smtClean="0">
                <a:solidFill>
                  <a:srgbClr val="FFFFFF"/>
                </a:solidFill>
              </a:rPr>
              <a:t>14</a:t>
            </a:r>
            <a:r>
              <a:rPr lang="en-US" dirty="0" smtClean="0">
                <a:solidFill>
                  <a:srgbClr val="FFFFFF"/>
                </a:solidFill>
              </a:rPr>
              <a:t>C decays with half</a:t>
            </a:r>
            <a:r>
              <a:rPr lang="en-US" dirty="0">
                <a:solidFill>
                  <a:srgbClr val="FFFFFF"/>
                </a:solidFill>
              </a:rPr>
              <a:t>-life </a:t>
            </a:r>
            <a:r>
              <a:rPr lang="en-US" dirty="0" smtClean="0">
                <a:solidFill>
                  <a:srgbClr val="FFFFFF"/>
                </a:solidFill>
              </a:rPr>
              <a:t>~</a:t>
            </a:r>
            <a:r>
              <a:rPr lang="en-US" dirty="0">
                <a:solidFill>
                  <a:srgbClr val="FFFFFF"/>
                </a:solidFill>
              </a:rPr>
              <a:t>5730 </a:t>
            </a:r>
            <a:r>
              <a:rPr lang="en-US" dirty="0" smtClean="0">
                <a:solidFill>
                  <a:srgbClr val="FFFFFF"/>
                </a:solidFill>
              </a:rPr>
              <a:t>years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9465" y="1402763"/>
            <a:ext cx="493820" cy="5139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rIns="91440" rtlCol="0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endParaRPr lang="en-US" sz="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&lt;60</a:t>
            </a:r>
          </a:p>
          <a:p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&lt;60</a:t>
            </a: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755</a:t>
            </a: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1245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1390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2600</a:t>
            </a: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171908"/>
              </p:ext>
            </p:extLst>
          </p:nvPr>
        </p:nvGraphicFramePr>
        <p:xfrm>
          <a:off x="4535855" y="2491579"/>
          <a:ext cx="4506284" cy="329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01863" y="1432483"/>
            <a:ext cx="700650" cy="5139867"/>
          </a:xfrm>
          <a:prstGeom prst="rect">
            <a:avLst/>
          </a:prstGeom>
          <a:solidFill>
            <a:srgbClr val="C3D69B"/>
          </a:solidFill>
        </p:spPr>
        <p:txBody>
          <a:bodyPr wrap="square" lIns="91440" rIns="91440" rtlCol="0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  <a:p>
            <a:endParaRPr lang="en-US" sz="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75.5</a:t>
            </a:r>
          </a:p>
          <a:p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43.1</a:t>
            </a: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-96.7</a:t>
            </a: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-165.1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-237.6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-315.8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741" y="972988"/>
            <a:ext cx="105737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baseline="30000" dirty="0" smtClean="0">
                <a:solidFill>
                  <a:srgbClr val="000000"/>
                </a:solidFill>
                <a:cs typeface="Calibri"/>
              </a:rPr>
              <a:t>14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C (‰)</a:t>
            </a:r>
            <a:endParaRPr lang="en-US" baseline="30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1493" y="1832199"/>
            <a:ext cx="4261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“Bomb” spike from </a:t>
            </a:r>
            <a:r>
              <a:rPr lang="en-US" dirty="0" smtClean="0">
                <a:solidFill>
                  <a:srgbClr val="FFFFFF"/>
                </a:solidFill>
              </a:rPr>
              <a:t>nuclear weapons testing, 1963 test ban treaty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3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10" grpId="0" animBg="1"/>
      <p:bldP spid="1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536"/>
            <a:ext cx="9144000" cy="7794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i="1" dirty="0" smtClean="0"/>
              <a:t>Approach: </a:t>
            </a:r>
            <a:r>
              <a:rPr lang="en-US" sz="3600" dirty="0" smtClean="0">
                <a:solidFill>
                  <a:srgbClr val="FF1AFF"/>
                </a:solidFill>
                <a:sym typeface="Wingdings"/>
              </a:rPr>
              <a:t>Use </a:t>
            </a:r>
            <a:r>
              <a:rPr lang="en-US" sz="3600" baseline="30000" dirty="0">
                <a:solidFill>
                  <a:srgbClr val="FF1AFF"/>
                </a:solidFill>
                <a:sym typeface="Wingdings"/>
              </a:rPr>
              <a:t>14</a:t>
            </a:r>
            <a:r>
              <a:rPr lang="en-US" sz="3600" dirty="0">
                <a:solidFill>
                  <a:srgbClr val="FF1AFF"/>
                </a:solidFill>
                <a:sym typeface="Wingdings"/>
              </a:rPr>
              <a:t>C as </a:t>
            </a:r>
            <a:r>
              <a:rPr lang="en-US" sz="3600" dirty="0" smtClean="0">
                <a:solidFill>
                  <a:srgbClr val="FF1AFF"/>
                </a:solidFill>
                <a:sym typeface="Wingdings"/>
              </a:rPr>
              <a:t>a tracer of </a:t>
            </a:r>
            <a:r>
              <a:rPr lang="en-US" sz="3600" dirty="0">
                <a:solidFill>
                  <a:srgbClr val="FF1AFF"/>
                </a:solidFill>
                <a:sym typeface="Wingdings"/>
              </a:rPr>
              <a:t>soil CO</a:t>
            </a:r>
            <a:r>
              <a:rPr lang="en-US" sz="3600" baseline="-25000" dirty="0">
                <a:solidFill>
                  <a:srgbClr val="FF1AFF"/>
                </a:solidFill>
                <a:sym typeface="Wingdings"/>
              </a:rPr>
              <a:t>2</a:t>
            </a:r>
            <a:r>
              <a:rPr lang="en-US" sz="3600" dirty="0">
                <a:solidFill>
                  <a:srgbClr val="FF1AFF"/>
                </a:solidFill>
                <a:sym typeface="Wingdings"/>
              </a:rPr>
              <a:t> sources</a:t>
            </a:r>
            <a:br>
              <a:rPr lang="en-US" sz="3600" dirty="0">
                <a:solidFill>
                  <a:srgbClr val="FF1AFF"/>
                </a:solidFill>
                <a:sym typeface="Wingdings"/>
              </a:rPr>
            </a:br>
            <a:endParaRPr lang="en-US" sz="3600" i="1" dirty="0"/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56" r="34182"/>
          <a:stretch/>
        </p:blipFill>
        <p:spPr>
          <a:xfrm>
            <a:off x="4099903" y="1369542"/>
            <a:ext cx="1098310" cy="5383584"/>
          </a:xfrm>
          <a:prstGeom prst="rect">
            <a:avLst/>
          </a:prstGeom>
        </p:spPr>
      </p:pic>
      <p:pic>
        <p:nvPicPr>
          <p:cNvPr id="13" name="Picture 12" descr="IMG_025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34976" y="3855595"/>
            <a:ext cx="3437383" cy="2567428"/>
          </a:xfrm>
          <a:prstGeom prst="rect">
            <a:avLst/>
          </a:prstGeom>
        </p:spPr>
      </p:pic>
      <p:pic>
        <p:nvPicPr>
          <p:cNvPr id="14" name="Picture 13" descr="IMG_054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932" r="7514"/>
          <a:stretch/>
        </p:blipFill>
        <p:spPr>
          <a:xfrm>
            <a:off x="1" y="1449635"/>
            <a:ext cx="2567430" cy="2100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0410" r="17149"/>
          <a:stretch/>
        </p:blipFill>
        <p:spPr>
          <a:xfrm>
            <a:off x="7158106" y="3087299"/>
            <a:ext cx="1971262" cy="4877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4249" y="4879841"/>
            <a:ext cx="130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FFFF"/>
                </a:solidFill>
              </a:rPr>
              <a:t>14</a:t>
            </a:r>
            <a:r>
              <a:rPr lang="en-US" dirty="0" smtClean="0">
                <a:solidFill>
                  <a:srgbClr val="FFFFFF"/>
                </a:solidFill>
              </a:rPr>
              <a:t>CO</a:t>
            </a:r>
            <a:r>
              <a:rPr lang="en-US" baseline="-25000" dirty="0" smtClean="0">
                <a:solidFill>
                  <a:srgbClr val="FFFFFF"/>
                </a:solidFill>
              </a:rPr>
              <a:t>2 </a:t>
            </a:r>
            <a:r>
              <a:rPr lang="en-US" dirty="0" smtClean="0">
                <a:solidFill>
                  <a:srgbClr val="FFFFFF"/>
                </a:solidFill>
              </a:rPr>
              <a:t>in soil profile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4249" y="2160320"/>
            <a:ext cx="130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FFFF"/>
                </a:solidFill>
              </a:rPr>
              <a:t>14</a:t>
            </a:r>
            <a:r>
              <a:rPr lang="en-US" dirty="0" smtClean="0">
                <a:solidFill>
                  <a:srgbClr val="FFFFFF"/>
                </a:solidFill>
              </a:rPr>
              <a:t>CO</a:t>
            </a:r>
            <a:r>
              <a:rPr lang="en-US" baseline="-25000" dirty="0" smtClean="0">
                <a:solidFill>
                  <a:srgbClr val="FFFFFF"/>
                </a:solidFill>
              </a:rPr>
              <a:t>2 </a:t>
            </a:r>
            <a:r>
              <a:rPr lang="en-US" dirty="0" smtClean="0">
                <a:solidFill>
                  <a:srgbClr val="FFFFFF"/>
                </a:solidFill>
              </a:rPr>
              <a:t>at soil surface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8213" y="1679283"/>
            <a:ext cx="17160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FFFF"/>
                </a:solidFill>
              </a:rPr>
              <a:t>14</a:t>
            </a:r>
            <a:r>
              <a:rPr lang="en-US" dirty="0" smtClean="0">
                <a:solidFill>
                  <a:srgbClr val="FFFFFF"/>
                </a:solidFill>
              </a:rPr>
              <a:t>C as a tracer of soil CO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in the atmosphere</a:t>
            </a:r>
          </a:p>
          <a:p>
            <a:endParaRPr lang="en-US" baseline="30000" dirty="0" smtClean="0">
              <a:solidFill>
                <a:srgbClr val="FFFFFF"/>
              </a:solidFill>
            </a:endParaRPr>
          </a:p>
          <a:p>
            <a:endParaRPr lang="en-US" baseline="30000" dirty="0">
              <a:solidFill>
                <a:srgbClr val="FFFFFF"/>
              </a:solidFill>
            </a:endParaRPr>
          </a:p>
          <a:p>
            <a:endParaRPr lang="en-US" baseline="30000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Can we detect “bomb” C above the canopy?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(30 m)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6774" y="3051285"/>
            <a:ext cx="1844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Park Falls (450 m)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58344" y="1850956"/>
            <a:ext cx="219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Can we detect “bomb” C from large-scale thinning at a regional scale?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7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15"/>
            <a:ext cx="9144000" cy="783604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 smtClean="0">
                <a:solidFill>
                  <a:srgbClr val="000000"/>
                </a:solidFill>
              </a:rPr>
              <a:t>Preliminary results: pre-thinning measurements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71" y="1277829"/>
            <a:ext cx="5154049" cy="51540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5533" y="1893078"/>
            <a:ext cx="7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N </a:t>
            </a:r>
            <a:r>
              <a:rPr lang="en-US" dirty="0" smtClean="0">
                <a:solidFill>
                  <a:srgbClr val="000000"/>
                </a:solidFill>
              </a:rPr>
              <a:t>= 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659" y="1058243"/>
            <a:ext cx="904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solidFill>
                  <a:srgbClr val="000000"/>
                </a:solidFill>
              </a:rPr>
              <a:t>14</a:t>
            </a: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of putative respiration sources (roots and SOM decomposition)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659" y="1042772"/>
            <a:ext cx="85839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rgbClr val="000000"/>
                </a:solidFill>
              </a:rPr>
              <a:t>14</a:t>
            </a:r>
            <a:r>
              <a:rPr lang="en-US" sz="2800" dirty="0" smtClean="0">
                <a:solidFill>
                  <a:srgbClr val="000000"/>
                </a:solidFill>
              </a:rPr>
              <a:t>C of soil air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71" y="1277829"/>
            <a:ext cx="5175200" cy="5175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60620" y="1893078"/>
            <a:ext cx="2583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Soil CO</a:t>
            </a:r>
            <a:r>
              <a:rPr lang="en-US" baseline="-25000" dirty="0" smtClean="0">
                <a:solidFill>
                  <a:srgbClr val="000000"/>
                </a:solidFill>
              </a:rPr>
              <a:t>2 </a:t>
            </a:r>
            <a:r>
              <a:rPr lang="en-US" dirty="0" smtClean="0">
                <a:solidFill>
                  <a:srgbClr val="000000"/>
                </a:solidFill>
              </a:rPr>
              <a:t>is modern throughout the profile…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…even during winter dormancy!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800966"/>
              </p:ext>
            </p:extLst>
          </p:nvPr>
        </p:nvGraphicFramePr>
        <p:xfrm>
          <a:off x="6439898" y="3842695"/>
          <a:ext cx="2704102" cy="232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4735246"/>
            <a:ext cx="9143999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1AFF"/>
                </a:solidFill>
              </a:rPr>
              <a:t>Thus far, little decomposition of deep, old soil C, even at depth.</a:t>
            </a:r>
          </a:p>
          <a:p>
            <a:pPr algn="ctr"/>
            <a:r>
              <a:rPr lang="en-US" sz="3200" dirty="0" smtClean="0">
                <a:solidFill>
                  <a:srgbClr val="FF1AFF"/>
                </a:solidFill>
              </a:rPr>
              <a:t>CO</a:t>
            </a:r>
            <a:r>
              <a:rPr lang="en-US" sz="3200" baseline="-25000" dirty="0" smtClean="0">
                <a:solidFill>
                  <a:srgbClr val="FF1AFF"/>
                </a:solidFill>
              </a:rPr>
              <a:t>2</a:t>
            </a:r>
            <a:r>
              <a:rPr lang="en-US" sz="3200" dirty="0" smtClean="0">
                <a:solidFill>
                  <a:srgbClr val="FF1AFF"/>
                </a:solidFill>
              </a:rPr>
              <a:t> comes from modern sources (roots and SOM) and permeates the profile.</a:t>
            </a:r>
            <a:endParaRPr lang="en-US" sz="3200" dirty="0">
              <a:solidFill>
                <a:srgbClr val="FF1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044"/>
          <a:stretch/>
        </p:blipFill>
        <p:spPr>
          <a:xfrm>
            <a:off x="186747" y="2128246"/>
            <a:ext cx="6057220" cy="48120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549202" cy="1531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 smtClean="0">
                <a:solidFill>
                  <a:srgbClr val="000000"/>
                </a:solidFill>
              </a:rPr>
              <a:t>Will we be able to detect soil “bomb carbon” in the atmosphere?</a:t>
            </a: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56" r="34182"/>
          <a:stretch/>
        </p:blipFill>
        <p:spPr>
          <a:xfrm>
            <a:off x="7524263" y="27715"/>
            <a:ext cx="975460" cy="4781410"/>
          </a:xfrm>
          <a:prstGeom prst="rect">
            <a:avLst/>
          </a:prstGeom>
        </p:spPr>
      </p:pic>
      <p:pic>
        <p:nvPicPr>
          <p:cNvPr id="10" name="Picture 9" descr="IMG_054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932" r="7514"/>
          <a:stretch/>
        </p:blipFill>
        <p:spPr>
          <a:xfrm>
            <a:off x="6437923" y="4757441"/>
            <a:ext cx="2567430" cy="21005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6747" y="1544395"/>
            <a:ext cx="6915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Soil respiration was large relative to whole forest </a:t>
            </a:r>
            <a:r>
              <a:rPr lang="en-US" sz="2000" i="1" dirty="0" smtClean="0"/>
              <a:t>respiration last year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508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70" b="12464"/>
          <a:stretch/>
        </p:blipFill>
        <p:spPr>
          <a:xfrm>
            <a:off x="1108313" y="2525628"/>
            <a:ext cx="6735533" cy="5056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3680"/>
            <a:ext cx="89851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However, respired </a:t>
            </a:r>
            <a:r>
              <a:rPr lang="en-US" sz="2800" i="1" baseline="30000" dirty="0" smtClean="0">
                <a:solidFill>
                  <a:srgbClr val="000000"/>
                </a:solidFill>
              </a:rPr>
              <a:t>14</a:t>
            </a:r>
            <a:r>
              <a:rPr lang="en-US" sz="2800" i="1" dirty="0" smtClean="0">
                <a:solidFill>
                  <a:srgbClr val="000000"/>
                </a:solidFill>
              </a:rPr>
              <a:t>CO</a:t>
            </a:r>
            <a:r>
              <a:rPr lang="en-US" sz="28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i="1" dirty="0" smtClean="0">
                <a:solidFill>
                  <a:srgbClr val="000000"/>
                </a:solidFill>
              </a:rPr>
              <a:t> was too similar to atmosphere </a:t>
            </a:r>
            <a:r>
              <a:rPr lang="en-US" sz="2800" i="1" baseline="30000" dirty="0" smtClean="0">
                <a:solidFill>
                  <a:srgbClr val="000000"/>
                </a:solidFill>
              </a:rPr>
              <a:t>14</a:t>
            </a:r>
            <a:r>
              <a:rPr lang="en-US" sz="2800" i="1" dirty="0" smtClean="0">
                <a:solidFill>
                  <a:srgbClr val="000000"/>
                </a:solidFill>
              </a:rPr>
              <a:t>CO</a:t>
            </a:r>
            <a:r>
              <a:rPr lang="en-US" sz="2800" i="1" baseline="-25000" dirty="0" smtClean="0">
                <a:solidFill>
                  <a:srgbClr val="000000"/>
                </a:solidFill>
              </a:rPr>
              <a:t>2 </a:t>
            </a:r>
            <a:r>
              <a:rPr lang="en-US" sz="2800" i="1" dirty="0" smtClean="0">
                <a:solidFill>
                  <a:srgbClr val="000000"/>
                </a:solidFill>
              </a:rPr>
              <a:t>to distinguish</a:t>
            </a:r>
            <a:endParaRPr lang="en-US" sz="2800" i="1" baseline="-25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Monitored nocturnal CO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build-up at tower through fall 2011</a:t>
            </a:r>
          </a:p>
          <a:p>
            <a:pPr marL="342900" indent="-342900">
              <a:buFont typeface="Arial"/>
              <a:buChar char="•"/>
            </a:pPr>
            <a:r>
              <a:rPr lang="en-US" sz="2400" baseline="30000" dirty="0" smtClean="0">
                <a:solidFill>
                  <a:srgbClr val="000000"/>
                </a:solidFill>
              </a:rPr>
              <a:t>14</a:t>
            </a:r>
            <a:r>
              <a:rPr lang="en-US" sz="2400" dirty="0" smtClean="0">
                <a:solidFill>
                  <a:srgbClr val="000000"/>
                </a:solidFill>
              </a:rPr>
              <a:t>C did </a:t>
            </a:r>
            <a:r>
              <a:rPr lang="en-US" sz="2400" b="1" dirty="0" smtClean="0">
                <a:solidFill>
                  <a:srgbClr val="000000"/>
                </a:solidFill>
              </a:rPr>
              <a:t>not</a:t>
            </a:r>
            <a:r>
              <a:rPr lang="en-US" sz="2400" dirty="0" smtClean="0">
                <a:solidFill>
                  <a:srgbClr val="000000"/>
                </a:solidFill>
              </a:rPr>
              <a:t> increase over </a:t>
            </a:r>
            <a:r>
              <a:rPr lang="en-US" sz="2400" dirty="0" smtClean="0">
                <a:solidFill>
                  <a:srgbClr val="000000"/>
                </a:solidFill>
              </a:rPr>
              <a:t>night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30m and 450m tower data suggest </a:t>
            </a:r>
            <a:r>
              <a:rPr lang="en-US" sz="2400" baseline="30000" dirty="0" smtClean="0">
                <a:solidFill>
                  <a:srgbClr val="000000"/>
                </a:solidFill>
              </a:rPr>
              <a:t>14</a:t>
            </a:r>
            <a:r>
              <a:rPr lang="en-US" sz="2400" dirty="0" smtClean="0">
                <a:solidFill>
                  <a:srgbClr val="000000"/>
                </a:solidFill>
              </a:rPr>
              <a:t>CO</a:t>
            </a:r>
            <a:r>
              <a:rPr lang="en-US" sz="2400" baseline="-25000" dirty="0" smtClean="0">
                <a:solidFill>
                  <a:srgbClr val="000000"/>
                </a:solidFill>
              </a:rPr>
              <a:t>2 </a:t>
            </a:r>
            <a:r>
              <a:rPr lang="en-US" sz="2400" dirty="0" smtClean="0">
                <a:solidFill>
                  <a:srgbClr val="000000"/>
                </a:solidFill>
              </a:rPr>
              <a:t>impacted by regional fossil fuel emissions and biological exchange.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53"/>
            <a:ext cx="8229600" cy="825364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 smtClean="0">
                <a:solidFill>
                  <a:srgbClr val="FFFFFF"/>
                </a:solidFill>
              </a:rPr>
              <a:t>Forest management history</a:t>
            </a: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10" y="874427"/>
            <a:ext cx="6003864" cy="2496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U.S. Forest Service </a:t>
            </a:r>
            <a:r>
              <a:rPr lang="en-US" sz="2000" dirty="0" err="1">
                <a:solidFill>
                  <a:srgbClr val="FFFFFF"/>
                </a:solidFill>
              </a:rPr>
              <a:t>Chequamegon</a:t>
            </a:r>
            <a:r>
              <a:rPr lang="en-US" sz="2000" dirty="0">
                <a:solidFill>
                  <a:srgbClr val="FFFFFF"/>
                </a:solidFill>
              </a:rPr>
              <a:t>-Nicolet National Forest 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Large-scale clearing in late 1800s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Little active management in recent decades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Expansive, even-aged, mid-rotation forests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 descr="IMG_017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/>
          <a:stretch/>
        </p:blipFill>
        <p:spPr>
          <a:xfrm>
            <a:off x="6100692" y="3543343"/>
            <a:ext cx="3594238" cy="324427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t="5038" r="5338" b="19209"/>
          <a:stretch>
            <a:fillRect/>
          </a:stretch>
        </p:blipFill>
        <p:spPr bwMode="auto">
          <a:xfrm>
            <a:off x="6460905" y="607781"/>
            <a:ext cx="2683095" cy="27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709" y="3371296"/>
            <a:ext cx="58645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3366FF"/>
                </a:solidFill>
              </a:rPr>
              <a:t>Proposed </a:t>
            </a:r>
            <a:r>
              <a:rPr lang="en-US" sz="2400" i="1" dirty="0">
                <a:solidFill>
                  <a:srgbClr val="3366FF"/>
                </a:solidFill>
              </a:rPr>
              <a:t>16,000 ha selective </a:t>
            </a:r>
            <a:r>
              <a:rPr lang="en-US" sz="2400" i="1" dirty="0" smtClean="0">
                <a:solidFill>
                  <a:srgbClr val="3366FF"/>
                </a:solidFill>
              </a:rPr>
              <a:t>harvest </a:t>
            </a:r>
            <a:r>
              <a:rPr lang="en-US" sz="2400" i="1" dirty="0">
                <a:solidFill>
                  <a:srgbClr val="3366FF"/>
                </a:solidFill>
              </a:rPr>
              <a:t>and </a:t>
            </a:r>
            <a:r>
              <a:rPr lang="en-US" sz="2400" i="1" dirty="0" smtClean="0">
                <a:solidFill>
                  <a:srgbClr val="3366FF"/>
                </a:solidFill>
              </a:rPr>
              <a:t>thinning, Winter 2012-13</a:t>
            </a:r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Management goals</a:t>
            </a:r>
            <a:r>
              <a:rPr lang="en-US" sz="2400" dirty="0">
                <a:solidFill>
                  <a:srgbClr val="FFFFFF"/>
                </a:solidFill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Increasing diversity of forest age structure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Reduce density in overstocked stands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Reduce </a:t>
            </a:r>
            <a:r>
              <a:rPr lang="en-US" sz="2400" dirty="0">
                <a:solidFill>
                  <a:srgbClr val="FFFFFF"/>
                </a:solidFill>
              </a:rPr>
              <a:t>ash to slow spread of emerald ash borer </a:t>
            </a:r>
          </a:p>
        </p:txBody>
      </p:sp>
    </p:spTree>
    <p:extLst>
      <p:ext uri="{BB962C8B-B14F-4D97-AF65-F5344CB8AC3E}">
        <p14:creationId xmlns:p14="http://schemas.microsoft.com/office/powerpoint/2010/main" val="300977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456</Words>
  <Application>Microsoft Macintosh PowerPoint</Application>
  <PresentationFormat>On-screen Show (4:3)</PresentationFormat>
  <Paragraphs>214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Assessing forest thinning impacts on soil carbon emissions with radiocarbon Karis Mc Farlane, Claire Phillips—LLNL-DOE Ankur Desai, Erika Marin-Spiota—UW-Madison</vt:lpstr>
      <vt:lpstr>Understanding physical and biological drivers of soil C decomposition</vt:lpstr>
      <vt:lpstr>Radiocarbon basics</vt:lpstr>
      <vt:lpstr>Approach: Use 14C as a tracer of soil CO2 sources </vt:lpstr>
      <vt:lpstr>Preliminary results: pre-thinning measurements</vt:lpstr>
      <vt:lpstr>PowerPoint Presentation</vt:lpstr>
      <vt:lpstr>PowerPoint Presentation</vt:lpstr>
      <vt:lpstr>Forest management history</vt:lpstr>
    </vt:vector>
  </TitlesOfParts>
  <Company>Lawrence Livermore National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forest thinning impacts on soil carbon emissions with radiocarbon Karis Mc Farlane, Claire Phillips—LLNL Ankur Desai, Erika Marin-Spiota—UW-M</dc:title>
  <dc:creator>Claire Phillips</dc:creator>
  <cp:lastModifiedBy>Claire Phillips</cp:lastModifiedBy>
  <cp:revision>3</cp:revision>
  <dcterms:created xsi:type="dcterms:W3CDTF">2012-06-27T14:43:11Z</dcterms:created>
  <dcterms:modified xsi:type="dcterms:W3CDTF">2012-06-27T18:01:33Z</dcterms:modified>
</cp:coreProperties>
</file>