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4" r:id="rId2"/>
    <p:sldMasterId id="2147483677" r:id="rId3"/>
    <p:sldMasterId id="2147483692" r:id="rId4"/>
    <p:sldMasterId id="2147483694" r:id="rId5"/>
    <p:sldMasterId id="2147483709" r:id="rId6"/>
    <p:sldMasterId id="2147483724" r:id="rId7"/>
    <p:sldMasterId id="2147483738" r:id="rId8"/>
  </p:sldMasterIdLst>
  <p:notesMasterIdLst>
    <p:notesMasterId r:id="rId24"/>
  </p:notesMasterIdLst>
  <p:sldIdLst>
    <p:sldId id="296" r:id="rId9"/>
    <p:sldId id="285" r:id="rId10"/>
    <p:sldId id="297" r:id="rId11"/>
    <p:sldId id="284" r:id="rId12"/>
    <p:sldId id="286" r:id="rId13"/>
    <p:sldId id="287" r:id="rId14"/>
    <p:sldId id="289" r:id="rId15"/>
    <p:sldId id="290" r:id="rId16"/>
    <p:sldId id="292" r:id="rId17"/>
    <p:sldId id="291" r:id="rId18"/>
    <p:sldId id="293" r:id="rId19"/>
    <p:sldId id="294" r:id="rId20"/>
    <p:sldId id="295" r:id="rId21"/>
    <p:sldId id="299" r:id="rId22"/>
    <p:sldId id="30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58B5997-9DF3-2D40-8978-57FF652E4F54}">
          <p14:sldIdLst>
            <p14:sldId id="296"/>
            <p14:sldId id="285"/>
            <p14:sldId id="297"/>
            <p14:sldId id="284"/>
            <p14:sldId id="286"/>
            <p14:sldId id="287"/>
            <p14:sldId id="289"/>
            <p14:sldId id="290"/>
            <p14:sldId id="292"/>
            <p14:sldId id="291"/>
            <p14:sldId id="293"/>
            <p14:sldId id="294"/>
            <p14:sldId id="295"/>
            <p14:sldId id="299"/>
            <p14:sldId id="30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9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CCC5C-4904-1A46-B935-F2E21B09E465}" type="datetimeFigureOut">
              <a:rPr lang="en-US" smtClean="0"/>
              <a:t>6/27/12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1568B-51B8-E54B-A328-BDC15EADF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22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Focus on instrumentation</a:t>
            </a:r>
            <a:r>
              <a:rPr lang="en-US" baseline="0" dirty="0" smtClean="0"/>
              <a:t> specifications vs. eye candy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E8FCC-8B9F-584C-94EE-3ADA96B1147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19BC6B-40E6-4C57-B70E-9C20D3168765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r>
              <a:rPr lang="en-US" baseline="0" dirty="0" smtClean="0"/>
              <a:t> returns for </a:t>
            </a:r>
            <a:r>
              <a:rPr lang="en-US" dirty="0" smtClean="0"/>
              <a:t>1 </a:t>
            </a:r>
            <a:r>
              <a:rPr lang="en-US" dirty="0"/>
              <a:t>m </a:t>
            </a:r>
            <a:r>
              <a:rPr lang="en-US" dirty="0" smtClean="0"/>
              <a:t>slice at WLEF (1 km length)</a:t>
            </a:r>
          </a:p>
          <a:p>
            <a:endParaRPr lang="en-US" dirty="0" smtClean="0"/>
          </a:p>
          <a:p>
            <a:r>
              <a:rPr lang="en-US" dirty="0" smtClean="0"/>
              <a:t>Note differences in height (e.g., shrub </a:t>
            </a:r>
            <a:r>
              <a:rPr lang="en-US" dirty="0" err="1" smtClean="0"/>
              <a:t>vs</a:t>
            </a:r>
            <a:r>
              <a:rPr lang="en-US" dirty="0" smtClean="0"/>
              <a:t> forest</a:t>
            </a:r>
            <a:r>
              <a:rPr lang="en-US" baseline="0" dirty="0" smtClean="0"/>
              <a:t>) </a:t>
            </a:r>
            <a:r>
              <a:rPr lang="en-US" dirty="0" smtClean="0"/>
              <a:t>and fractional cover (e.g., coniferous wetland </a:t>
            </a:r>
            <a:r>
              <a:rPr lang="en-US" dirty="0" err="1" smtClean="0"/>
              <a:t>vs</a:t>
            </a:r>
            <a:r>
              <a:rPr lang="en-US" dirty="0" smtClean="0"/>
              <a:t> mixed forest) of plant communities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Focus on instrumentation</a:t>
            </a:r>
            <a:r>
              <a:rPr lang="en-US" baseline="0" dirty="0" smtClean="0"/>
              <a:t> specifications vs. eye candy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E8FCC-8B9F-584C-94EE-3ADA96B1147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FF370-C665-4DDF-AD76-A418329C69A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C74B-8615-8E4B-9BC5-0256EA75C0E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6/27/12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BA38-BC0F-7244-B64E-9239A7A9976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33575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752C-6045-CE4E-831D-4533A7242C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316-2FF0-8346-949A-47B9E2FB6D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95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752C-6045-CE4E-831D-4533A7242C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316-2FF0-8346-949A-47B9E2FB6D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23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752C-6045-CE4E-831D-4533A7242C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316-2FF0-8346-949A-47B9E2FB6D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486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DF13887-7A79-C24B-A116-DAC8C9CD574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802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EBF5CD18-686B-47A9-AFD5-66CE5FA52A66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78172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94524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3761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04061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53682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1342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752C-6045-CE4E-831D-4533A7242C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316-2FF0-8346-949A-47B9E2FB6D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2165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09415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5710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92382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2056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26637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7549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83526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31633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AC74C-8414-4408-AF87-3B070417A80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1543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EBF5CD18-686B-47A9-AFD5-66CE5FA52A66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2075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752C-6045-CE4E-831D-4533A7242C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316-2FF0-8346-949A-47B9E2FB6D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9833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97677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7501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7145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313830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0567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2499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565721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37425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52855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133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752C-6045-CE4E-831D-4533A7242C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316-2FF0-8346-949A-47B9E2FB6D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4419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80483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24453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130864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EBF5CD18-686B-47A9-AFD5-66CE5FA52A66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98948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17890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3395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856261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58725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40068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2428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752C-6045-CE4E-831D-4533A7242C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316-2FF0-8346-949A-47B9E2FB6D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8790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44823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68562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04679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67297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16379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3267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82522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146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6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4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648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48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48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55973DA-BA66-408A-A3A9-A542F0237AC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356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9C2F9-3829-4393-B409-099897F005F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309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4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46BAE2-AEBD-4B31-97EF-F2BADA8EFAF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6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752C-6045-CE4E-831D-4533A7242C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316-2FF0-8346-949A-47B9E2FB6D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850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F2720-0AED-4346-91F0-6ABF34236C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309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8DBE7-6C83-41E0-845D-B2D6DC52D57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696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8146F-70A8-4D14-8445-E16E9E99A7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974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43F05-BA5D-4AAE-81D0-A2197F2A5A3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61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D5AF6-C68E-46DE-A71A-F5C787AA4AF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7024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A663E-89B1-4D73-B8BB-983D12C332A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787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390A3-51D0-4667-B1D2-3215027571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209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E64BA-4A5E-4F9E-86F4-487FEF957F3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004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DDD35-CB88-42CF-97D9-A14C74499B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149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7703B0CE-547B-4002-B7EA-E58DFE87974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45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752C-6045-CE4E-831D-4533A7242C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316-2FF0-8346-949A-47B9E2FB6D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54722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8C61-A342-4089-B035-A68E701DF9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4E47-57EE-4E47-BAB8-CDCA5D12300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61327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8C61-A342-4089-B035-A68E701DF9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4E47-57EE-4E47-BAB8-CDCA5D12300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4832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8C61-A342-4089-B035-A68E701DF9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4E47-57EE-4E47-BAB8-CDCA5D12300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42338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8C61-A342-4089-B035-A68E701DF9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4E47-57EE-4E47-BAB8-CDCA5D12300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9089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8C61-A342-4089-B035-A68E701DF9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4E47-57EE-4E47-BAB8-CDCA5D12300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3457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8C61-A342-4089-B035-A68E701DF9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4E47-57EE-4E47-BAB8-CDCA5D12300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26486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8C61-A342-4089-B035-A68E701DF9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4E47-57EE-4E47-BAB8-CDCA5D12300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12260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8C61-A342-4089-B035-A68E701DF9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4E47-57EE-4E47-BAB8-CDCA5D12300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98275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8C61-A342-4089-B035-A68E701DF9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4E47-57EE-4E47-BAB8-CDCA5D12300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18726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8C61-A342-4089-B035-A68E701DF9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4E47-57EE-4E47-BAB8-CDCA5D12300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367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752C-6045-CE4E-831D-4533A7242C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316-2FF0-8346-949A-47B9E2FB6D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67270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8C61-A342-4089-B035-A68E701DF9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4E47-57EE-4E47-BAB8-CDCA5D12300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342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752C-6045-CE4E-831D-4533A7242C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316-2FF0-8346-949A-47B9E2FB6D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691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theme" Target="../theme/theme6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theme" Target="../theme/theme7.xml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9C006CA-92FE-451C-BE9B-0C5B24729FA0}" type="datetime1">
              <a:rPr lang="en-US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6/27/12</a:t>
            </a:fld>
            <a:endParaRPr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1B5B38B-9F2E-FF4C-964B-08BF1F24558C}" type="slidenum">
              <a:rPr lang="en-US" smtClean="0">
                <a:solidFill>
                  <a:srgbClr val="000000"/>
                </a:solidFill>
                <a:latin typeface="Century Gothic"/>
                <a:ea typeface="ＭＳ Ｐゴシック" charset="-128"/>
                <a:cs typeface="ＭＳ Ｐゴシック" charset="-128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entury Gothic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0362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1752C-6045-CE4E-831D-4533A7242C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78316-2FF0-8346-949A-47B9E2FB6D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648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416054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50E094-C380-48EF-A08D-99A88363CC0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9A81866-6C3B-4E9A-97A1-4249C12306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83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1860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328DD77F-2FE1-DC45-ABA2-53673AC0757D}" type="datetimeFigureOut">
              <a:rPr lang="en-US" smtClean="0">
                <a:solidFill>
                  <a:srgbClr val="8D9AB3"/>
                </a:solidFill>
                <a:latin typeface="Century Gothic"/>
              </a:rPr>
              <a:pPr/>
              <a:t>6/27/12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8D9AB3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13BC39F9-1E8B-4E43-A376-229EF52A3198}" type="slidenum">
              <a:rPr lang="en-US" smtClean="0">
                <a:solidFill>
                  <a:srgbClr val="8D9AB3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8D9AB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32464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146b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54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54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754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754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09CC735-39F9-43FD-A2EA-47EE38B56AA7}" type="slidenum"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153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accent6">
              <a:lumMod val="40000"/>
              <a:lumOff val="60000"/>
            </a:schemeClr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CBA8C61-A342-4089-B035-A68E701DF9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6/27/12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1CB4E47-57EE-4E47-BAB8-CDCA5D12300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936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0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24.jpeg"/><Relationship Id="rId8" Type="http://schemas.openxmlformats.org/officeDocument/2006/relationships/oleObject" Target="../embeddings/oleObject1.bin"/><Relationship Id="rId9" Type="http://schemas.openxmlformats.org/officeDocument/2006/relationships/image" Target="../media/image19.png"/><Relationship Id="rId10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3157153"/>
            <a:ext cx="8513762" cy="1352916"/>
          </a:xfrm>
        </p:spPr>
        <p:txBody>
          <a:bodyPr anchor="b" anchorCtr="0"/>
          <a:lstStyle/>
          <a:p>
            <a:pPr>
              <a:lnSpc>
                <a:spcPct val="100000"/>
              </a:lnSpc>
            </a:pPr>
            <a:r>
              <a:rPr lang="en-US" sz="3200" b="0" dirty="0"/>
              <a:t>Creating a </a:t>
            </a:r>
            <a:r>
              <a:rPr lang="en-US" sz="3200" b="0" dirty="0" smtClean="0"/>
              <a:t>Disturbance </a:t>
            </a:r>
            <a:r>
              <a:rPr lang="en-US" sz="3200" b="0" dirty="0"/>
              <a:t>in Northern WI </a:t>
            </a:r>
            <a:r>
              <a:rPr lang="en-US" sz="3200" b="0" dirty="0" smtClean="0"/>
              <a:t>Since 1998:</a:t>
            </a:r>
            <a:r>
              <a:rPr lang="en-US" sz="3200" b="0" dirty="0"/>
              <a:t/>
            </a:r>
            <a:br>
              <a:rPr lang="en-US" sz="3200" b="0" dirty="0"/>
            </a:br>
            <a:r>
              <a:rPr lang="en-US" sz="3200" b="0" dirty="0"/>
              <a:t>Landsat </a:t>
            </a:r>
            <a:r>
              <a:rPr lang="en-US" sz="3200" b="0" dirty="0" smtClean="0"/>
              <a:t>Products </a:t>
            </a:r>
            <a:r>
              <a:rPr lang="en-US" sz="3200" b="0" dirty="0"/>
              <a:t>and </a:t>
            </a:r>
            <a:r>
              <a:rPr lang="en-US" sz="3200" b="0" dirty="0" err="1"/>
              <a:t>LiDAR</a:t>
            </a:r>
            <a:r>
              <a:rPr lang="en-US" sz="3200" b="0" dirty="0"/>
              <a:t> </a:t>
            </a:r>
            <a:r>
              <a:rPr lang="en-US" sz="3200" b="0" dirty="0" smtClean="0"/>
              <a:t>Datasets </a:t>
            </a:r>
            <a:endParaRPr lang="en-US" sz="32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0628" y="4545928"/>
            <a:ext cx="6043612" cy="1344706"/>
          </a:xfrm>
        </p:spPr>
        <p:txBody>
          <a:bodyPr>
            <a:normAutofit/>
          </a:bodyPr>
          <a:lstStyle/>
          <a:p>
            <a:r>
              <a:rPr lang="en-US" sz="2000" i="1" dirty="0" smtClean="0"/>
              <a:t>Bruce D. Cook</a:t>
            </a:r>
          </a:p>
          <a:p>
            <a:r>
              <a:rPr lang="en-US" sz="2000" i="1" dirty="0" smtClean="0"/>
              <a:t>NASA Goddard Space Flight Center</a:t>
            </a:r>
          </a:p>
          <a:p>
            <a:r>
              <a:rPr lang="en-US" sz="2000" i="1" dirty="0" smtClean="0"/>
              <a:t>Biospheric Sciences Laboratory</a:t>
            </a:r>
            <a:endParaRPr lang="en-US" sz="2000" i="1" dirty="0"/>
          </a:p>
        </p:txBody>
      </p:sp>
      <p:pic>
        <p:nvPicPr>
          <p:cNvPr id="5" name="Picture 2" descr="C:\Users\bruce\Pictures\dvd2\cd11\WI pics\WI2 017.jpg"/>
          <p:cNvPicPr>
            <a:picLocks noChangeAspect="1" noChangeArrowheads="1"/>
          </p:cNvPicPr>
          <p:nvPr/>
        </p:nvPicPr>
        <p:blipFill>
          <a:blip r:embed="rId3" cstate="print"/>
          <a:srcRect l="5787" r="5787" b="11622"/>
          <a:stretch>
            <a:fillRect/>
          </a:stretch>
        </p:blipFill>
        <p:spPr bwMode="auto">
          <a:xfrm>
            <a:off x="453436" y="381916"/>
            <a:ext cx="1772368" cy="2646185"/>
          </a:xfrm>
          <a:prstGeom prst="rect">
            <a:avLst/>
          </a:prstGeom>
          <a:noFill/>
        </p:spPr>
      </p:pic>
      <p:pic>
        <p:nvPicPr>
          <p:cNvPr id="6" name="Picture 5" descr="DSC_00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163" y="381918"/>
            <a:ext cx="3952941" cy="2646184"/>
          </a:xfrm>
          <a:prstGeom prst="rect">
            <a:avLst/>
          </a:prstGeom>
        </p:spPr>
      </p:pic>
      <p:pic>
        <p:nvPicPr>
          <p:cNvPr id="8" name="Picture 7" descr="Screen shot 2012-04-03 at , 3 April, 9.51.0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501" y="381916"/>
            <a:ext cx="2078969" cy="26461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36" y="4910780"/>
            <a:ext cx="1069474" cy="91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9785" y="66914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36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6347508" y="1415344"/>
            <a:ext cx="2580929" cy="3591136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Biomass_95th_percenti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54" y="1419948"/>
            <a:ext cx="1726765" cy="1726765"/>
          </a:xfrm>
          <a:prstGeom prst="rect">
            <a:avLst/>
          </a:prstGeom>
        </p:spPr>
      </p:pic>
      <p:pic>
        <p:nvPicPr>
          <p:cNvPr id="5" name="Picture 4" descr="PT_biomass_map_13m_95th%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952" y="1598973"/>
            <a:ext cx="2344338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947" y="3146713"/>
            <a:ext cx="2755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Biomass = </a:t>
            </a:r>
            <a:r>
              <a:rPr lang="en-US" sz="1600" i="1" dirty="0" err="1" smtClean="0"/>
              <a:t>f</a:t>
            </a:r>
            <a:r>
              <a:rPr lang="en-US" sz="1600" dirty="0" err="1" smtClean="0"/>
              <a:t>(LiDAR</a:t>
            </a:r>
            <a:r>
              <a:rPr lang="en-US" sz="1600" dirty="0" smtClean="0"/>
              <a:t> metrics)</a:t>
            </a:r>
            <a:endParaRPr lang="en-US" sz="1600" dirty="0"/>
          </a:p>
        </p:txBody>
      </p:sp>
      <p:pic>
        <p:nvPicPr>
          <p:cNvPr id="10" name="Picture 9" descr="Screen shot 2011-09-20 at , 20 September, 7.22.2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00" y="3915687"/>
            <a:ext cx="2762720" cy="20662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94989" y="2922810"/>
            <a:ext cx="24457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/>
                </a:solidFill>
              </a:rPr>
              <a:t>Aboveground biomass</a:t>
            </a:r>
          </a:p>
          <a:p>
            <a:r>
              <a:rPr lang="en-US" sz="1600" dirty="0" smtClean="0"/>
              <a:t>(Mg ha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12" name="Picture 11" descr="PT_age_map_30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221" y="3943622"/>
            <a:ext cx="2201459" cy="1737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79157" y="5655746"/>
            <a:ext cx="26752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/>
                </a:solidFill>
              </a:rPr>
              <a:t>Stand age</a:t>
            </a:r>
          </a:p>
          <a:p>
            <a:pPr algn="ctr"/>
            <a:r>
              <a:rPr lang="en-US" sz="1600" dirty="0" smtClean="0"/>
              <a:t>(years since disturbance)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79931" y="2283185"/>
            <a:ext cx="856021" cy="158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054033" y="4812302"/>
            <a:ext cx="381919" cy="1588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489304" y="5248462"/>
            <a:ext cx="2307548" cy="954107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Parker Track site means:</a:t>
            </a:r>
          </a:p>
          <a:p>
            <a:r>
              <a:rPr lang="en-US" sz="1400" dirty="0" smtClean="0"/>
              <a:t>Age		13 years</a:t>
            </a:r>
          </a:p>
          <a:p>
            <a:r>
              <a:rPr lang="en-US" sz="1400" dirty="0" smtClean="0"/>
              <a:t>Biomass	104 Mg ha</a:t>
            </a:r>
            <a:r>
              <a:rPr lang="en-US" sz="1400" baseline="30000" dirty="0" smtClean="0"/>
              <a:t>-1</a:t>
            </a:r>
          </a:p>
          <a:p>
            <a:r>
              <a:rPr lang="en-US" sz="1400" dirty="0" smtClean="0"/>
              <a:t>ANPP     	4.4 Mg ha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 y</a:t>
            </a:r>
            <a:r>
              <a:rPr lang="en-US" sz="1400" baseline="30000" dirty="0" smtClean="0"/>
              <a:t>-1</a:t>
            </a:r>
            <a:endParaRPr lang="en-US" sz="1400" baseline="30000" dirty="0"/>
          </a:p>
        </p:txBody>
      </p:sp>
      <p:pic>
        <p:nvPicPr>
          <p:cNvPr id="22" name="Picture 21" descr="Screen shot 2011-09-21 at , 21 September, 2.10.36 AM.png"/>
          <p:cNvPicPr>
            <a:picLocks noChangeAspect="1"/>
          </p:cNvPicPr>
          <p:nvPr/>
        </p:nvPicPr>
        <p:blipFill>
          <a:blip r:embed="rId6">
            <a:lum bright="76000" contrast="100000"/>
          </a:blip>
          <a:srcRect l="5437" b="3770"/>
          <a:stretch>
            <a:fillRect/>
          </a:stretch>
        </p:blipFill>
        <p:spPr>
          <a:xfrm>
            <a:off x="6669538" y="2071032"/>
            <a:ext cx="2006279" cy="126187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49297" y="1405164"/>
            <a:ext cx="25853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Annual ANPP</a:t>
            </a:r>
          </a:p>
          <a:p>
            <a:pPr algn="ctr"/>
            <a:r>
              <a:rPr lang="en-US" sz="1400" dirty="0" smtClean="0"/>
              <a:t>(space for time substitution)</a:t>
            </a:r>
          </a:p>
        </p:txBody>
      </p:sp>
      <p:cxnSp>
        <p:nvCxnSpPr>
          <p:cNvPr id="24" name="Straight Arrow Connector 23"/>
          <p:cNvCxnSpPr>
            <a:endCxn id="51" idx="0"/>
          </p:cNvCxnSpPr>
          <p:nvPr/>
        </p:nvCxnSpPr>
        <p:spPr>
          <a:xfrm>
            <a:off x="5696680" y="2459973"/>
            <a:ext cx="710022" cy="177125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npp_im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489304" y="3579211"/>
            <a:ext cx="2307018" cy="1339063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endCxn id="49" idx="1"/>
          </p:cNvCxnSpPr>
          <p:nvPr/>
        </p:nvCxnSpPr>
        <p:spPr>
          <a:xfrm flipV="1">
            <a:off x="5654444" y="3379158"/>
            <a:ext cx="1535162" cy="954659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803743" y="4641276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Annual ANPP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89606" y="3240658"/>
            <a:ext cx="994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Stand age</a:t>
            </a:r>
          </a:p>
        </p:txBody>
      </p:sp>
      <p:sp>
        <p:nvSpPr>
          <p:cNvPr id="51" name="TextBox 50"/>
          <p:cNvSpPr txBox="1"/>
          <p:nvPr/>
        </p:nvSpPr>
        <p:spPr>
          <a:xfrm rot="16200000">
            <a:off x="6145588" y="2498598"/>
            <a:ext cx="799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Biomass</a:t>
            </a: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612775" y="431729"/>
            <a:ext cx="7918450" cy="78889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CMS Pilot: Biomass Change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1844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2012 G-</a:t>
            </a:r>
            <a:r>
              <a:rPr lang="en-US" dirty="0" err="1" smtClean="0"/>
              <a:t>LiHT</a:t>
            </a:r>
            <a:r>
              <a:rPr lang="en-US" dirty="0" smtClean="0"/>
              <a:t> Acquisition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37" t="6168" r="4879" b="9556"/>
          <a:stretch/>
        </p:blipFill>
        <p:spPr>
          <a:xfrm>
            <a:off x="111037" y="1850237"/>
            <a:ext cx="8238744" cy="4581144"/>
          </a:xfrm>
        </p:spPr>
      </p:pic>
      <p:sp>
        <p:nvSpPr>
          <p:cNvPr id="3" name="TextBox 2"/>
          <p:cNvSpPr txBox="1"/>
          <p:nvPr/>
        </p:nvSpPr>
        <p:spPr>
          <a:xfrm>
            <a:off x="4672172" y="1729291"/>
            <a:ext cx="42755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SzPct val="120000"/>
              <a:buFont typeface="Arial"/>
              <a:buChar char="•"/>
            </a:pPr>
            <a:r>
              <a:rPr lang="en-US" sz="1600" dirty="0" smtClean="0"/>
              <a:t>WLEF landscape (growth, disturbance)</a:t>
            </a:r>
          </a:p>
          <a:p>
            <a:pPr marL="285750" indent="-285750">
              <a:spcAft>
                <a:spcPts val="1200"/>
              </a:spcAft>
              <a:buSzPct val="120000"/>
              <a:buFont typeface="Arial"/>
              <a:buChar char="•"/>
            </a:pPr>
            <a:r>
              <a:rPr lang="en-US" sz="1600" dirty="0" smtClean="0"/>
              <a:t>Willow Creek landscape (pre-harvest)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13573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Canopy Height</a:t>
            </a:r>
            <a:endParaRPr lang="en-US" dirty="0"/>
          </a:p>
        </p:txBody>
      </p:sp>
      <p:pic>
        <p:nvPicPr>
          <p:cNvPr id="4" name="Content Placeholder 3" descr="wlef h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r="1433"/>
          <a:stretch>
            <a:fillRect/>
          </a:stretch>
        </p:blipFill>
        <p:spPr>
          <a:xfrm>
            <a:off x="592374" y="1698726"/>
            <a:ext cx="8028695" cy="4572000"/>
          </a:xfrm>
        </p:spPr>
      </p:pic>
    </p:spTree>
    <p:extLst>
      <p:ext uri="{BB962C8B-B14F-4D97-AF65-F5344CB8AC3E}">
        <p14:creationId xmlns:p14="http://schemas.microsoft.com/office/powerpoint/2010/main" val="302598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84" y="582706"/>
            <a:ext cx="8531225" cy="7888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Calibrated Reflectance (1550 nm)</a:t>
            </a:r>
            <a:endParaRPr lang="en-US" dirty="0"/>
          </a:p>
        </p:txBody>
      </p:sp>
      <p:pic>
        <p:nvPicPr>
          <p:cNvPr id="4" name="Content Placeholder 3" descr="wlef ref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r="1285"/>
          <a:stretch>
            <a:fillRect/>
          </a:stretch>
        </p:blipFill>
        <p:spPr>
          <a:xfrm>
            <a:off x="585748" y="1765888"/>
            <a:ext cx="8028695" cy="4572000"/>
          </a:xfrm>
        </p:spPr>
      </p:pic>
    </p:spTree>
    <p:extLst>
      <p:ext uri="{BB962C8B-B14F-4D97-AF65-F5344CB8AC3E}">
        <p14:creationId xmlns:p14="http://schemas.microsoft.com/office/powerpoint/2010/main" val="93551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S_TM_NDVI_ANOMALY_Overview_Paper2_prop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1169" y="996538"/>
            <a:ext cx="7386631" cy="58614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990600"/>
            <a:ext cx="1600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GIMMS AVHRR NDVI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anomalies with a negative trend &lt; -0.05, p &lt; 0.02 from 1982 through 2007 (8 x 8 km black quadrangles) overlaid upon Landsat false-color composite images for the same time period.  Grey cross hatched polygon indicates the bounds of the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Chequamegon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-Nicolet National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forest. 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Lower inset shows the geographic extent of forest cover types throughout the region. 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Note, the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forest cover is primarily Aspen-birch that has had insect damage (transparent green) and Spruce-fir stands that have had mortality (transparent orange).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286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b="1" dirty="0">
                <a:solidFill>
                  <a:prstClr val="black"/>
                </a:solidFill>
                <a:latin typeface="Calibri"/>
              </a:rPr>
              <a:t>A multi-decade vegetation productivity decline in northern Wisconsin and Minnesota forests forced by increased rates of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disturbance (submitted to Landscape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cology, Neigh et al. 2012)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0" y="1828800"/>
            <a:ext cx="914400" cy="838200"/>
            <a:chOff x="5334000" y="1828800"/>
            <a:chExt cx="914400" cy="838200"/>
          </a:xfrm>
        </p:grpSpPr>
        <p:sp>
          <p:nvSpPr>
            <p:cNvPr id="5" name="Rectangle 4"/>
            <p:cNvSpPr/>
            <p:nvPr/>
          </p:nvSpPr>
          <p:spPr>
            <a:xfrm>
              <a:off x="5334000" y="1828800"/>
              <a:ext cx="914400" cy="8382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34000" y="1828800"/>
              <a:ext cx="91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Next Slide</a:t>
              </a:r>
            </a:p>
            <a:p>
              <a:pPr defTabSz="914400"/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E</a:t>
              </a: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xtent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8013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Screen Shot 2012-06-27 at 12.03.2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1931" r="-1542" b="159"/>
          <a:stretch/>
        </p:blipFill>
        <p:spPr>
          <a:xfrm>
            <a:off x="931675" y="1106547"/>
            <a:ext cx="7451719" cy="55454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083" y="-73076"/>
            <a:ext cx="889073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Decreasing Regional NDVI Trends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36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1115488" y="76200"/>
            <a:ext cx="670347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Scaling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ChEAS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Flux Tower Observations 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alibri"/>
              </a:rPr>
              <a:t>from Stand- to Landscape-level</a:t>
            </a:r>
          </a:p>
        </p:txBody>
      </p:sp>
      <p:pic>
        <p:nvPicPr>
          <p:cNvPr id="179207" name="Picture 7" descr="pag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26" y="1326379"/>
            <a:ext cx="17780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8" name="Picture 8" descr="page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26" y="1326379"/>
            <a:ext cx="10160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9" name="Picture 9" descr="pag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26" y="2393179"/>
            <a:ext cx="177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10" name="Picture 10" descr="page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26" y="2393179"/>
            <a:ext cx="1016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11" name="Picture 11" descr="pb_berkle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90" y="1326379"/>
            <a:ext cx="14351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12" name="Text Box 12"/>
          <p:cNvSpPr txBox="1">
            <a:spLocks noChangeArrowheads="1"/>
          </p:cNvSpPr>
          <p:nvPr/>
        </p:nvSpPr>
        <p:spPr bwMode="auto">
          <a:xfrm>
            <a:off x="4434526" y="1783579"/>
            <a:ext cx="517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Calibri"/>
              </a:rPr>
              <a:t>+</a:t>
            </a:r>
          </a:p>
        </p:txBody>
      </p:sp>
      <p:sp>
        <p:nvSpPr>
          <p:cNvPr id="179213" name="Text Box 13"/>
          <p:cNvSpPr txBox="1">
            <a:spLocks noChangeArrowheads="1"/>
          </p:cNvSpPr>
          <p:nvPr/>
        </p:nvSpPr>
        <p:spPr bwMode="auto">
          <a:xfrm>
            <a:off x="2151822" y="1845953"/>
            <a:ext cx="517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Calibri"/>
              </a:rPr>
              <a:t>+</a:t>
            </a:r>
          </a:p>
        </p:txBody>
      </p:sp>
      <p:sp>
        <p:nvSpPr>
          <p:cNvPr id="179214" name="Text Box 14"/>
          <p:cNvSpPr txBox="1">
            <a:spLocks noChangeArrowheads="1"/>
          </p:cNvSpPr>
          <p:nvPr/>
        </p:nvSpPr>
        <p:spPr bwMode="auto">
          <a:xfrm>
            <a:off x="8155071" y="1783579"/>
            <a:ext cx="5175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=</a:t>
            </a:r>
          </a:p>
        </p:txBody>
      </p:sp>
      <p:pic>
        <p:nvPicPr>
          <p:cNvPr id="179215" name="Picture 15" descr="tooco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13" y="1142561"/>
            <a:ext cx="13652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33820" y="3521814"/>
            <a:ext cx="7039297" cy="3200692"/>
            <a:chOff x="228600" y="3583772"/>
            <a:chExt cx="7039297" cy="3200692"/>
          </a:xfrm>
        </p:grpSpPr>
        <p:pic>
          <p:nvPicPr>
            <p:cNvPr id="179217" name="Picture 17" descr="DSC0013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8021" y="3584064"/>
              <a:ext cx="2400300" cy="320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9218" name="Text Box 18"/>
            <p:cNvSpPr txBox="1">
              <a:spLocks noChangeArrowheads="1"/>
            </p:cNvSpPr>
            <p:nvPr/>
          </p:nvSpPr>
          <p:spPr bwMode="auto">
            <a:xfrm>
              <a:off x="3651538" y="3589163"/>
              <a:ext cx="130084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Lost </a:t>
              </a:r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Creek</a:t>
              </a:r>
            </a:p>
            <a:p>
              <a:pPr algn="r"/>
              <a:r>
                <a:rPr lang="en-US" dirty="0" smtClean="0">
                  <a:solidFill>
                    <a:prstClr val="black"/>
                  </a:solidFill>
                  <a:latin typeface="Arial" charset="0"/>
                </a:rPr>
                <a:t>2000</a:t>
              </a:r>
              <a:endParaRPr lang="en-US" dirty="0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179219" name="Picture 19" descr="wctower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584064"/>
              <a:ext cx="2147556" cy="320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9220" name="Text Box 20"/>
            <p:cNvSpPr txBox="1">
              <a:spLocks noChangeArrowheads="1"/>
            </p:cNvSpPr>
            <p:nvPr/>
          </p:nvSpPr>
          <p:spPr bwMode="auto">
            <a:xfrm>
              <a:off x="851082" y="3589163"/>
              <a:ext cx="153133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dirty="0">
                  <a:solidFill>
                    <a:schemeClr val="bg1"/>
                  </a:solidFill>
                  <a:latin typeface="Arial" charset="0"/>
                </a:rPr>
                <a:t>Willow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Creek</a:t>
              </a:r>
            </a:p>
            <a:p>
              <a:pPr algn="r"/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1998</a:t>
              </a:r>
              <a:endParaRPr lang="en-US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16" name="Picture 2" descr="C:\Users\bruce\Pictures\dvd2\cd11\WI pics\WI2 053_1_2_tonemapped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24961" y="3583772"/>
              <a:ext cx="2142936" cy="3200400"/>
            </a:xfrm>
            <a:prstGeom prst="rect">
              <a:avLst/>
            </a:prstGeom>
            <a:noFill/>
          </p:spPr>
        </p:pic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6432217" y="3607883"/>
              <a:ext cx="82641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WLEF</a:t>
              </a:r>
            </a:p>
            <a:p>
              <a:pPr algn="r"/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2006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368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 noChangeAspect="1"/>
          </p:cNvGrpSpPr>
          <p:nvPr/>
        </p:nvGrpSpPr>
        <p:grpSpPr>
          <a:xfrm>
            <a:off x="1066800" y="1295400"/>
            <a:ext cx="6947958" cy="5029200"/>
            <a:chOff x="762000" y="1134793"/>
            <a:chExt cx="7696200" cy="5570807"/>
          </a:xfrm>
        </p:grpSpPr>
        <p:pic>
          <p:nvPicPr>
            <p:cNvPr id="7270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0" y="1285875"/>
              <a:ext cx="7696200" cy="541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09" name="Text Box 5"/>
            <p:cNvSpPr txBox="1">
              <a:spLocks noChangeArrowheads="1"/>
            </p:cNvSpPr>
            <p:nvPr/>
          </p:nvSpPr>
          <p:spPr bwMode="auto">
            <a:xfrm>
              <a:off x="1355725" y="1611313"/>
              <a:ext cx="881071" cy="47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FFFF"/>
                  </a:solidFill>
                  <a:latin typeface="Calibri"/>
                  <a:cs typeface="Arial" charset="0"/>
                </a:rPr>
                <a:t>Deciduous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FFFF"/>
                  </a:solidFill>
                  <a:latin typeface="Calibri"/>
                  <a:cs typeface="Arial" charset="0"/>
                </a:rPr>
                <a:t>Upland</a:t>
              </a:r>
            </a:p>
          </p:txBody>
        </p:sp>
        <p:sp>
          <p:nvSpPr>
            <p:cNvPr id="72710" name="Line 6"/>
            <p:cNvSpPr>
              <a:spLocks noChangeShapeType="1"/>
            </p:cNvSpPr>
            <p:nvPr/>
          </p:nvSpPr>
          <p:spPr bwMode="auto">
            <a:xfrm flipH="1">
              <a:off x="2362200" y="2438400"/>
              <a:ext cx="609600" cy="83820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2711" name="Text Box 7"/>
            <p:cNvSpPr txBox="1">
              <a:spLocks noChangeArrowheads="1"/>
            </p:cNvSpPr>
            <p:nvPr/>
          </p:nvSpPr>
          <p:spPr bwMode="auto">
            <a:xfrm>
              <a:off x="2673350" y="2035175"/>
              <a:ext cx="1248626" cy="47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FFFF"/>
                  </a:solidFill>
                  <a:latin typeface="Calibri"/>
                  <a:cs typeface="Arial" charset="0"/>
                </a:rPr>
                <a:t>Upland-Wetland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FFFF"/>
                  </a:solidFill>
                  <a:latin typeface="Calibri"/>
                  <a:cs typeface="Arial" charset="0"/>
                </a:rPr>
                <a:t>Catena</a:t>
              </a:r>
            </a:p>
          </p:txBody>
        </p:sp>
        <p:sp>
          <p:nvSpPr>
            <p:cNvPr id="72712" name="Text Box 8"/>
            <p:cNvSpPr txBox="1">
              <a:spLocks noChangeArrowheads="1"/>
            </p:cNvSpPr>
            <p:nvPr/>
          </p:nvSpPr>
          <p:spPr bwMode="auto">
            <a:xfrm>
              <a:off x="2142469" y="5064862"/>
              <a:ext cx="392060" cy="627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FFFF"/>
                  </a:solidFill>
                  <a:latin typeface="Calibri"/>
                  <a:cs typeface="Arial" charset="0"/>
                </a:rPr>
                <a:t>Clearcut</a:t>
              </a:r>
            </a:p>
          </p:txBody>
        </p:sp>
        <p:sp>
          <p:nvSpPr>
            <p:cNvPr id="72713" name="Text Box 9"/>
            <p:cNvSpPr txBox="1">
              <a:spLocks noChangeArrowheads="1"/>
            </p:cNvSpPr>
            <p:nvPr/>
          </p:nvSpPr>
          <p:spPr bwMode="auto">
            <a:xfrm>
              <a:off x="2743200" y="4506913"/>
              <a:ext cx="1053306" cy="289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FFFF"/>
                  </a:solidFill>
                  <a:latin typeface="Calibri"/>
                  <a:cs typeface="Arial" charset="0"/>
                </a:rPr>
                <a:t>Mixed Forest</a:t>
              </a:r>
            </a:p>
          </p:txBody>
        </p:sp>
        <p:sp>
          <p:nvSpPr>
            <p:cNvPr id="72714" name="Text Box 10"/>
            <p:cNvSpPr txBox="1">
              <a:spLocks noChangeArrowheads="1"/>
            </p:cNvSpPr>
            <p:nvPr/>
          </p:nvSpPr>
          <p:spPr bwMode="auto">
            <a:xfrm>
              <a:off x="4475871" y="5355102"/>
              <a:ext cx="559680" cy="289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FFFF"/>
                  </a:solidFill>
                  <a:latin typeface="Calibri"/>
                  <a:cs typeface="Arial" charset="0"/>
                </a:rPr>
                <a:t>Grass</a:t>
              </a:r>
            </a:p>
          </p:txBody>
        </p:sp>
        <p:sp>
          <p:nvSpPr>
            <p:cNvPr id="72715" name="Text Box 11"/>
            <p:cNvSpPr txBox="1">
              <a:spLocks noChangeArrowheads="1"/>
            </p:cNvSpPr>
            <p:nvPr/>
          </p:nvSpPr>
          <p:spPr bwMode="auto">
            <a:xfrm>
              <a:off x="6015501" y="2262869"/>
              <a:ext cx="1498991" cy="289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FFFF"/>
                  </a:solidFill>
                  <a:latin typeface="Calibri"/>
                  <a:cs typeface="Arial" charset="0"/>
                </a:rPr>
                <a:t>Coniferous Wetland</a:t>
              </a:r>
            </a:p>
          </p:txBody>
        </p:sp>
        <p:sp>
          <p:nvSpPr>
            <p:cNvPr id="72716" name="Text Box 12"/>
            <p:cNvSpPr txBox="1">
              <a:spLocks noChangeArrowheads="1"/>
            </p:cNvSpPr>
            <p:nvPr/>
          </p:nvSpPr>
          <p:spPr bwMode="auto">
            <a:xfrm>
              <a:off x="6324600" y="5468654"/>
              <a:ext cx="762102" cy="47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FFFF"/>
                  </a:solidFill>
                  <a:latin typeface="Calibri"/>
                  <a:cs typeface="Arial" charset="0"/>
                </a:rPr>
                <a:t>Shrub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FFFF"/>
                  </a:solidFill>
                  <a:latin typeface="Calibri"/>
                  <a:cs typeface="Arial" charset="0"/>
                </a:rPr>
                <a:t>Wetland</a:t>
              </a:r>
            </a:p>
          </p:txBody>
        </p:sp>
        <p:sp>
          <p:nvSpPr>
            <p:cNvPr id="72717" name="Text Box 13"/>
            <p:cNvSpPr txBox="1">
              <a:spLocks noChangeArrowheads="1"/>
            </p:cNvSpPr>
            <p:nvPr/>
          </p:nvSpPr>
          <p:spPr bwMode="auto">
            <a:xfrm>
              <a:off x="762000" y="1134793"/>
              <a:ext cx="7696200" cy="340922"/>
            </a:xfrm>
            <a:prstGeom prst="rect">
              <a:avLst/>
            </a:prstGeom>
            <a:solidFill>
              <a:srgbClr val="49494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Calibri"/>
                  <a:cs typeface="Arial" charset="0"/>
                </a:rPr>
                <a:t>East-West cross-section</a:t>
              </a:r>
            </a:p>
          </p:txBody>
        </p:sp>
        <p:sp>
          <p:nvSpPr>
            <p:cNvPr id="72718" name="Text Box 14"/>
            <p:cNvSpPr txBox="1">
              <a:spLocks noChangeArrowheads="1"/>
            </p:cNvSpPr>
            <p:nvPr/>
          </p:nvSpPr>
          <p:spPr bwMode="auto">
            <a:xfrm>
              <a:off x="762000" y="3916899"/>
              <a:ext cx="7696200" cy="340922"/>
            </a:xfrm>
            <a:prstGeom prst="rect">
              <a:avLst/>
            </a:prstGeom>
            <a:solidFill>
              <a:srgbClr val="49494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Calibri"/>
                  <a:cs typeface="Arial" charset="0"/>
                </a:rPr>
                <a:t>North-South cross-section</a:t>
              </a:r>
            </a:p>
          </p:txBody>
        </p:sp>
        <p:sp>
          <p:nvSpPr>
            <p:cNvPr id="72719" name="Text Box 15"/>
            <p:cNvSpPr txBox="1">
              <a:spLocks noChangeArrowheads="1"/>
            </p:cNvSpPr>
            <p:nvPr/>
          </p:nvSpPr>
          <p:spPr bwMode="auto">
            <a:xfrm>
              <a:off x="5780144" y="4837112"/>
              <a:ext cx="392060" cy="658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rgbClr val="FFFFFF"/>
                  </a:solidFill>
                  <a:latin typeface="Calibri"/>
                  <a:cs typeface="Arial" charset="0"/>
                </a:rPr>
                <a:t>Hwy 182</a:t>
              </a:r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92730" y="304800"/>
            <a:ext cx="87630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latin typeface="Calibri" pitchFamily="34" charset="0"/>
              </a:rPr>
              <a:t>LiDAR</a:t>
            </a:r>
            <a:r>
              <a:rPr lang="en-US" sz="4000" dirty="0" smtClean="0">
                <a:latin typeface="Calibri" pitchFamily="34" charset="0"/>
              </a:rPr>
              <a:t> Data Acquisition (2005/06)</a:t>
            </a:r>
            <a:endParaRPr lang="en-US" sz="4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206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267" y="1380750"/>
            <a:ext cx="7875283" cy="4533247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36" dirty="0" smtClean="0">
                <a:solidFill>
                  <a:srgbClr val="000090"/>
                </a:solidFill>
              </a:rPr>
              <a:t>Background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545" dirty="0" smtClean="0"/>
              <a:t>Biology, Soil Science/Meteorology, Forestry/Remote Sensing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545" dirty="0" smtClean="0"/>
              <a:t>Biospheric Science/618 (May 2009--present)</a:t>
            </a:r>
          </a:p>
          <a:p>
            <a:pPr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3636" dirty="0" smtClean="0">
                <a:solidFill>
                  <a:srgbClr val="000090"/>
                </a:solidFill>
              </a:rPr>
              <a:t>Missions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545" dirty="0" smtClean="0"/>
              <a:t>LDCM Deputy Project Scientist</a:t>
            </a:r>
          </a:p>
          <a:p>
            <a:pPr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3636" dirty="0" smtClean="0">
                <a:solidFill>
                  <a:srgbClr val="000090"/>
                </a:solidFill>
              </a:rPr>
              <a:t>Carbon Monitoring System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545" dirty="0" smtClean="0"/>
              <a:t>Project Manager pilot project (forest biomass/change mapping)</a:t>
            </a:r>
          </a:p>
          <a:p>
            <a:pPr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3636" dirty="0" smtClean="0">
                <a:solidFill>
                  <a:srgbClr val="000090"/>
                </a:solidFill>
              </a:rPr>
              <a:t>Research Interests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Courier New"/>
              <a:buChar char="o"/>
            </a:pPr>
            <a:r>
              <a:rPr lang="en-US" sz="2240" dirty="0" smtClean="0"/>
              <a:t>Instrument fusion (G-LiHT)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Courier New"/>
              <a:buChar char="o"/>
            </a:pPr>
            <a:r>
              <a:rPr lang="en-US" sz="2240" dirty="0" smtClean="0"/>
              <a:t>LiDAR radiative transfer modeling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Courier New"/>
              <a:buChar char="o"/>
            </a:pPr>
            <a:r>
              <a:rPr lang="en-US" sz="2240" dirty="0" smtClean="0"/>
              <a:t>Up-scaling of biological processes and CO</a:t>
            </a:r>
            <a:r>
              <a:rPr lang="en-US" sz="2240" baseline="-25000" dirty="0" smtClean="0"/>
              <a:t>2</a:t>
            </a:r>
            <a:r>
              <a:rPr lang="en-US" sz="2240" dirty="0" smtClean="0"/>
              <a:t>/CH</a:t>
            </a:r>
            <a:r>
              <a:rPr lang="en-US" sz="2240" baseline="-25000" dirty="0" smtClean="0"/>
              <a:t>4</a:t>
            </a:r>
            <a:r>
              <a:rPr lang="en-US" sz="2240" dirty="0" smtClean="0"/>
              <a:t> exchange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Courier New"/>
              <a:buChar char="o"/>
            </a:pPr>
            <a:r>
              <a:rPr lang="en-US" sz="2240" dirty="0" smtClean="0"/>
              <a:t>Field Cal/Val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  <p:pic>
        <p:nvPicPr>
          <p:cNvPr id="54" name="Picture 53" descr="gliht.png"/>
          <p:cNvPicPr>
            <a:picLocks noChangeAspect="1"/>
          </p:cNvPicPr>
          <p:nvPr/>
        </p:nvPicPr>
        <p:blipFill>
          <a:blip r:embed="rId3"/>
          <a:srcRect l="5098" t="27694" r="33137" b="9231"/>
          <a:stretch>
            <a:fillRect/>
          </a:stretch>
        </p:blipFill>
        <p:spPr>
          <a:xfrm>
            <a:off x="3447058" y="3792864"/>
            <a:ext cx="2069425" cy="1166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00" y="122232"/>
            <a:ext cx="7523817" cy="1143000"/>
          </a:xfrm>
        </p:spPr>
        <p:txBody>
          <a:bodyPr>
            <a:normAutofit/>
          </a:bodyPr>
          <a:lstStyle/>
          <a:p>
            <a:pPr algn="r"/>
            <a:r>
              <a:rPr lang="en-US" sz="3600" dirty="0" smtClean="0"/>
              <a:t>Bruce Cook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i="1" dirty="0" smtClean="0">
                <a:solidFill>
                  <a:schemeClr val="accent3"/>
                </a:solidFill>
              </a:rPr>
              <a:t>Biospheric Sciences Laboratory/Code 618</a:t>
            </a:r>
            <a:endParaRPr lang="en-US" sz="2000" i="1" dirty="0">
              <a:solidFill>
                <a:schemeClr val="accent3"/>
              </a:solidFill>
            </a:endParaRPr>
          </a:p>
        </p:txBody>
      </p:sp>
      <p:pic>
        <p:nvPicPr>
          <p:cNvPr id="7" name="Picture 6" descr="Screen shot 2010-10-20 at , 20 October, 11.33.2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808" y="2405115"/>
            <a:ext cx="3570809" cy="731520"/>
          </a:xfrm>
          <a:prstGeom prst="rect">
            <a:avLst/>
          </a:prstGeom>
        </p:spPr>
      </p:pic>
      <p:grpSp>
        <p:nvGrpSpPr>
          <p:cNvPr id="4" name="Group 24"/>
          <p:cNvGrpSpPr>
            <a:grpSpLocks noChangeAspect="1"/>
          </p:cNvGrpSpPr>
          <p:nvPr/>
        </p:nvGrpSpPr>
        <p:grpSpPr>
          <a:xfrm>
            <a:off x="6911700" y="3328786"/>
            <a:ext cx="1939287" cy="1387813"/>
            <a:chOff x="6881913" y="3347790"/>
            <a:chExt cx="1939287" cy="1387813"/>
          </a:xfrm>
        </p:grpSpPr>
        <p:grpSp>
          <p:nvGrpSpPr>
            <p:cNvPr id="5" name="Group 22"/>
            <p:cNvGrpSpPr>
              <a:grpSpLocks noChangeAspect="1"/>
            </p:cNvGrpSpPr>
            <p:nvPr/>
          </p:nvGrpSpPr>
          <p:grpSpPr>
            <a:xfrm>
              <a:off x="6881913" y="3347790"/>
              <a:ext cx="1939287" cy="1387813"/>
              <a:chOff x="6588097" y="3531320"/>
              <a:chExt cx="2316349" cy="1657650"/>
            </a:xfrm>
          </p:grpSpPr>
          <p:pic>
            <p:nvPicPr>
              <p:cNvPr id="20" name="Picture 19" descr="dc.jpg"/>
              <p:cNvPicPr>
                <a:picLocks noChangeAspect="1"/>
              </p:cNvPicPr>
              <p:nvPr/>
            </p:nvPicPr>
            <p:blipFill>
              <a:blip r:embed="rId5"/>
              <a:srcRect r="15852" b="9455"/>
              <a:stretch>
                <a:fillRect/>
              </a:stretch>
            </p:blipFill>
            <p:spPr>
              <a:xfrm>
                <a:off x="6841212" y="3627962"/>
                <a:ext cx="2063234" cy="1561008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7048422" y="3585600"/>
                <a:ext cx="1762747" cy="404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i="1" dirty="0" smtClean="0">
                    <a:solidFill>
                      <a:prstClr val="white"/>
                    </a:solidFill>
                    <a:latin typeface="Century Gothic"/>
                  </a:rPr>
                  <a:t>LiDAR-derived feature heights, MD</a:t>
                </a:r>
                <a:endParaRPr lang="en-US" sz="800" i="1" dirty="0">
                  <a:solidFill>
                    <a:prstClr val="white"/>
                  </a:solidFill>
                  <a:latin typeface="Century Gothic"/>
                </a:endParaRP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88097" y="3531320"/>
                <a:ext cx="506230" cy="506230"/>
              </a:xfrm>
              <a:prstGeom prst="rect">
                <a:avLst/>
              </a:prstGeom>
            </p:spPr>
          </p:pic>
        </p:grpSp>
        <p:sp>
          <p:nvSpPr>
            <p:cNvPr id="24" name="Arc 23"/>
            <p:cNvSpPr/>
            <p:nvPr/>
          </p:nvSpPr>
          <p:spPr>
            <a:xfrm rot="10800000">
              <a:off x="7611535" y="3491967"/>
              <a:ext cx="852228" cy="481994"/>
            </a:xfrm>
            <a:prstGeom prst="arc">
              <a:avLst>
                <a:gd name="adj1" fmla="val 16200000"/>
                <a:gd name="adj2" fmla="val 21520415"/>
              </a:avLst>
            </a:prstGeom>
            <a:ln w="9525" cmpd="sng">
              <a:solidFill>
                <a:schemeClr val="bg1"/>
              </a:solidFill>
              <a:headEnd type="triangle" w="med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6" name="Group 33"/>
          <p:cNvGrpSpPr>
            <a:grpSpLocks noChangeAspect="1"/>
          </p:cNvGrpSpPr>
          <p:nvPr/>
        </p:nvGrpSpPr>
        <p:grpSpPr bwMode="auto">
          <a:xfrm>
            <a:off x="5036066" y="4962179"/>
            <a:ext cx="3207555" cy="1711831"/>
            <a:chOff x="672" y="1536"/>
            <a:chExt cx="5076" cy="2709"/>
          </a:xfrm>
        </p:grpSpPr>
        <p:sp>
          <p:nvSpPr>
            <p:cNvPr id="57" name="Text Box 10"/>
            <p:cNvSpPr txBox="1">
              <a:spLocks noChangeArrowheads="1"/>
            </p:cNvSpPr>
            <p:nvPr/>
          </p:nvSpPr>
          <p:spPr bwMode="auto">
            <a:xfrm>
              <a:off x="901" y="3855"/>
              <a:ext cx="1186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rgbClr val="21449B"/>
                  </a:solidFill>
                  <a:latin typeface="Calibri" pitchFamily="34" charset="0"/>
                </a:rPr>
                <a:t>Stand</a:t>
              </a:r>
            </a:p>
          </p:txBody>
        </p:sp>
        <p:grpSp>
          <p:nvGrpSpPr>
            <p:cNvPr id="8" name="Group 32"/>
            <p:cNvGrpSpPr>
              <a:grpSpLocks/>
            </p:cNvGrpSpPr>
            <p:nvPr/>
          </p:nvGrpSpPr>
          <p:grpSpPr bwMode="auto">
            <a:xfrm>
              <a:off x="672" y="1536"/>
              <a:ext cx="5076" cy="2352"/>
              <a:chOff x="672" y="1536"/>
              <a:chExt cx="5076" cy="2352"/>
            </a:xfrm>
          </p:grpSpPr>
          <p:pic>
            <p:nvPicPr>
              <p:cNvPr id="59" name="Picture 9" descr="noaa-14_avhrr_21Jun1995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172" y="1536"/>
                <a:ext cx="1348" cy="1348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</p:pic>
          <p:sp>
            <p:nvSpPr>
              <p:cNvPr id="60" name="Text Box 11"/>
              <p:cNvSpPr txBox="1">
                <a:spLocks noChangeArrowheads="1"/>
              </p:cNvSpPr>
              <p:nvPr/>
            </p:nvSpPr>
            <p:spPr bwMode="auto">
              <a:xfrm>
                <a:off x="2448" y="3458"/>
                <a:ext cx="1193" cy="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000" i="1" dirty="0">
                    <a:solidFill>
                      <a:srgbClr val="21449B"/>
                    </a:solidFill>
                    <a:latin typeface="Calibri" pitchFamily="34" charset="0"/>
                  </a:rPr>
                  <a:t>Landscape</a:t>
                </a:r>
              </a:p>
            </p:txBody>
          </p:sp>
          <p:sp>
            <p:nvSpPr>
              <p:cNvPr id="61" name="Text Box 12"/>
              <p:cNvSpPr txBox="1">
                <a:spLocks noChangeArrowheads="1"/>
              </p:cNvSpPr>
              <p:nvPr/>
            </p:nvSpPr>
            <p:spPr bwMode="auto">
              <a:xfrm>
                <a:off x="4382" y="2834"/>
                <a:ext cx="1366" cy="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000" i="1" dirty="0" smtClean="0">
                    <a:solidFill>
                      <a:srgbClr val="21449B"/>
                    </a:solidFill>
                    <a:latin typeface="Calibri" pitchFamily="34" charset="0"/>
                  </a:rPr>
                  <a:t>Region</a:t>
                </a:r>
                <a:endParaRPr lang="en-US" sz="1000" i="1" dirty="0">
                  <a:solidFill>
                    <a:srgbClr val="21449B"/>
                  </a:solidFill>
                  <a:latin typeface="Calibri" pitchFamily="34" charset="0"/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3600" y="1968"/>
                <a:ext cx="768" cy="144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000">
                  <a:solidFill>
                    <a:srgbClr val="21449B"/>
                  </a:solidFill>
                  <a:latin typeface="Century Gothic"/>
                </a:endParaRPr>
              </a:p>
            </p:txBody>
          </p:sp>
          <p:sp>
            <p:nvSpPr>
              <p:cNvPr id="63" name="Line 29"/>
              <p:cNvSpPr>
                <a:spLocks noChangeShapeType="1"/>
              </p:cNvSpPr>
              <p:nvPr/>
            </p:nvSpPr>
            <p:spPr bwMode="auto">
              <a:xfrm flipV="1">
                <a:off x="3600" y="2112"/>
                <a:ext cx="768" cy="1392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000">
                  <a:solidFill>
                    <a:srgbClr val="21449B"/>
                  </a:solidFill>
                  <a:latin typeface="Century Gothic"/>
                </a:endParaRPr>
              </a:p>
            </p:txBody>
          </p:sp>
          <p:sp>
            <p:nvSpPr>
              <p:cNvPr id="64" name="Line 30"/>
              <p:cNvSpPr>
                <a:spLocks noChangeShapeType="1"/>
              </p:cNvSpPr>
              <p:nvPr/>
            </p:nvSpPr>
            <p:spPr bwMode="auto">
              <a:xfrm>
                <a:off x="2448" y="1968"/>
                <a:ext cx="1920" cy="144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000">
                  <a:solidFill>
                    <a:srgbClr val="21449B"/>
                  </a:solidFill>
                  <a:latin typeface="Century Gothic"/>
                </a:endParaRPr>
              </a:p>
            </p:txBody>
          </p:sp>
          <p:sp>
            <p:nvSpPr>
              <p:cNvPr id="65" name="Line 31"/>
              <p:cNvSpPr>
                <a:spLocks noChangeShapeType="1"/>
              </p:cNvSpPr>
              <p:nvPr/>
            </p:nvSpPr>
            <p:spPr bwMode="auto">
              <a:xfrm flipV="1">
                <a:off x="2448" y="2112"/>
                <a:ext cx="1920" cy="1392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000">
                  <a:solidFill>
                    <a:srgbClr val="21449B"/>
                  </a:solidFill>
                  <a:latin typeface="Century Gothic"/>
                </a:endParaRPr>
              </a:p>
            </p:txBody>
          </p:sp>
          <p:graphicFrame>
            <p:nvGraphicFramePr>
              <p:cNvPr id="66" name="Object 4"/>
              <p:cNvGraphicFramePr>
                <a:graphicFrameLocks noChangeAspect="1"/>
              </p:cNvGraphicFramePr>
              <p:nvPr/>
            </p:nvGraphicFramePr>
            <p:xfrm>
              <a:off x="2448" y="1968"/>
              <a:ext cx="1152" cy="15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493" name="Photo Editor Photo" r:id="rId8" imgW="8685714" imgH="11580952" progId="">
                      <p:embed/>
                    </p:oleObj>
                  </mc:Choice>
                  <mc:Fallback>
                    <p:oleObj name="Photo Editor Photo" r:id="rId8" imgW="8685714" imgH="11580952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48" y="1968"/>
                            <a:ext cx="1152" cy="1536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Line 24"/>
              <p:cNvSpPr>
                <a:spLocks noChangeShapeType="1"/>
              </p:cNvSpPr>
              <p:nvPr/>
            </p:nvSpPr>
            <p:spPr bwMode="auto">
              <a:xfrm>
                <a:off x="1872" y="2352"/>
                <a:ext cx="864" cy="816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000">
                  <a:solidFill>
                    <a:srgbClr val="21449B"/>
                  </a:solidFill>
                  <a:latin typeface="Century Gothic"/>
                </a:endParaRPr>
              </a:p>
            </p:txBody>
          </p:sp>
          <p:sp>
            <p:nvSpPr>
              <p:cNvPr id="68" name="Line 25"/>
              <p:cNvSpPr>
                <a:spLocks noChangeShapeType="1"/>
              </p:cNvSpPr>
              <p:nvPr/>
            </p:nvSpPr>
            <p:spPr bwMode="auto">
              <a:xfrm flipV="1">
                <a:off x="1872" y="3168"/>
                <a:ext cx="864" cy="720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000">
                  <a:solidFill>
                    <a:srgbClr val="21449B"/>
                  </a:solidFill>
                  <a:latin typeface="Century Gothic"/>
                </a:endParaRPr>
              </a:p>
            </p:txBody>
          </p:sp>
          <p:sp>
            <p:nvSpPr>
              <p:cNvPr id="69" name="Line 27"/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2016" cy="816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000">
                  <a:solidFill>
                    <a:srgbClr val="21449B"/>
                  </a:solidFill>
                  <a:latin typeface="Century Gothic"/>
                </a:endParaRPr>
              </a:p>
            </p:txBody>
          </p:sp>
          <p:sp>
            <p:nvSpPr>
              <p:cNvPr id="70" name="Line 26"/>
              <p:cNvSpPr>
                <a:spLocks noChangeShapeType="1"/>
              </p:cNvSpPr>
              <p:nvPr/>
            </p:nvSpPr>
            <p:spPr bwMode="auto">
              <a:xfrm flipV="1">
                <a:off x="672" y="3168"/>
                <a:ext cx="2064" cy="720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000">
                  <a:solidFill>
                    <a:srgbClr val="21449B"/>
                  </a:solidFill>
                  <a:latin typeface="Century Gothic"/>
                </a:endParaRPr>
              </a:p>
            </p:txBody>
          </p:sp>
          <p:pic>
            <p:nvPicPr>
              <p:cNvPr id="71" name="Picture 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20" y="2352"/>
                <a:ext cx="1152" cy="1536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9" name="Group 36"/>
          <p:cNvGrpSpPr/>
          <p:nvPr/>
        </p:nvGrpSpPr>
        <p:grpSpPr>
          <a:xfrm>
            <a:off x="1001217" y="5422842"/>
            <a:ext cx="2999335" cy="1132217"/>
            <a:chOff x="1271288" y="5564938"/>
            <a:chExt cx="2999335" cy="1132217"/>
          </a:xfrm>
        </p:grpSpPr>
        <p:pic>
          <p:nvPicPr>
            <p:cNvPr id="74" name="Picture 73" descr="Screen shot 2010-10-20 at , 20 October, 1.46.27 PM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63920" y="5564938"/>
              <a:ext cx="1340804" cy="936701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1277496" y="6450934"/>
              <a:ext cx="29931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00FF"/>
                  </a:solidFill>
                  <a:latin typeface="Century Gothic"/>
                </a:rPr>
                <a:t>http://earthobservatory.nasa.gov/blogs/fromthefield/</a:t>
              </a:r>
              <a:endParaRPr lang="en-US" sz="1000" dirty="0">
                <a:solidFill>
                  <a:srgbClr val="0000FF"/>
                </a:solidFill>
                <a:latin typeface="Century Gothic"/>
              </a:endParaRPr>
            </a:p>
          </p:txBody>
        </p:sp>
        <p:pic>
          <p:nvPicPr>
            <p:cNvPr id="76" name="Picture 75" descr="Screen shot 2010-10-20 at , 20 October, 1.54.37 PM.png"/>
            <p:cNvPicPr>
              <a:picLocks noChangeAspect="1"/>
            </p:cNvPicPr>
            <p:nvPr/>
          </p:nvPicPr>
          <p:blipFill>
            <a:blip r:embed="rId12">
              <a:lum bright="13000" contrast="22000"/>
            </a:blip>
            <a:stretch>
              <a:fillRect/>
            </a:stretch>
          </p:blipFill>
          <p:spPr>
            <a:xfrm>
              <a:off x="1305156" y="5826065"/>
              <a:ext cx="1378919" cy="675574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1271288" y="6298528"/>
              <a:ext cx="6999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prstClr val="white"/>
                  </a:solidFill>
                  <a:latin typeface="Century Gothic"/>
                </a:rPr>
                <a:t>Siberia 2010</a:t>
              </a:r>
              <a:endParaRPr lang="en-US" sz="800" dirty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38519" y="6303129"/>
              <a:ext cx="68480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prstClr val="white"/>
                  </a:solidFill>
                  <a:latin typeface="Century Gothic"/>
                </a:rPr>
                <a:t>Maine 2009</a:t>
              </a:r>
              <a:endParaRPr lang="en-US" sz="800" dirty="0">
                <a:solidFill>
                  <a:prstClr val="white"/>
                </a:solidFill>
                <a:latin typeface="Century Gothic"/>
              </a:endParaRPr>
            </a:p>
          </p:txBody>
        </p:sp>
      </p:grpSp>
      <p:pic>
        <p:nvPicPr>
          <p:cNvPr id="39" name="Picture 38" descr="::::Desktop:seaside 048 (1).jpg"/>
          <p:cNvPicPr>
            <a:picLocks noChangeAspect="1"/>
          </p:cNvPicPr>
          <p:nvPr/>
        </p:nvPicPr>
        <p:blipFill>
          <a:blip r:embed="rId13"/>
          <a:srcRect t="6328"/>
          <a:stretch>
            <a:fillRect/>
          </a:stretch>
        </p:blipFill>
        <p:spPr bwMode="auto">
          <a:xfrm>
            <a:off x="7870217" y="122232"/>
            <a:ext cx="1054963" cy="140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4851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3150" y="5168817"/>
            <a:ext cx="7206634" cy="91440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1800" i="1" dirty="0" smtClean="0"/>
              <a:t>Bruce D. Cook, PI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1800" i="1" dirty="0" smtClean="0"/>
              <a:t>Larry Corp, Ross Nelson, Betsy Middleton, Jon Ranson, Jeff Masek, Doug Morton 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1800" i="1" dirty="0" smtClean="0">
                <a:solidFill>
                  <a:schemeClr val="tx1"/>
                </a:solidFill>
              </a:rPr>
              <a:t>NASA Goddard Space Flight Center, Biospheric Sciences Laboratory</a:t>
            </a:r>
            <a:endParaRPr lang="en-US" sz="1800" i="1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bruce\Pictures\dvd2\cd11\WI pics\WI2 017.jpg"/>
          <p:cNvPicPr>
            <a:picLocks noChangeAspect="1" noChangeArrowheads="1"/>
          </p:cNvPicPr>
          <p:nvPr/>
        </p:nvPicPr>
        <p:blipFill>
          <a:blip r:embed="rId3" cstate="print"/>
          <a:srcRect l="5787" r="5787" b="11622"/>
          <a:stretch>
            <a:fillRect/>
          </a:stretch>
        </p:blipFill>
        <p:spPr bwMode="auto">
          <a:xfrm>
            <a:off x="496901" y="2139766"/>
            <a:ext cx="1772368" cy="2646185"/>
          </a:xfrm>
          <a:prstGeom prst="rect">
            <a:avLst/>
          </a:prstGeom>
          <a:noFill/>
        </p:spPr>
      </p:pic>
      <p:pic>
        <p:nvPicPr>
          <p:cNvPr id="6" name="Picture 5" descr="DSC_00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628" y="2139768"/>
            <a:ext cx="3952941" cy="26461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58" y="5168817"/>
            <a:ext cx="1069474" cy="914400"/>
          </a:xfrm>
          <a:prstGeom prst="rect">
            <a:avLst/>
          </a:prstGeom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633573" y="2139768"/>
            <a:ext cx="2130042" cy="2646183"/>
            <a:chOff x="4800600" y="2877329"/>
            <a:chExt cx="2338690" cy="2905392"/>
          </a:xfrm>
        </p:grpSpPr>
        <p:pic>
          <p:nvPicPr>
            <p:cNvPr id="13" name="Picture 12" descr="Screen shot 2011-01-15 at , 15 January, 10.45.35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00600" y="2877329"/>
              <a:ext cx="2286000" cy="290539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09327" y="3195938"/>
              <a:ext cx="1229963" cy="37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800" b="1" dirty="0" smtClean="0">
                  <a:solidFill>
                    <a:prstClr val="black"/>
                  </a:solidFill>
                  <a:latin typeface="Century Gothic"/>
                </a:rPr>
                <a:t>Scanning/Profiling </a:t>
              </a:r>
            </a:p>
            <a:p>
              <a:pPr defTabSz="914400"/>
              <a:r>
                <a:rPr lang="en-US" sz="800" b="1" dirty="0" smtClean="0">
                  <a:solidFill>
                    <a:prstClr val="black"/>
                  </a:solidFill>
                  <a:latin typeface="Century Gothic"/>
                </a:rPr>
                <a:t>LiDAR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96901" y="486394"/>
            <a:ext cx="82187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AF03"/>
                </a:solidFill>
                <a:latin typeface="Century Gothic"/>
              </a:rPr>
              <a:t>G-LiHT:</a:t>
            </a:r>
            <a:br>
              <a:rPr lang="en-US" sz="2800" dirty="0" smtClean="0">
                <a:solidFill>
                  <a:srgbClr val="FFAF03"/>
                </a:solidFill>
                <a:latin typeface="Century Gothic"/>
              </a:rPr>
            </a:br>
            <a:r>
              <a:rPr lang="en-US" sz="2800" dirty="0" smtClean="0">
                <a:solidFill>
                  <a:srgbClr val="FFAF03"/>
                </a:solidFill>
                <a:latin typeface="Century Gothic"/>
              </a:rPr>
              <a:t>G</a:t>
            </a:r>
            <a:r>
              <a:rPr lang="en-US" sz="2800" dirty="0" smtClean="0">
                <a:solidFill>
                  <a:prstClr val="white"/>
                </a:solidFill>
                <a:latin typeface="Century Gothic"/>
              </a:rPr>
              <a:t>oddard’s</a:t>
            </a:r>
            <a:r>
              <a:rPr lang="en-US" sz="2800" dirty="0" smtClean="0">
                <a:solidFill>
                  <a:srgbClr val="FFAF03"/>
                </a:solidFill>
                <a:latin typeface="Century Gothic"/>
              </a:rPr>
              <a:t> Li</a:t>
            </a:r>
            <a:r>
              <a:rPr lang="en-US" sz="2800" dirty="0" smtClean="0">
                <a:solidFill>
                  <a:prstClr val="white"/>
                </a:solidFill>
                <a:latin typeface="Century Gothic"/>
              </a:rPr>
              <a:t>DAR,</a:t>
            </a:r>
            <a:r>
              <a:rPr lang="en-US" sz="2800" dirty="0" smtClean="0">
                <a:solidFill>
                  <a:srgbClr val="FFAF03"/>
                </a:solidFill>
                <a:latin typeface="Century Gothic"/>
              </a:rPr>
              <a:t> H</a:t>
            </a:r>
            <a:r>
              <a:rPr lang="en-US" sz="2800" dirty="0" smtClean="0">
                <a:solidFill>
                  <a:prstClr val="white"/>
                </a:solidFill>
                <a:latin typeface="Century Gothic"/>
              </a:rPr>
              <a:t>yperspectral and</a:t>
            </a:r>
            <a:r>
              <a:rPr lang="en-US" sz="2800" dirty="0" smtClean="0">
                <a:solidFill>
                  <a:srgbClr val="FFAF03"/>
                </a:solidFill>
                <a:latin typeface="Century Gothic"/>
              </a:rPr>
              <a:t> T</a:t>
            </a:r>
            <a:r>
              <a:rPr lang="en-US" sz="2800" dirty="0" smtClean="0">
                <a:solidFill>
                  <a:prstClr val="white"/>
                </a:solidFill>
                <a:latin typeface="Century Gothic"/>
              </a:rPr>
              <a:t>hermal </a:t>
            </a:r>
            <a:br>
              <a:rPr lang="en-US" sz="2800" dirty="0" smtClean="0">
                <a:solidFill>
                  <a:prstClr val="white"/>
                </a:solidFill>
                <a:latin typeface="Century Gothic"/>
              </a:rPr>
            </a:br>
            <a:r>
              <a:rPr lang="en-US" sz="2800" dirty="0" smtClean="0">
                <a:solidFill>
                  <a:prstClr val="white"/>
                </a:solidFill>
                <a:latin typeface="Century Gothic"/>
              </a:rPr>
              <a:t>Airborne Imaging System</a:t>
            </a:r>
            <a:endParaRPr lang="en-US" sz="2800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6948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979_octobersky_1920x1200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16500"/>
          <a:stretch>
            <a:fillRect/>
          </a:stretch>
        </p:blipFill>
        <p:spPr>
          <a:xfrm>
            <a:off x="0" y="0"/>
            <a:ext cx="91622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325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What Makes G-LiHT Unique?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3744" y="1616259"/>
            <a:ext cx="7943200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Off-the-shelf instrumentation (lower costs, higher TRL)</a:t>
            </a:r>
          </a:p>
          <a:p>
            <a:pPr marL="347663" indent="-347663"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Surface temperature observations </a:t>
            </a:r>
          </a:p>
          <a:p>
            <a:pPr marL="347663" indent="-347663"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Downwelling irradiance measurements</a:t>
            </a:r>
          </a:p>
          <a:p>
            <a:pPr marL="347663" indent="-347663"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Profiling 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and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scanning LiDAR instruments</a:t>
            </a:r>
          </a:p>
          <a:p>
            <a:pPr marL="347663" indent="-347663"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Eye-safe lasers at two wavelengths (905, 1550 nm)</a:t>
            </a:r>
          </a:p>
          <a:p>
            <a:pPr marL="347663" indent="-347663"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Portability (small, lightweight, non-ITAR)</a:t>
            </a:r>
          </a:p>
          <a:p>
            <a:pPr marL="347663" indent="-347663"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Versatility (adaptable to many platforms, low power)</a:t>
            </a:r>
          </a:p>
          <a:p>
            <a:pPr marL="347663" indent="-347663"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Low operating costs (~$1/ha for acquisition and processing)</a:t>
            </a:r>
          </a:p>
        </p:txBody>
      </p:sp>
    </p:spTree>
    <p:extLst>
      <p:ext uri="{BB962C8B-B14F-4D97-AF65-F5344CB8AC3E}">
        <p14:creationId xmlns:p14="http://schemas.microsoft.com/office/powerpoint/2010/main" val="279728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98514"/>
            <a:ext cx="7918450" cy="78889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I&amp;T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018" y="1087407"/>
            <a:ext cx="8477599" cy="513420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dirty="0" smtClean="0"/>
              <a:t>Fabricated a wing-mounted pod with LaRC that is compatible with all Cessna 206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16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16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16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1600" dirty="0" smtClean="0"/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endParaRPr lang="en-US" sz="1600" dirty="0" smtClean="0"/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endParaRPr lang="en-US" sz="1600" dirty="0" smtClean="0"/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dirty="0" smtClean="0"/>
              <a:t>I&amp;T on other platforms (internal view port)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9749" y="6221610"/>
            <a:ext cx="1915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AF03"/>
                </a:solidFill>
                <a:latin typeface="Century Gothic"/>
              </a:rPr>
              <a:t>NASA UC-12B (King Air)</a:t>
            </a:r>
            <a:endParaRPr lang="en-US" sz="1200" i="1" dirty="0">
              <a:solidFill>
                <a:srgbClr val="FFAF03"/>
              </a:solidFill>
              <a:latin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25875" y="6221610"/>
            <a:ext cx="136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AF03"/>
                </a:solidFill>
                <a:latin typeface="Century Gothic"/>
              </a:rPr>
              <a:t>Piper Cherokee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13977" y="1520516"/>
            <a:ext cx="7651051" cy="1747468"/>
            <a:chOff x="1137729" y="1557502"/>
            <a:chExt cx="7177450" cy="1639298"/>
          </a:xfrm>
        </p:grpSpPr>
        <p:pic>
          <p:nvPicPr>
            <p:cNvPr id="7" name="Picture 6" descr="G-LiHT system.png"/>
            <p:cNvPicPr>
              <a:picLocks noChangeAspect="1"/>
            </p:cNvPicPr>
            <p:nvPr/>
          </p:nvPicPr>
          <p:blipFill>
            <a:blip r:embed="rId2"/>
            <a:srcRect l="1877" t="4408" r="2133" b="20571"/>
            <a:stretch>
              <a:fillRect/>
            </a:stretch>
          </p:blipFill>
          <p:spPr>
            <a:xfrm>
              <a:off x="1281103" y="1600981"/>
              <a:ext cx="7034076" cy="159581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37729" y="2962137"/>
              <a:ext cx="1558507" cy="23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FFFF"/>
                  </a:solidFill>
                  <a:latin typeface="Calibri"/>
                </a:rPr>
                <a:t>Instrument package</a:t>
              </a:r>
              <a:endParaRPr lang="en-US" sz="1000" b="1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80906" y="2952122"/>
              <a:ext cx="2218402" cy="23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FFFF"/>
                  </a:solidFill>
                  <a:latin typeface="Calibri"/>
                </a:rPr>
                <a:t>Cessna 206H platform (LaRC)</a:t>
              </a:r>
              <a:endParaRPr lang="en-US" sz="1000" b="1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61600" y="1557502"/>
              <a:ext cx="1973948" cy="23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prstClr val="black"/>
                  </a:solidFill>
                  <a:latin typeface="Calibri"/>
                </a:rPr>
                <a:t>In-flight near York River, VA</a:t>
              </a: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52962" y="1672548"/>
              <a:ext cx="1227235" cy="375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0000"/>
                  </a:solidFill>
                  <a:latin typeface="Calibri"/>
                </a:rPr>
                <a:t>Pod </a:t>
              </a:r>
            </a:p>
            <a:p>
              <a:pPr algn="ctr"/>
              <a:r>
                <a:rPr lang="en-US" sz="1000" b="1" i="1" dirty="0" smtClean="0">
                  <a:solidFill>
                    <a:srgbClr val="000000"/>
                  </a:solidFill>
                  <a:latin typeface="Calibri"/>
                </a:rPr>
                <a:t>(bottom view)</a:t>
              </a:r>
              <a:endParaRPr lang="en-US" sz="1000" b="1" i="1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2" name="Picture 11" descr="20120418_175441.jpg"/>
          <p:cNvPicPr>
            <a:picLocks noChangeAspect="1"/>
          </p:cNvPicPr>
          <p:nvPr/>
        </p:nvPicPr>
        <p:blipFill>
          <a:blip r:embed="rId3"/>
          <a:srcRect t="16176" r="3529"/>
          <a:stretch>
            <a:fillRect/>
          </a:stretch>
        </p:blipFill>
        <p:spPr>
          <a:xfrm>
            <a:off x="5204600" y="4462828"/>
            <a:ext cx="2665993" cy="1737360"/>
          </a:xfrm>
          <a:prstGeom prst="rect">
            <a:avLst/>
          </a:prstGeom>
        </p:spPr>
      </p:pic>
      <p:pic>
        <p:nvPicPr>
          <p:cNvPr id="13" name="Picture 12" descr="DSC_0059.JPG"/>
          <p:cNvPicPr>
            <a:picLocks noChangeAspect="1"/>
          </p:cNvPicPr>
          <p:nvPr/>
        </p:nvPicPr>
        <p:blipFill>
          <a:blip r:embed="rId4"/>
          <a:srcRect t="12731" r="3099" b="17361"/>
          <a:stretch>
            <a:fillRect/>
          </a:stretch>
        </p:blipFill>
        <p:spPr>
          <a:xfrm>
            <a:off x="1099630" y="4462828"/>
            <a:ext cx="3597462" cy="1737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90477" y="3267984"/>
            <a:ext cx="2074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i="1" dirty="0" smtClean="0">
                <a:solidFill>
                  <a:prstClr val="white"/>
                </a:solidFill>
                <a:latin typeface="Century Gothic"/>
              </a:rPr>
              <a:t>Boresight error ~15 cm in pod</a:t>
            </a:r>
          </a:p>
          <a:p>
            <a:pPr algn="r"/>
            <a:endParaRPr lang="en-US" sz="1000" i="1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0942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660729" y="759920"/>
            <a:ext cx="5770829" cy="5793917"/>
            <a:chOff x="-43353" y="1373900"/>
            <a:chExt cx="4781470" cy="4800600"/>
          </a:xfrm>
        </p:grpSpPr>
        <p:sp>
          <p:nvSpPr>
            <p:cNvPr id="6" name="Rectangle 5"/>
            <p:cNvSpPr/>
            <p:nvPr/>
          </p:nvSpPr>
          <p:spPr bwMode="auto">
            <a:xfrm>
              <a:off x="-43353" y="1373900"/>
              <a:ext cx="4781470" cy="4800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Century Gothic"/>
              </a:endParaRPr>
            </a:p>
          </p:txBody>
        </p:sp>
        <p:pic>
          <p:nvPicPr>
            <p:cNvPr id="8" name="Picture 7" descr="golf_course.png"/>
            <p:cNvPicPr>
              <a:picLocks noChangeAspect="1"/>
            </p:cNvPicPr>
            <p:nvPr/>
          </p:nvPicPr>
          <p:blipFill>
            <a:blip r:embed="rId2"/>
            <a:srcRect l="1802" t="881" r="1802"/>
            <a:stretch>
              <a:fillRect/>
            </a:stretch>
          </p:blipFill>
          <p:spPr>
            <a:xfrm>
              <a:off x="241249" y="1712754"/>
              <a:ext cx="4179948" cy="439572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396205"/>
            <a:ext cx="7918450" cy="78889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Passive Optical-LiDAR-Thermal Synergy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9256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620628"/>
            <a:ext cx="7918450" cy="788894"/>
          </a:xfrm>
        </p:spPr>
        <p:txBody>
          <a:bodyPr>
            <a:noAutofit/>
          </a:bodyPr>
          <a:lstStyle/>
          <a:p>
            <a:r>
              <a:rPr lang="en-US" sz="3800" dirty="0" smtClean="0"/>
              <a:t>Case Study: Biomass Estimation</a:t>
            </a:r>
            <a:endParaRPr lang="en-US" sz="3800" dirty="0"/>
          </a:p>
        </p:txBody>
      </p:sp>
      <p:pic>
        <p:nvPicPr>
          <p:cNvPr id="4" name="Picture 3" descr="F:\CMS_PROJECT\Photon_Counting_data\Parker_Track_PC\Screen_shots\Noise_classification2.png"/>
          <p:cNvPicPr>
            <a:picLocks noChangeAspect="1" noChangeArrowheads="1"/>
          </p:cNvPicPr>
          <p:nvPr/>
        </p:nvPicPr>
        <p:blipFill>
          <a:blip r:embed="rId2" cstate="print"/>
          <a:srcRect t="9471" r="2524" b="9471"/>
          <a:stretch>
            <a:fillRect/>
          </a:stretch>
        </p:blipFill>
        <p:spPr bwMode="auto">
          <a:xfrm>
            <a:off x="270696" y="1718710"/>
            <a:ext cx="3893600" cy="2156706"/>
          </a:xfrm>
          <a:prstGeom prst="rect">
            <a:avLst/>
          </a:prstGeom>
          <a:noFill/>
        </p:spPr>
      </p:pic>
      <p:pic>
        <p:nvPicPr>
          <p:cNvPr id="5" name="Picture 4" descr="F:\CMS_PROJECT\Photon_Counting_data\Parker_Track_PC\Screen_shots\Ground_vegetation_classification4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21" y="4526215"/>
            <a:ext cx="3914775" cy="2057400"/>
          </a:xfrm>
          <a:prstGeom prst="rect">
            <a:avLst/>
          </a:prstGeom>
          <a:noFill/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367624" y="1809919"/>
            <a:ext cx="3657600" cy="1828431"/>
            <a:chOff x="4647624" y="1828800"/>
            <a:chExt cx="4024171" cy="2011680"/>
          </a:xfrm>
        </p:grpSpPr>
        <p:pic>
          <p:nvPicPr>
            <p:cNvPr id="6" name="Picture 5" descr="F:\Photon_counting_Parker_Track\Products\Parker_Track\PT_PC_biomass_30m_99th%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7624" y="1828800"/>
              <a:ext cx="4024171" cy="2011680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6507673" y="3378815"/>
              <a:ext cx="21641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r"/>
              <a:r>
                <a:rPr lang="en-GB" sz="1200" dirty="0" smtClean="0">
                  <a:solidFill>
                    <a:prstClr val="black"/>
                  </a:solidFill>
                  <a:latin typeface="Century Gothic"/>
                </a:rPr>
                <a:t>R</a:t>
              </a:r>
              <a:r>
                <a:rPr lang="en-GB" sz="1200" baseline="30000" dirty="0" smtClean="0">
                  <a:solidFill>
                    <a:prstClr val="black"/>
                  </a:solidFill>
                  <a:latin typeface="Century Gothic"/>
                </a:rPr>
                <a:t>2  </a:t>
              </a:r>
              <a:r>
                <a:rPr lang="en-GB" sz="1200" dirty="0" smtClean="0">
                  <a:solidFill>
                    <a:prstClr val="black"/>
                  </a:solidFill>
                  <a:latin typeface="Century Gothic"/>
                </a:rPr>
                <a:t>= 0.72</a:t>
              </a:r>
            </a:p>
            <a:p>
              <a:pPr lvl="1" algn="r"/>
              <a:r>
                <a:rPr lang="en-GB" sz="1200" dirty="0" smtClean="0">
                  <a:solidFill>
                    <a:prstClr val="black"/>
                  </a:solidFill>
                  <a:latin typeface="Century Gothic"/>
                </a:rPr>
                <a:t>SE = 53 Mg/ha</a:t>
              </a:r>
              <a:endParaRPr lang="en-GB" sz="1200" baseline="30000" dirty="0" smtClean="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367356" y="4213062"/>
            <a:ext cx="3657600" cy="1862667"/>
            <a:chOff x="4647356" y="4369875"/>
            <a:chExt cx="3948239" cy="2011680"/>
          </a:xfrm>
        </p:grpSpPr>
        <p:pic>
          <p:nvPicPr>
            <p:cNvPr id="7" name="Picture 6" descr="F:\Photon_counting_Parker_Track\Products\Parker_Track\PT_GLiHT_biomass_30m_95th%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47356" y="4369875"/>
              <a:ext cx="3948239" cy="2011680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6431473" y="5919890"/>
              <a:ext cx="21641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r"/>
              <a:r>
                <a:rPr lang="en-GB" sz="1200" dirty="0" smtClean="0">
                  <a:solidFill>
                    <a:prstClr val="black"/>
                  </a:solidFill>
                  <a:latin typeface="Century Gothic"/>
                </a:rPr>
                <a:t>R</a:t>
              </a:r>
              <a:r>
                <a:rPr lang="en-GB" sz="1200" baseline="30000" dirty="0" smtClean="0">
                  <a:solidFill>
                    <a:prstClr val="black"/>
                  </a:solidFill>
                  <a:latin typeface="Century Gothic"/>
                </a:rPr>
                <a:t>2  </a:t>
              </a:r>
              <a:r>
                <a:rPr lang="en-GB" sz="1200" dirty="0" smtClean="0">
                  <a:solidFill>
                    <a:prstClr val="black"/>
                  </a:solidFill>
                  <a:latin typeface="Century Gothic"/>
                </a:rPr>
                <a:t>= 0.78</a:t>
              </a:r>
            </a:p>
            <a:p>
              <a:pPr lvl="1" algn="r"/>
              <a:r>
                <a:rPr lang="en-GB" sz="1200" dirty="0" smtClean="0">
                  <a:solidFill>
                    <a:prstClr val="black"/>
                  </a:solidFill>
                  <a:latin typeface="Century Gothic"/>
                </a:rPr>
                <a:t>SE = 47 Mg/ha</a:t>
              </a:r>
              <a:endParaRPr lang="en-GB" sz="1200" baseline="30000" dirty="0" smtClean="0">
                <a:solidFill>
                  <a:prstClr val="black"/>
                </a:solidFill>
                <a:latin typeface="Century Gothic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9521" y="1629900"/>
            <a:ext cx="208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entury Gothic"/>
              </a:rPr>
              <a:t>Photon Counting</a:t>
            </a:r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9521" y="4313071"/>
            <a:ext cx="154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entury Gothic"/>
              </a:rPr>
              <a:t>Discrete ALS</a:t>
            </a:r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64513" y="1809919"/>
            <a:ext cx="704233" cy="426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440172" y="6090433"/>
            <a:ext cx="2593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prstClr val="white"/>
                </a:solidFill>
                <a:latin typeface="Century Gothic"/>
              </a:rPr>
              <a:t>Rosette et al., Silvilaser 2011</a:t>
            </a:r>
            <a:endParaRPr lang="en-US" sz="1400" i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7356" y="1499887"/>
            <a:ext cx="3857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latin typeface="Century Gothic"/>
              </a:rPr>
              <a:t>Weyerhaeuser Loblolly Pine Plantation, NC</a:t>
            </a:r>
            <a:endParaRPr lang="en-US" sz="1400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49876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spective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erspective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46worldmap01">
  <a:themeElements>
    <a:clrScheme name="146worldmap01 13">
      <a:dk1>
        <a:srgbClr val="292929"/>
      </a:dk1>
      <a:lt1>
        <a:srgbClr val="FFFFFF"/>
      </a:lt1>
      <a:dk2>
        <a:srgbClr val="08237A"/>
      </a:dk2>
      <a:lt2>
        <a:srgbClr val="FFFFFF"/>
      </a:lt2>
      <a:accent1>
        <a:srgbClr val="FFFF99"/>
      </a:accent1>
      <a:accent2>
        <a:srgbClr val="FFFF00"/>
      </a:accent2>
      <a:accent3>
        <a:srgbClr val="AAACBE"/>
      </a:accent3>
      <a:accent4>
        <a:srgbClr val="DADADA"/>
      </a:accent4>
      <a:accent5>
        <a:srgbClr val="FFFFCA"/>
      </a:accent5>
      <a:accent6>
        <a:srgbClr val="E7E700"/>
      </a:accent6>
      <a:hlink>
        <a:srgbClr val="FF9900"/>
      </a:hlink>
      <a:folHlink>
        <a:srgbClr val="CC66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6worldmap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6worldmap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6worldmap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6worldmap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6worldmap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6worldmap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6worldmap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6worldmap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6worldmap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6worldmap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6worldmap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6worldmap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6worldmap01 13">
        <a:dk1>
          <a:srgbClr val="292929"/>
        </a:dk1>
        <a:lt1>
          <a:srgbClr val="FFFFFF"/>
        </a:lt1>
        <a:dk2>
          <a:srgbClr val="08237A"/>
        </a:dk2>
        <a:lt2>
          <a:srgbClr val="FFFFFF"/>
        </a:lt2>
        <a:accent1>
          <a:srgbClr val="FFFF99"/>
        </a:accent1>
        <a:accent2>
          <a:srgbClr val="FFFF00"/>
        </a:accent2>
        <a:accent3>
          <a:srgbClr val="AAACBE"/>
        </a:accent3>
        <a:accent4>
          <a:srgbClr val="DADADA"/>
        </a:accent4>
        <a:accent5>
          <a:srgbClr val="FFFFCA"/>
        </a:accent5>
        <a:accent6>
          <a:srgbClr val="E7E700"/>
        </a:accent6>
        <a:hlink>
          <a:srgbClr val="FF99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685</Words>
  <Application>Microsoft Macintosh PowerPoint</Application>
  <PresentationFormat>On-screen Show (4:3)</PresentationFormat>
  <Paragraphs>125</Paragraphs>
  <Slides>15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Perspective</vt:lpstr>
      <vt:lpstr>1_Office Theme</vt:lpstr>
      <vt:lpstr>1_Twilight</vt:lpstr>
      <vt:lpstr>2_Office Theme</vt:lpstr>
      <vt:lpstr>Twilight</vt:lpstr>
      <vt:lpstr>2_Twilight</vt:lpstr>
      <vt:lpstr>146worldmap01</vt:lpstr>
      <vt:lpstr>Office Theme</vt:lpstr>
      <vt:lpstr>Photo Editor Photo</vt:lpstr>
      <vt:lpstr>Creating a Disturbance in Northern WI Since 1998: Landsat Products and LiDAR Datasets </vt:lpstr>
      <vt:lpstr>PowerPoint Presentation</vt:lpstr>
      <vt:lpstr>LiDAR Data Acquisition (2005/06)</vt:lpstr>
      <vt:lpstr>Bruce Cook Biospheric Sciences Laboratory/Code 618</vt:lpstr>
      <vt:lpstr>PowerPoint Presentation</vt:lpstr>
      <vt:lpstr>What Makes G-LiHT Unique?</vt:lpstr>
      <vt:lpstr>I&amp;T</vt:lpstr>
      <vt:lpstr>Passive Optical-LiDAR-Thermal Synergy</vt:lpstr>
      <vt:lpstr>Case Study: Biomass Estimation</vt:lpstr>
      <vt:lpstr>CMS Pilot: Biomass Change</vt:lpstr>
      <vt:lpstr>June 2012 G-LiHT Acquisition</vt:lpstr>
      <vt:lpstr>Canopy Height</vt:lpstr>
      <vt:lpstr>Calibrated Reflectance (1550 nm)</vt:lpstr>
      <vt:lpstr>PowerPoint Presentation</vt:lpstr>
      <vt:lpstr>Decreasing Regional NDVI Trends</vt:lpstr>
    </vt:vector>
  </TitlesOfParts>
  <Company>NASA-GSFC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disturbance in Northern WI since 1998:  Landsat products and LiDAR datasets </dc:title>
  <dc:creator>Bruce Cook</dc:creator>
  <cp:lastModifiedBy>Bruce Cook</cp:lastModifiedBy>
  <cp:revision>22</cp:revision>
  <dcterms:created xsi:type="dcterms:W3CDTF">2012-06-25T01:28:18Z</dcterms:created>
  <dcterms:modified xsi:type="dcterms:W3CDTF">2012-06-27T16:20:30Z</dcterms:modified>
</cp:coreProperties>
</file>