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268" r:id="rId3"/>
    <p:sldId id="257" r:id="rId4"/>
    <p:sldId id="265" r:id="rId5"/>
    <p:sldId id="282" r:id="rId6"/>
    <p:sldId id="283" r:id="rId7"/>
    <p:sldId id="284" r:id="rId8"/>
    <p:sldId id="259" r:id="rId9"/>
    <p:sldId id="260" r:id="rId10"/>
    <p:sldId id="258" r:id="rId11"/>
    <p:sldId id="273" r:id="rId12"/>
    <p:sldId id="270" r:id="rId13"/>
    <p:sldId id="272" r:id="rId14"/>
    <p:sldId id="271" r:id="rId15"/>
    <p:sldId id="274" r:id="rId16"/>
    <p:sldId id="266" r:id="rId17"/>
    <p:sldId id="267" r:id="rId18"/>
    <p:sldId id="275" r:id="rId19"/>
    <p:sldId id="276" r:id="rId20"/>
    <p:sldId id="269" r:id="rId21"/>
    <p:sldId id="264" r:id="rId22"/>
    <p:sldId id="277" r:id="rId23"/>
    <p:sldId id="281" r:id="rId24"/>
    <p:sldId id="279" r:id="rId25"/>
    <p:sldId id="278" r:id="rId26"/>
    <p:sldId id="280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3" d="100"/>
          <a:sy n="123" d="100"/>
        </p:scale>
        <p:origin x="-61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8EADED-995A-6147-AB89-B1F366831A0B}" type="datetimeFigureOut">
              <a:rPr lang="en-US" smtClean="0"/>
              <a:t>6/25/12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34DD1D-1D2B-E740-9EE0-5DAD957A0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047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9F2CE76-96C1-DA40-B730-1A00DD172392}" type="slidenum">
              <a:rPr lang="en-US" sz="1200"/>
              <a:pPr eaLnBrk="1" hangingPunct="1"/>
              <a:t>4</a:t>
            </a:fld>
            <a:endParaRPr lang="en-US" sz="120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0285B53-92AB-CC4D-BCA3-77D2F92A5807}" type="slidenum">
              <a:rPr lang="en-US" sz="1200"/>
              <a:pPr eaLnBrk="1" hangingPunct="1"/>
              <a:t>17</a:t>
            </a:fld>
            <a:endParaRPr lang="en-US" sz="120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A3A70-D87B-4D4A-BA0B-E0BB17C30CD7}" type="datetimeFigureOut">
              <a:rPr lang="en-US" smtClean="0"/>
              <a:t>6/25/12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304AA-FC9E-8B4C-B41C-F1AC1316F3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185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A3A70-D87B-4D4A-BA0B-E0BB17C30CD7}" type="datetimeFigureOut">
              <a:rPr lang="en-US" smtClean="0"/>
              <a:t>6/25/12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304AA-FC9E-8B4C-B41C-F1AC1316F3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674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A3A70-D87B-4D4A-BA0B-E0BB17C30CD7}" type="datetimeFigureOut">
              <a:rPr lang="en-US" smtClean="0"/>
              <a:t>6/25/12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304AA-FC9E-8B4C-B41C-F1AC1316F3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072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A3A70-D87B-4D4A-BA0B-E0BB17C30CD7}" type="datetimeFigureOut">
              <a:rPr lang="en-US" smtClean="0"/>
              <a:t>6/25/12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304AA-FC9E-8B4C-B41C-F1AC1316F3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988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A3A70-D87B-4D4A-BA0B-E0BB17C30CD7}" type="datetimeFigureOut">
              <a:rPr lang="en-US" smtClean="0"/>
              <a:t>6/25/12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304AA-FC9E-8B4C-B41C-F1AC1316F3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919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A3A70-D87B-4D4A-BA0B-E0BB17C30CD7}" type="datetimeFigureOut">
              <a:rPr lang="en-US" smtClean="0"/>
              <a:t>6/25/12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304AA-FC9E-8B4C-B41C-F1AC1316F3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804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A3A70-D87B-4D4A-BA0B-E0BB17C30CD7}" type="datetimeFigureOut">
              <a:rPr lang="en-US" smtClean="0"/>
              <a:t>6/25/12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304AA-FC9E-8B4C-B41C-F1AC1316F3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341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A3A70-D87B-4D4A-BA0B-E0BB17C30CD7}" type="datetimeFigureOut">
              <a:rPr lang="en-US" smtClean="0"/>
              <a:t>6/25/12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304AA-FC9E-8B4C-B41C-F1AC1316F3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889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A3A70-D87B-4D4A-BA0B-E0BB17C30CD7}" type="datetimeFigureOut">
              <a:rPr lang="en-US" smtClean="0"/>
              <a:t>6/25/12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304AA-FC9E-8B4C-B41C-F1AC1316F3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337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A3A70-D87B-4D4A-BA0B-E0BB17C30CD7}" type="datetimeFigureOut">
              <a:rPr lang="en-US" smtClean="0"/>
              <a:t>6/25/12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304AA-FC9E-8B4C-B41C-F1AC1316F3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935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A3A70-D87B-4D4A-BA0B-E0BB17C30CD7}" type="datetimeFigureOut">
              <a:rPr lang="en-US" smtClean="0"/>
              <a:t>6/25/12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304AA-FC9E-8B4C-B41C-F1AC1316F3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991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3A3A70-D87B-4D4A-BA0B-E0BB17C30CD7}" type="datetimeFigureOut">
              <a:rPr lang="en-US" smtClean="0"/>
              <a:t>6/25/12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304AA-FC9E-8B4C-B41C-F1AC1316F3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306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klima.sr.unh.edu/data/latest/willowcreek" TargetMode="External"/><Relationship Id="rId4" Type="http://schemas.openxmlformats.org/officeDocument/2006/relationships/image" Target="../media/image8.png"/><Relationship Id="rId5" Type="http://schemas.openxmlformats.org/officeDocument/2006/relationships/hyperlink" Target="http://flux.aos.wisc.edu/~bjorn/willow_creek/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hyperlink" Target="http://flux.aos.wisc.edu/twiki/bin/view/Main/ChEASData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3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hyperlink" Target="http://pecanproject.org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Relationship Id="rId3" Type="http://schemas.openxmlformats.org/officeDocument/2006/relationships/hyperlink" Target="http://flux.aos.wisc.edu/twiki/bin/view/Main/ForCLIMATE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Relationship Id="rId3" Type="http://schemas.openxmlformats.org/officeDocument/2006/relationships/hyperlink" Target="http://flux.aos.wisc.edu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8924_flux_capacitor_real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97" y="80094"/>
            <a:ext cx="8832240" cy="66241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94231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It's been ten years, where's my flux capacitor? Past and future for the flux tower mesonet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69738"/>
            <a:ext cx="6400800" cy="17526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Ankur Desai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Associate Professor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Atmospheric and Oceanic Sciences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UW-Madison</a:t>
            </a:r>
          </a:p>
          <a:p>
            <a:r>
              <a:rPr lang="en-US" dirty="0" err="1" smtClean="0">
                <a:solidFill>
                  <a:srgbClr val="FFFF00"/>
                </a:solidFill>
              </a:rPr>
              <a:t>ChEAS</a:t>
            </a:r>
            <a:r>
              <a:rPr lang="en-US" dirty="0" smtClean="0">
                <a:solidFill>
                  <a:srgbClr val="FFFF00"/>
                </a:solidFill>
              </a:rPr>
              <a:t> 2012, 27 June 2012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9899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am I doing about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Automated data ingest/processing</a:t>
            </a:r>
          </a:p>
          <a:p>
            <a:r>
              <a:rPr lang="en-US" dirty="0" smtClean="0"/>
              <a:t>Data harmonization</a:t>
            </a:r>
          </a:p>
          <a:p>
            <a:r>
              <a:rPr lang="en-US" dirty="0" smtClean="0"/>
              <a:t>Data assimilation</a:t>
            </a:r>
          </a:p>
          <a:p>
            <a:r>
              <a:rPr lang="en-US" dirty="0" smtClean="0"/>
              <a:t>New projects: CH</a:t>
            </a:r>
            <a:r>
              <a:rPr lang="en-US" baseline="-25000" dirty="0" smtClean="0"/>
              <a:t>4</a:t>
            </a:r>
            <a:r>
              <a:rPr lang="en-US" dirty="0" smtClean="0"/>
              <a:t>, </a:t>
            </a:r>
            <a:r>
              <a:rPr lang="en-US" dirty="0" err="1" smtClean="0"/>
              <a:t>PEcAn</a:t>
            </a:r>
            <a:r>
              <a:rPr lang="en-US" dirty="0" smtClean="0"/>
              <a:t>, </a:t>
            </a:r>
            <a:r>
              <a:rPr lang="en-US" dirty="0" err="1" smtClean="0"/>
              <a:t>Phenocam</a:t>
            </a:r>
            <a:r>
              <a:rPr lang="en-US" dirty="0" smtClean="0"/>
              <a:t>, Radiocarbon, </a:t>
            </a:r>
            <a:r>
              <a:rPr lang="en-US" dirty="0" err="1" smtClean="0"/>
              <a:t>Lakeflux</a:t>
            </a:r>
            <a:endParaRPr lang="en-US" dirty="0"/>
          </a:p>
          <a:p>
            <a:r>
              <a:rPr lang="en-US" dirty="0" smtClean="0"/>
              <a:t>This and other meetings!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2740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am I doing about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Automated data ingest/processing</a:t>
            </a:r>
          </a:p>
          <a:p>
            <a:r>
              <a:rPr lang="en-US" dirty="0" smtClean="0"/>
              <a:t>Data harmonization</a:t>
            </a:r>
          </a:p>
          <a:p>
            <a:r>
              <a:rPr lang="en-US" dirty="0" smtClean="0"/>
              <a:t>Data assimilation</a:t>
            </a:r>
          </a:p>
          <a:p>
            <a:r>
              <a:rPr lang="en-US" dirty="0" smtClean="0"/>
              <a:t>New projects: CH</a:t>
            </a:r>
            <a:r>
              <a:rPr lang="en-US" baseline="-25000" dirty="0" smtClean="0"/>
              <a:t>4</a:t>
            </a:r>
            <a:r>
              <a:rPr lang="en-US" dirty="0" smtClean="0"/>
              <a:t>, </a:t>
            </a:r>
            <a:r>
              <a:rPr lang="en-US" dirty="0" err="1" smtClean="0"/>
              <a:t>PEcAn</a:t>
            </a:r>
            <a:r>
              <a:rPr lang="en-US" dirty="0" smtClean="0"/>
              <a:t>, </a:t>
            </a:r>
            <a:r>
              <a:rPr lang="en-US" dirty="0" err="1" smtClean="0"/>
              <a:t>Phenocam</a:t>
            </a:r>
            <a:r>
              <a:rPr lang="en-US" dirty="0" smtClean="0"/>
              <a:t>, Radiocarbon, </a:t>
            </a:r>
            <a:r>
              <a:rPr lang="en-US" dirty="0" err="1" smtClean="0"/>
              <a:t>Lakeflux</a:t>
            </a:r>
            <a:endParaRPr lang="en-US" dirty="0"/>
          </a:p>
          <a:p>
            <a:r>
              <a:rPr lang="en-US" dirty="0" smtClean="0"/>
              <a:t>This and other meetings!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8304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Data Ingest and Processing</a:t>
            </a:r>
            <a:endParaRPr lang="en-US" dirty="0"/>
          </a:p>
        </p:txBody>
      </p:sp>
      <p:pic>
        <p:nvPicPr>
          <p:cNvPr id="6" name="Picture 5" descr="willowcreek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482" y="1839301"/>
            <a:ext cx="4247369" cy="314619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311008" y="5019826"/>
            <a:ext cx="47271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http://klima.sr.unh.edu/data/latest/willowcreek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8" name="Picture 7" descr="Screen Shot 2012-06-25 at 3.02.22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29" y="1776181"/>
            <a:ext cx="3315163" cy="382518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74574" y="5784440"/>
            <a:ext cx="45448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5"/>
              </a:rPr>
              <a:t>http://flux.aos.wisc.edu/~bjorn/willow_creek/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533331" y="6151792"/>
            <a:ext cx="3336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 Thom, BJ Brooks, AD Richardson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1508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am I doing about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Automated data ingest/processing</a:t>
            </a:r>
          </a:p>
          <a:p>
            <a:r>
              <a:rPr lang="en-US" b="1" dirty="0" smtClean="0"/>
              <a:t>Data harmonization</a:t>
            </a:r>
          </a:p>
          <a:p>
            <a:r>
              <a:rPr lang="en-US" dirty="0" smtClean="0"/>
              <a:t>Data assimilation</a:t>
            </a:r>
          </a:p>
          <a:p>
            <a:r>
              <a:rPr lang="en-US" dirty="0" smtClean="0"/>
              <a:t>New projects: CH</a:t>
            </a:r>
            <a:r>
              <a:rPr lang="en-US" baseline="-25000" dirty="0" smtClean="0"/>
              <a:t>4</a:t>
            </a:r>
            <a:r>
              <a:rPr lang="en-US" dirty="0" smtClean="0"/>
              <a:t>, </a:t>
            </a:r>
            <a:r>
              <a:rPr lang="en-US" dirty="0" err="1" smtClean="0"/>
              <a:t>PEcAn</a:t>
            </a:r>
            <a:r>
              <a:rPr lang="en-US" dirty="0" smtClean="0"/>
              <a:t>, </a:t>
            </a:r>
            <a:r>
              <a:rPr lang="en-US" dirty="0" err="1" smtClean="0"/>
              <a:t>Phenocam</a:t>
            </a:r>
            <a:r>
              <a:rPr lang="en-US" dirty="0" smtClean="0"/>
              <a:t>, Radiocarbon, </a:t>
            </a:r>
            <a:r>
              <a:rPr lang="en-US" dirty="0" err="1" smtClean="0"/>
              <a:t>Lakeflux</a:t>
            </a:r>
            <a:endParaRPr lang="en-US" dirty="0"/>
          </a:p>
          <a:p>
            <a:r>
              <a:rPr lang="en-US" dirty="0" smtClean="0"/>
              <a:t>This and other meetings!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9235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Harmonization</a:t>
            </a:r>
            <a:endParaRPr lang="en-US" dirty="0"/>
          </a:p>
        </p:txBody>
      </p:sp>
      <p:pic>
        <p:nvPicPr>
          <p:cNvPr id="6" name="Picture 5" descr="Screen Shot 2012-06-25 at 3.05.0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806" y="2176311"/>
            <a:ext cx="5541752" cy="441349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759726" y="1515301"/>
            <a:ext cx="59055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http://flux.aos.wisc.edu/twiki/bin/view/Main/ChEASData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365027" y="6262304"/>
            <a:ext cx="2600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D. </a:t>
            </a:r>
            <a:r>
              <a:rPr lang="en-US" dirty="0" err="1" smtClean="0"/>
              <a:t>Hua</a:t>
            </a:r>
            <a:r>
              <a:rPr lang="en-US" dirty="0" smtClean="0"/>
              <a:t>, A. Desai, S. </a:t>
            </a:r>
            <a:r>
              <a:rPr lang="en-US" dirty="0" err="1" smtClean="0"/>
              <a:t>Serbin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2619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am I doing about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Automated data ingest/processing</a:t>
            </a:r>
          </a:p>
          <a:p>
            <a:r>
              <a:rPr lang="en-US" dirty="0" smtClean="0"/>
              <a:t>Data harmonization</a:t>
            </a:r>
          </a:p>
          <a:p>
            <a:r>
              <a:rPr lang="en-US" b="1" dirty="0" smtClean="0"/>
              <a:t>Data assimilation</a:t>
            </a:r>
          </a:p>
          <a:p>
            <a:r>
              <a:rPr lang="en-US" dirty="0" smtClean="0"/>
              <a:t>New projects: CH</a:t>
            </a:r>
            <a:r>
              <a:rPr lang="en-US" baseline="-25000" dirty="0" smtClean="0"/>
              <a:t>4</a:t>
            </a:r>
            <a:r>
              <a:rPr lang="en-US" dirty="0" smtClean="0"/>
              <a:t>, </a:t>
            </a:r>
            <a:r>
              <a:rPr lang="en-US" dirty="0" err="1" smtClean="0"/>
              <a:t>PEcAn</a:t>
            </a:r>
            <a:r>
              <a:rPr lang="en-US" dirty="0" smtClean="0"/>
              <a:t>, </a:t>
            </a:r>
            <a:r>
              <a:rPr lang="en-US" dirty="0" err="1" smtClean="0"/>
              <a:t>Phenocam</a:t>
            </a:r>
            <a:r>
              <a:rPr lang="en-US" dirty="0" smtClean="0"/>
              <a:t>, Radiocarbon, </a:t>
            </a:r>
            <a:r>
              <a:rPr lang="en-US" dirty="0" err="1" smtClean="0"/>
              <a:t>Lakeflux</a:t>
            </a:r>
            <a:endParaRPr lang="en-US" dirty="0"/>
          </a:p>
          <a:p>
            <a:r>
              <a:rPr lang="en-US" dirty="0" smtClean="0"/>
              <a:t>This and other meetings!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9028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Data Assimilation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942" y="1600200"/>
            <a:ext cx="4654059" cy="4990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198727" y="6006982"/>
            <a:ext cx="19109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Zobitz</a:t>
            </a:r>
            <a:r>
              <a:rPr lang="en-US" dirty="0" smtClean="0"/>
              <a:t> et al., 2011, </a:t>
            </a:r>
          </a:p>
          <a:p>
            <a:r>
              <a:rPr lang="en-US" dirty="0" err="1" smtClean="0"/>
              <a:t>Oecologia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450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Data Assimilation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6084" name="Picture 4" descr="fig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4420827" cy="3178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Screen Shot 2012-06-25 at 3.08.5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827" y="3215829"/>
            <a:ext cx="4683190" cy="29085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01277" y="5081808"/>
            <a:ext cx="173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Desai, 2010, JGR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101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am I doing about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Automated data ingest/processing</a:t>
            </a:r>
          </a:p>
          <a:p>
            <a:r>
              <a:rPr lang="en-US" dirty="0" smtClean="0"/>
              <a:t>Data harmonization</a:t>
            </a:r>
          </a:p>
          <a:p>
            <a:r>
              <a:rPr lang="en-US" dirty="0" smtClean="0"/>
              <a:t>Data assimilation</a:t>
            </a:r>
          </a:p>
          <a:p>
            <a:r>
              <a:rPr lang="en-US" b="1" dirty="0" smtClean="0"/>
              <a:t>New projects</a:t>
            </a:r>
            <a:r>
              <a:rPr lang="en-US" dirty="0" smtClean="0"/>
              <a:t>: CH</a:t>
            </a:r>
            <a:r>
              <a:rPr lang="en-US" baseline="-25000" dirty="0" smtClean="0"/>
              <a:t>4</a:t>
            </a:r>
            <a:r>
              <a:rPr lang="en-US" dirty="0" smtClean="0"/>
              <a:t>, </a:t>
            </a:r>
            <a:r>
              <a:rPr lang="en-US" dirty="0" err="1" smtClean="0"/>
              <a:t>PEcAn</a:t>
            </a:r>
            <a:r>
              <a:rPr lang="en-US" dirty="0" smtClean="0"/>
              <a:t>, </a:t>
            </a:r>
            <a:r>
              <a:rPr lang="en-US" dirty="0" err="1" smtClean="0"/>
              <a:t>Phenocam</a:t>
            </a:r>
            <a:r>
              <a:rPr lang="en-US" dirty="0" smtClean="0"/>
              <a:t>, Radiocarbon, </a:t>
            </a:r>
            <a:r>
              <a:rPr lang="en-US" dirty="0" err="1" smtClean="0"/>
              <a:t>Lakeflux</a:t>
            </a:r>
            <a:endParaRPr lang="en-US" dirty="0"/>
          </a:p>
          <a:p>
            <a:r>
              <a:rPr lang="en-US" dirty="0" smtClean="0"/>
              <a:t>This and other meetings!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9754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projects: CH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P100047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260" y="2242615"/>
            <a:ext cx="3941740" cy="2956305"/>
          </a:xfrm>
          <a:prstGeom prst="rect">
            <a:avLst/>
          </a:prstGeom>
        </p:spPr>
      </p:pic>
      <p:pic>
        <p:nvPicPr>
          <p:cNvPr id="5" name="Picture 4" descr="fig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86" y="1301094"/>
            <a:ext cx="5717196" cy="54035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12739" y="5537888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NSF CAREER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157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keeps me up at night?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4" name="Picture 3" descr="kicking_back_at_120_f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989" y="1600200"/>
            <a:ext cx="5906275" cy="4429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6821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projects: </a:t>
            </a:r>
            <a:r>
              <a:rPr lang="en-US" dirty="0" err="1" smtClean="0"/>
              <a:t>PEcAn</a:t>
            </a:r>
            <a:endParaRPr lang="en-US" dirty="0"/>
          </a:p>
        </p:txBody>
      </p:sp>
      <p:pic>
        <p:nvPicPr>
          <p:cNvPr id="6" name="Content Placeholder 5" descr="Screen Shot 2012-06-25 at 3.00.59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24" b="-1324"/>
          <a:stretch>
            <a:fillRect/>
          </a:stretch>
        </p:blipFill>
        <p:spPr/>
      </p:pic>
      <p:sp>
        <p:nvSpPr>
          <p:cNvPr id="7" name="TextBox 6"/>
          <p:cNvSpPr txBox="1"/>
          <p:nvPr/>
        </p:nvSpPr>
        <p:spPr>
          <a:xfrm>
            <a:off x="2002128" y="6222808"/>
            <a:ext cx="5025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M. </a:t>
            </a:r>
            <a:r>
              <a:rPr lang="en-US" dirty="0" err="1" smtClean="0"/>
              <a:t>Dietze</a:t>
            </a:r>
            <a:r>
              <a:rPr lang="en-US" dirty="0" smtClean="0"/>
              <a:t>, S. </a:t>
            </a:r>
            <a:r>
              <a:rPr lang="en-US" dirty="0" err="1" smtClean="0"/>
              <a:t>Serbin</a:t>
            </a:r>
            <a:r>
              <a:rPr lang="en-US" dirty="0" smtClean="0"/>
              <a:t>, R. </a:t>
            </a:r>
            <a:r>
              <a:rPr lang="en-US" dirty="0" err="1" smtClean="0"/>
              <a:t>Kooper</a:t>
            </a:r>
            <a:r>
              <a:rPr lang="en-US" dirty="0" smtClean="0"/>
              <a:t>, A. Desai, D. </a:t>
            </a:r>
            <a:r>
              <a:rPr lang="en-US" dirty="0" err="1" smtClean="0"/>
              <a:t>LeBauer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638150" y="1361589"/>
            <a:ext cx="2506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/>
              </a:rPr>
              <a:t>http://pecanproject.org/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597786" y="6407474"/>
            <a:ext cx="10890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NSF ABI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5182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projects: </a:t>
            </a:r>
            <a:r>
              <a:rPr lang="en-US" dirty="0" err="1" smtClean="0"/>
              <a:t>Lakeflux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Lakeflux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03271"/>
            <a:ext cx="5220697" cy="3913136"/>
          </a:xfrm>
          <a:prstGeom prst="rect">
            <a:avLst/>
          </a:prstGeom>
        </p:spPr>
      </p:pic>
      <p:pic>
        <p:nvPicPr>
          <p:cNvPr id="6" name="Picture 6" descr="mt1116_03LS_AVG_Horiz_K1_summer_20071115_143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8312" y="1417638"/>
            <a:ext cx="6295688" cy="2972964"/>
          </a:xfrm>
          <a:prstGeom prst="rect">
            <a:avLst/>
          </a:prstGeom>
          <a:noFill/>
        </p:spPr>
      </p:pic>
      <p:pic>
        <p:nvPicPr>
          <p:cNvPr id="7" name="Content Placeholder 3" descr="Screen Shot 2012-04-23 at 10.17.23 A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84" r="49703" b="-54744"/>
          <a:stretch/>
        </p:blipFill>
        <p:spPr>
          <a:xfrm>
            <a:off x="4544829" y="3707181"/>
            <a:ext cx="4599171" cy="428841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" y="1230868"/>
            <a:ext cx="4242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M. </a:t>
            </a:r>
            <a:r>
              <a:rPr lang="en-US" dirty="0" err="1" smtClean="0"/>
              <a:t>Golub</a:t>
            </a:r>
            <a:r>
              <a:rPr lang="en-US" dirty="0" smtClean="0"/>
              <a:t>, G. McKinley, I. </a:t>
            </a:r>
            <a:r>
              <a:rPr lang="en-US" dirty="0" err="1" smtClean="0"/>
              <a:t>Buffam</a:t>
            </a:r>
            <a:r>
              <a:rPr lang="en-US" dirty="0" smtClean="0"/>
              <a:t>, M. </a:t>
            </a:r>
            <a:r>
              <a:rPr lang="en-US" dirty="0" err="1" smtClean="0"/>
              <a:t>Balliet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623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projects: </a:t>
            </a:r>
            <a:r>
              <a:rPr lang="en-US" dirty="0" err="1" smtClean="0"/>
              <a:t>Lakeflux</a:t>
            </a:r>
            <a:endParaRPr lang="en-US" dirty="0"/>
          </a:p>
        </p:txBody>
      </p:sp>
      <p:pic>
        <p:nvPicPr>
          <p:cNvPr id="4" name="Picture 3" descr="Screen Shot 2012-06-25 at 3.17.4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601" y="1316292"/>
            <a:ext cx="5377141" cy="48085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61277" y="6177040"/>
            <a:ext cx="2467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Buffam</a:t>
            </a:r>
            <a:r>
              <a:rPr lang="en-US" dirty="0" smtClean="0"/>
              <a:t> et al., 2011, GCB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7361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New projects: Forest Management and Carbon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Use USFS planned forest thinning to investigate uneven and even aged canopy carbon components around W Creek</a:t>
            </a:r>
          </a:p>
          <a:p>
            <a:r>
              <a:rPr lang="en-US" dirty="0" smtClean="0"/>
              <a:t>Radiocarbon tracers and soil auto chambers (K. Macfarlane, C. Phillips, E. Marin-</a:t>
            </a:r>
            <a:r>
              <a:rPr lang="en-US" dirty="0" err="1" smtClean="0"/>
              <a:t>Spiotta</a:t>
            </a:r>
            <a:r>
              <a:rPr lang="en-US" dirty="0" smtClean="0"/>
              <a:t>) to look at respiration partitioning</a:t>
            </a:r>
          </a:p>
          <a:p>
            <a:r>
              <a:rPr lang="en-US" dirty="0" smtClean="0"/>
              <a:t>Restart old-growth site to complement UMBS/FASET (P. Curtis, C. Gough, G. </a:t>
            </a:r>
            <a:r>
              <a:rPr lang="en-US" dirty="0" err="1" smtClean="0"/>
              <a:t>Bohrer</a:t>
            </a:r>
            <a:r>
              <a:rPr lang="en-US" dirty="0" smtClean="0"/>
              <a:t>, A. </a:t>
            </a:r>
            <a:r>
              <a:rPr lang="en-US" dirty="0" err="1" smtClean="0"/>
              <a:t>Fotis</a:t>
            </a:r>
            <a:r>
              <a:rPr lang="en-US" dirty="0" smtClean="0"/>
              <a:t>)</a:t>
            </a:r>
          </a:p>
          <a:p>
            <a:r>
              <a:rPr lang="en-US" dirty="0" smtClean="0"/>
              <a:t>Ecosystem/carbon cycle modeling of land management in heterogeneous regions for climate adaptation/mitigation assessment (R. </a:t>
            </a:r>
            <a:r>
              <a:rPr lang="en-US" dirty="0" err="1" smtClean="0"/>
              <a:t>Scheller</a:t>
            </a:r>
            <a:r>
              <a:rPr lang="en-US" dirty="0" smtClean="0"/>
              <a:t>, T. Gower, M. </a:t>
            </a:r>
            <a:r>
              <a:rPr lang="en-US" dirty="0" err="1" smtClean="0"/>
              <a:t>Dietze</a:t>
            </a:r>
            <a:r>
              <a:rPr lang="en-US" dirty="0" smtClean="0"/>
              <a:t>, D. Moore, D. </a:t>
            </a:r>
            <a:r>
              <a:rPr lang="en-US" dirty="0" err="1" smtClean="0"/>
              <a:t>Hua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1280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am I doing about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Automated data ingest/processing</a:t>
            </a:r>
          </a:p>
          <a:p>
            <a:r>
              <a:rPr lang="en-US" dirty="0" smtClean="0"/>
              <a:t>Data harmonization</a:t>
            </a:r>
          </a:p>
          <a:p>
            <a:r>
              <a:rPr lang="en-US" dirty="0" smtClean="0"/>
              <a:t>Data assimilation</a:t>
            </a:r>
          </a:p>
          <a:p>
            <a:r>
              <a:rPr lang="en-US" dirty="0" smtClean="0"/>
              <a:t>New projects: CH</a:t>
            </a:r>
            <a:r>
              <a:rPr lang="en-US" baseline="-25000" dirty="0" smtClean="0"/>
              <a:t>4</a:t>
            </a:r>
            <a:r>
              <a:rPr lang="en-US" dirty="0" smtClean="0"/>
              <a:t>, </a:t>
            </a:r>
            <a:r>
              <a:rPr lang="en-US" dirty="0" err="1" smtClean="0"/>
              <a:t>PEcAn</a:t>
            </a:r>
            <a:r>
              <a:rPr lang="en-US" dirty="0" smtClean="0"/>
              <a:t>, </a:t>
            </a:r>
            <a:r>
              <a:rPr lang="en-US" dirty="0" err="1" smtClean="0"/>
              <a:t>Phenocam</a:t>
            </a:r>
            <a:r>
              <a:rPr lang="en-US" dirty="0" smtClean="0"/>
              <a:t>, Radiocarbon, </a:t>
            </a:r>
            <a:r>
              <a:rPr lang="en-US" dirty="0" err="1" smtClean="0"/>
              <a:t>Lakeflux</a:t>
            </a:r>
            <a:endParaRPr lang="en-US" dirty="0"/>
          </a:p>
          <a:p>
            <a:r>
              <a:rPr lang="en-US" b="1" dirty="0" smtClean="0"/>
              <a:t>This and other meetings!</a:t>
            </a:r>
          </a:p>
          <a:p>
            <a:pPr lvl="1"/>
            <a:r>
              <a:rPr lang="en-US" dirty="0" smtClean="0"/>
              <a:t>FUNDING!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1179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Meetings!</a:t>
            </a:r>
            <a:endParaRPr lang="en-US" dirty="0"/>
          </a:p>
        </p:txBody>
      </p:sp>
      <p:pic>
        <p:nvPicPr>
          <p:cNvPr id="4" name="Content Placeholder 3" descr="cover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87" r="-18187"/>
          <a:stretch>
            <a:fillRect/>
          </a:stretch>
        </p:blipFill>
        <p:spPr/>
      </p:pic>
      <p:sp>
        <p:nvSpPr>
          <p:cNvPr id="5" name="Rectangle 4"/>
          <p:cNvSpPr/>
          <p:nvPr/>
        </p:nvSpPr>
        <p:spPr>
          <a:xfrm>
            <a:off x="1645319" y="1261242"/>
            <a:ext cx="56767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http://flux.aos.wisc.edu/twiki/bin/view/Main/ForCLIMATE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2793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Thanks!</a:t>
            </a:r>
            <a:endParaRPr lang="en-US" dirty="0"/>
          </a:p>
        </p:txBody>
      </p:sp>
      <p:pic>
        <p:nvPicPr>
          <p:cNvPr id="4" name="Content Placeholder 3" descr="LabPhoto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123" b="-13123"/>
          <a:stretch>
            <a:fillRect/>
          </a:stretch>
        </p:blipFill>
        <p:spPr>
          <a:xfrm>
            <a:off x="457200" y="1592137"/>
            <a:ext cx="8229600" cy="4788368"/>
          </a:xfrm>
        </p:spPr>
      </p:pic>
      <p:sp>
        <p:nvSpPr>
          <p:cNvPr id="5" name="Rectangle 4"/>
          <p:cNvSpPr/>
          <p:nvPr/>
        </p:nvSpPr>
        <p:spPr>
          <a:xfrm>
            <a:off x="3327106" y="1599077"/>
            <a:ext cx="28852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http://flux.aos.wisc.edu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34980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keeps me up at night?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&gt;250 million raw data points a day (flux towers, met sensors, auto soil chambers, remote sensors)</a:t>
            </a:r>
          </a:p>
          <a:p>
            <a:pPr lvl="1"/>
            <a:r>
              <a:rPr lang="en-US" dirty="0" smtClean="0"/>
              <a:t>Funding it</a:t>
            </a:r>
          </a:p>
          <a:p>
            <a:pPr lvl="1"/>
            <a:r>
              <a:rPr lang="en-US" dirty="0" smtClean="0"/>
              <a:t>Processing and harmonizing it</a:t>
            </a:r>
          </a:p>
          <a:p>
            <a:pPr lvl="1"/>
            <a:r>
              <a:rPr lang="en-US" dirty="0" smtClean="0"/>
              <a:t>Assimilating it into ecosystem models</a:t>
            </a:r>
          </a:p>
          <a:p>
            <a:pPr lvl="1"/>
            <a:r>
              <a:rPr lang="en-US" dirty="0" smtClean="0"/>
              <a:t>Making useful inferences about regional carbon cycle dynamics and biological, anthropogenic, and climatic controls on it</a:t>
            </a:r>
          </a:p>
          <a:p>
            <a:pPr lvl="1"/>
            <a:r>
              <a:rPr lang="en-US" dirty="0" smtClean="0"/>
              <a:t>Publishing it</a:t>
            </a:r>
          </a:p>
          <a:p>
            <a:pPr marL="0" indent="0">
              <a:buNone/>
            </a:pPr>
            <a:r>
              <a:rPr lang="en-US" dirty="0"/>
              <a:t> 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826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dirty="0" smtClean="0">
                <a:latin typeface="Arial" charset="0"/>
                <a:ea typeface="ＭＳ Ｐゴシック" charset="0"/>
                <a:cs typeface="ＭＳ Ｐゴシック" charset="0"/>
              </a:rPr>
              <a:t>What keeps me up at night?</a:t>
            </a:r>
            <a:endParaRPr lang="en-US" sz="40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1507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16000" y="1600200"/>
            <a:ext cx="7110413" cy="4525963"/>
          </a:xfrm>
          <a:noFill/>
        </p:spPr>
      </p:pic>
    </p:spTree>
    <p:extLst>
      <p:ext uri="{BB962C8B-B14F-4D97-AF65-F5344CB8AC3E}">
        <p14:creationId xmlns:p14="http://schemas.microsoft.com/office/powerpoint/2010/main" val="500710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Legacy</a:t>
            </a:r>
            <a:endParaRPr lang="en-US" dirty="0"/>
          </a:p>
        </p:txBody>
      </p:sp>
      <p:pic>
        <p:nvPicPr>
          <p:cNvPr id="6" name="Picture 5" descr="Screen Shot 2012-06-25 at 8.59.5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64" y="1448610"/>
            <a:ext cx="7894686" cy="4921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695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Beat goes on…</a:t>
            </a:r>
            <a:endParaRPr lang="en-US" dirty="0"/>
          </a:p>
        </p:txBody>
      </p:sp>
      <p:pic>
        <p:nvPicPr>
          <p:cNvPr id="4" name="Picture 3" descr="Screen Shot 2012-06-25 at 8.59.3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69" y="1795582"/>
            <a:ext cx="7832736" cy="47883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1477872"/>
            <a:ext cx="6738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Black = WLEF, Green = Willow Creek, Red = Sylvania, Blue = Lost Creek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052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keeps me up at night?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&gt;250 million raw data points a day (flux towers, met sensors, auto soil chambers, remote sensors)</a:t>
            </a:r>
          </a:p>
          <a:p>
            <a:pPr lvl="1"/>
            <a:r>
              <a:rPr lang="en-US" dirty="0" smtClean="0"/>
              <a:t>Funding it</a:t>
            </a:r>
          </a:p>
          <a:p>
            <a:pPr lvl="1"/>
            <a:r>
              <a:rPr lang="en-US" dirty="0" smtClean="0"/>
              <a:t>Processing and harmonizing it</a:t>
            </a:r>
          </a:p>
          <a:p>
            <a:pPr lvl="1"/>
            <a:r>
              <a:rPr lang="en-US" dirty="0" smtClean="0"/>
              <a:t>Assimilating it into ecosystem models</a:t>
            </a:r>
          </a:p>
          <a:p>
            <a:pPr lvl="1"/>
            <a:r>
              <a:rPr lang="en-US" dirty="0" smtClean="0"/>
              <a:t>Making useful inferences about regional carbon cycle dynamics and biological, anthropogenic, and climatic controls on it</a:t>
            </a:r>
          </a:p>
          <a:p>
            <a:pPr lvl="1"/>
            <a:r>
              <a:rPr lang="en-US" dirty="0" smtClean="0"/>
              <a:t>Publishing it</a:t>
            </a:r>
          </a:p>
          <a:p>
            <a:pPr marL="0" indent="0">
              <a:buNone/>
            </a:pPr>
            <a:r>
              <a:rPr lang="en-US" dirty="0"/>
              <a:t> 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8706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keeps me up at night?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&gt;250 million raw data points a day (flux towers, met sensors, auto soil chambers, remote sensors)</a:t>
            </a:r>
          </a:p>
          <a:p>
            <a:pPr lvl="1"/>
            <a:r>
              <a:rPr lang="en-US" dirty="0" smtClean="0"/>
              <a:t>Funding it</a:t>
            </a:r>
          </a:p>
          <a:p>
            <a:pPr lvl="1"/>
            <a:r>
              <a:rPr lang="en-US" dirty="0" smtClean="0"/>
              <a:t>Processing and harmonizing it</a:t>
            </a:r>
          </a:p>
          <a:p>
            <a:pPr lvl="1"/>
            <a:r>
              <a:rPr lang="en-US" dirty="0" smtClean="0"/>
              <a:t>Assimilating it into ecosystem models</a:t>
            </a:r>
          </a:p>
          <a:p>
            <a:pPr lvl="1"/>
            <a:r>
              <a:rPr lang="en-US" dirty="0" smtClean="0"/>
              <a:t>Making useful inferences about regional carbon cycle dynamics and biological, anthropogenic, and climatic controls on it</a:t>
            </a:r>
          </a:p>
          <a:p>
            <a:pPr lvl="1"/>
            <a:r>
              <a:rPr lang="en-US" dirty="0" smtClean="0"/>
              <a:t>Publishing it</a:t>
            </a:r>
          </a:p>
          <a:p>
            <a:r>
              <a:rPr lang="en-US" dirty="0" smtClean="0"/>
              <a:t>+ 3 young children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4588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keeps me up at night?</a:t>
            </a:r>
            <a:endParaRPr lang="en-US" dirty="0"/>
          </a:p>
        </p:txBody>
      </p:sp>
      <p:pic>
        <p:nvPicPr>
          <p:cNvPr id="4" name="Content Placeholder 3" descr="IMG_1485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902" r="-1790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864848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753</Words>
  <Application>Microsoft Macintosh PowerPoint</Application>
  <PresentationFormat>On-screen Show (4:3)</PresentationFormat>
  <Paragraphs>106</Paragraphs>
  <Slides>26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It's been ten years, where's my flux capacitor? Past and future for the flux tower mesonet </vt:lpstr>
      <vt:lpstr>What keeps me up at night?</vt:lpstr>
      <vt:lpstr>What keeps me up at night?</vt:lpstr>
      <vt:lpstr>What keeps me up at night?</vt:lpstr>
      <vt:lpstr>Data Legacy</vt:lpstr>
      <vt:lpstr>Beat goes on…</vt:lpstr>
      <vt:lpstr>What keeps me up at night?</vt:lpstr>
      <vt:lpstr>What keeps me up at night?</vt:lpstr>
      <vt:lpstr>What keeps me up at night?</vt:lpstr>
      <vt:lpstr>What am I doing about it?</vt:lpstr>
      <vt:lpstr>What am I doing about it?</vt:lpstr>
      <vt:lpstr>Data Ingest and Processing</vt:lpstr>
      <vt:lpstr>What am I doing about it?</vt:lpstr>
      <vt:lpstr>Data Harmonization</vt:lpstr>
      <vt:lpstr>What am I doing about it?</vt:lpstr>
      <vt:lpstr>Data Assimilation</vt:lpstr>
      <vt:lpstr>Data Assimilation</vt:lpstr>
      <vt:lpstr>What am I doing about it?</vt:lpstr>
      <vt:lpstr>New projects: CH4</vt:lpstr>
      <vt:lpstr>New projects: PEcAn</vt:lpstr>
      <vt:lpstr>New projects: Lakeflux</vt:lpstr>
      <vt:lpstr>New projects: Lakeflux</vt:lpstr>
      <vt:lpstr>New projects: Forest Management and Carbon</vt:lpstr>
      <vt:lpstr>What am I doing about it?</vt:lpstr>
      <vt:lpstr>Meetings!</vt:lpstr>
      <vt:lpstr>Thanks!</vt:lpstr>
    </vt:vector>
  </TitlesOfParts>
  <Company>University of Wisconsin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It's been ten years, where's my flux capacitor? Past and future for the flux tower mesonet </dc:title>
  <dc:creator>Ankur Desai</dc:creator>
  <cp:lastModifiedBy>Ankur Desai</cp:lastModifiedBy>
  <cp:revision>11</cp:revision>
  <dcterms:created xsi:type="dcterms:W3CDTF">2012-06-25T18:46:42Z</dcterms:created>
  <dcterms:modified xsi:type="dcterms:W3CDTF">2012-06-26T02:02:51Z</dcterms:modified>
</cp:coreProperties>
</file>