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sldIdLst>
    <p:sldId id="256" r:id="rId2"/>
    <p:sldId id="402" r:id="rId3"/>
    <p:sldId id="416" r:id="rId4"/>
    <p:sldId id="342" r:id="rId5"/>
    <p:sldId id="407" r:id="rId6"/>
    <p:sldId id="406" r:id="rId7"/>
    <p:sldId id="400" r:id="rId8"/>
    <p:sldId id="337" r:id="rId9"/>
    <p:sldId id="401" r:id="rId10"/>
    <p:sldId id="403" r:id="rId11"/>
    <p:sldId id="408" r:id="rId12"/>
    <p:sldId id="410" r:id="rId13"/>
    <p:sldId id="409" r:id="rId14"/>
    <p:sldId id="412" r:id="rId15"/>
    <p:sldId id="404" r:id="rId16"/>
    <p:sldId id="260" r:id="rId17"/>
    <p:sldId id="338" r:id="rId18"/>
    <p:sldId id="413" r:id="rId19"/>
    <p:sldId id="339" r:id="rId20"/>
    <p:sldId id="405" r:id="rId21"/>
    <p:sldId id="415" r:id="rId22"/>
    <p:sldId id="398" r:id="rId23"/>
    <p:sldId id="282" r:id="rId24"/>
    <p:sldId id="414" r:id="rId25"/>
    <p:sldId id="257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59"/>
    <p:restoredTop sz="94701"/>
  </p:normalViewPr>
  <p:slideViewPr>
    <p:cSldViewPr snapToGrid="0" snapToObjects="1">
      <p:cViewPr varScale="1">
        <p:scale>
          <a:sx n="124" d="100"/>
          <a:sy n="124" d="100"/>
        </p:scale>
        <p:origin x="140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D7732-2FCE-4549-90A6-DA130F39DDB4}" type="datetimeFigureOut">
              <a:rPr lang="en-US" smtClean="0"/>
              <a:t>12/9/19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2C4F6-F95C-0343-8926-CE6FE0D98F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D7732-2FCE-4549-90A6-DA130F39DDB4}" type="datetimeFigureOut">
              <a:rPr lang="en-US" smtClean="0"/>
              <a:t>12/9/19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2C4F6-F95C-0343-8926-CE6FE0D98F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D7732-2FCE-4549-90A6-DA130F39DDB4}" type="datetimeFigureOut">
              <a:rPr lang="en-US" smtClean="0"/>
              <a:t>12/9/19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2C4F6-F95C-0343-8926-CE6FE0D98F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D7732-2FCE-4549-90A6-DA130F39DDB4}" type="datetimeFigureOut">
              <a:rPr lang="en-US" smtClean="0"/>
              <a:t>12/9/19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2C4F6-F95C-0343-8926-CE6FE0D98F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D7732-2FCE-4549-90A6-DA130F39DDB4}" type="datetimeFigureOut">
              <a:rPr lang="en-US" smtClean="0"/>
              <a:t>12/9/19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2C4F6-F95C-0343-8926-CE6FE0D98F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D7732-2FCE-4549-90A6-DA130F39DDB4}" type="datetimeFigureOut">
              <a:rPr lang="en-US" smtClean="0"/>
              <a:t>12/9/19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2C4F6-F95C-0343-8926-CE6FE0D98F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D7732-2FCE-4549-90A6-DA130F39DDB4}" type="datetimeFigureOut">
              <a:rPr lang="en-US" smtClean="0"/>
              <a:t>12/9/19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2C4F6-F95C-0343-8926-CE6FE0D98F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D7732-2FCE-4549-90A6-DA130F39DDB4}" type="datetimeFigureOut">
              <a:rPr lang="en-US" smtClean="0"/>
              <a:t>12/9/19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2C4F6-F95C-0343-8926-CE6FE0D98F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D7732-2FCE-4549-90A6-DA130F39DDB4}" type="datetimeFigureOut">
              <a:rPr lang="en-US" smtClean="0"/>
              <a:t>12/9/19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2C4F6-F95C-0343-8926-CE6FE0D98F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D7732-2FCE-4549-90A6-DA130F39DDB4}" type="datetimeFigureOut">
              <a:rPr lang="en-US" smtClean="0"/>
              <a:t>12/9/19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2C4F6-F95C-0343-8926-CE6FE0D98F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D7732-2FCE-4549-90A6-DA130F39DDB4}" type="datetimeFigureOut">
              <a:rPr lang="en-US" smtClean="0"/>
              <a:t>12/9/19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2C4F6-F95C-0343-8926-CE6FE0D98F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8D7732-2FCE-4549-90A6-DA130F39DDB4}" type="datetimeFigureOut">
              <a:rPr lang="en-US" smtClean="0"/>
              <a:t>12/9/19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A2C4F6-F95C-0343-8926-CE6FE0D98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8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FFFF0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groups.google.com/forum/#!forum/cheesehead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bpbond/cosore" TargetMode="External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hyperlink" Target="https://www.eol.ucar.edu/field_projects/cheesehead" TargetMode="Externa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e.cyverse.org/de/" TargetMode="External"/><Relationship Id="rId2" Type="http://schemas.openxmlformats.org/officeDocument/2006/relationships/hyperlink" Target="https://www.cyverse.org/atmospher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1AD218-91CA-1044-A639-B9812A5CD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3379" y="1"/>
            <a:ext cx="99873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52550A-B2F1-9648-B52A-BCA5CC9846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2236" y="136043"/>
            <a:ext cx="7772400" cy="2387600"/>
          </a:xfrm>
        </p:spPr>
        <p:txBody>
          <a:bodyPr>
            <a:normAutofit fontScale="90000"/>
          </a:bodyPr>
          <a:lstStyle/>
          <a:p>
            <a:r>
              <a:rPr lang="en-US" sz="4900" b="1" dirty="0" err="1">
                <a:solidFill>
                  <a:srgbClr val="FFFF00"/>
                </a:solidFill>
              </a:rPr>
              <a:t>Biogeoscience</a:t>
            </a:r>
            <a:r>
              <a:rPr lang="en-US" sz="4900" b="1" dirty="0">
                <a:solidFill>
                  <a:srgbClr val="FFFF00"/>
                </a:solidFill>
              </a:rPr>
              <a:t> observing system </a:t>
            </a:r>
            <a:r>
              <a:rPr lang="en-US" sz="7100" b="1" i="1" dirty="0">
                <a:solidFill>
                  <a:srgbClr val="00B0F0"/>
                </a:solidFill>
              </a:rPr>
              <a:t>deluge</a:t>
            </a:r>
            <a:r>
              <a:rPr lang="en-US" b="1" dirty="0">
                <a:solidFill>
                  <a:srgbClr val="FFFF00"/>
                </a:solidFill>
              </a:rPr>
              <a:t>: </a:t>
            </a:r>
            <a:br>
              <a:rPr lang="en-US" b="1" dirty="0">
                <a:solidFill>
                  <a:srgbClr val="FFFF00"/>
                </a:solidFill>
              </a:rPr>
            </a:br>
            <a:r>
              <a:rPr lang="en-US" sz="4900" b="1" dirty="0">
                <a:solidFill>
                  <a:srgbClr val="FFFF00"/>
                </a:solidFill>
              </a:rPr>
              <a:t>Are we ready for the flood?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3FC4B8-C6C9-DB4B-B93E-2510761B48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5507" y="4362325"/>
            <a:ext cx="6858000" cy="1655762"/>
          </a:xfrm>
        </p:spPr>
        <p:txBody>
          <a:bodyPr/>
          <a:lstStyle/>
          <a:p>
            <a:r>
              <a:rPr lang="en-US" b="1" dirty="0"/>
              <a:t>Ankur Desai, University of Wisconsin-Madison</a:t>
            </a:r>
          </a:p>
          <a:p>
            <a:r>
              <a:rPr lang="en-US" b="1" dirty="0"/>
              <a:t>B41B-02</a:t>
            </a:r>
          </a:p>
          <a:p>
            <a:r>
              <a:rPr lang="en-US" b="1" dirty="0"/>
              <a:t>AGU Fall 2019, Monday 1610-1620, MW 2003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51A730-3330-A747-99CB-44F64C5A4225}"/>
              </a:ext>
            </a:extLst>
          </p:cNvPr>
          <p:cNvSpPr/>
          <p:nvPr/>
        </p:nvSpPr>
        <p:spPr>
          <a:xfrm>
            <a:off x="5465604" y="6110823"/>
            <a:ext cx="24079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Image: https://</a:t>
            </a:r>
            <a:r>
              <a:rPr lang="en-US" sz="1200" dirty="0" err="1">
                <a:solidFill>
                  <a:schemeClr val="bg1"/>
                </a:solidFill>
              </a:rPr>
              <a:t>insider.pureflix.com</a:t>
            </a:r>
            <a:r>
              <a:rPr lang="en-US" sz="1200" dirty="0">
                <a:solidFill>
                  <a:schemeClr val="bg1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2091116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426D5-C39B-EF4C-A43D-2782474B9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u="sng" dirty="0"/>
              <a:t>Promoting an Open Science Culture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0DD97EA-31CC-2C4F-8144-3CE93C6D93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3004"/>
          <a:stretch/>
        </p:blipFill>
        <p:spPr>
          <a:xfrm>
            <a:off x="0" y="1507226"/>
            <a:ext cx="9140074" cy="4691658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49B2CF-6CE9-B44E-A408-7FDB71FD2BA8}"/>
              </a:ext>
            </a:extLst>
          </p:cNvPr>
          <p:cNvSpPr txBox="1"/>
          <p:nvPr/>
        </p:nvSpPr>
        <p:spPr>
          <a:xfrm>
            <a:off x="930662" y="6311899"/>
            <a:ext cx="7477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CHEESEHEAD photos: </a:t>
            </a:r>
            <a:r>
              <a:rPr lang="en-US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https://groups.google.com/forum/#!forum/cheesehead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5146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0F1C7-5F20-4B4A-B50F-F06BF8B4C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open science?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65AB5-EFA1-2E4D-ADEB-DC083A1056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Open, FAIR data (and models!)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Citable code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Transparency in methods (“pre-registration”)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1606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50DD0-52AF-1046-A5E3-AEF8A8E63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https://</a:t>
            </a:r>
            <a:r>
              <a:rPr lang="en-US" sz="2800" dirty="0" err="1"/>
              <a:t>www.agu.org</a:t>
            </a:r>
            <a:r>
              <a:rPr lang="en-US" sz="2800" dirty="0"/>
              <a:t>/Publish-with-AGU/Publish/Author-Resources/Data-for-Authors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8E194C-C021-E041-85C1-D32F61DF8A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5751" y="1520576"/>
            <a:ext cx="5061499" cy="5246676"/>
          </a:xfrm>
        </p:spPr>
      </p:pic>
    </p:spTree>
    <p:extLst>
      <p:ext uri="{BB962C8B-B14F-4D97-AF65-F5344CB8AC3E}">
        <p14:creationId xmlns:p14="http://schemas.microsoft.com/office/powerpoint/2010/main" val="7041900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ED9F9-B089-AF40-A827-8357081AF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Citable 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6FAC01-4C2E-304C-AC48-7459D91BFC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https://guides.github.com/activities/citable-code/</a:t>
            </a:r>
          </a:p>
          <a:p>
            <a:endParaRPr lang="en-US" dirty="0"/>
          </a:p>
          <a:p>
            <a:r>
              <a:rPr lang="en-US" dirty="0"/>
              <a:t>Code licenses matter!</a:t>
            </a:r>
          </a:p>
          <a:p>
            <a:pPr lvl="1"/>
            <a:r>
              <a:rPr lang="en-US" dirty="0"/>
              <a:t>https://</a:t>
            </a:r>
            <a:r>
              <a:rPr lang="en-US" dirty="0" err="1"/>
              <a:t>choosealicense.com</a:t>
            </a:r>
            <a:r>
              <a:rPr lang="en-US" dirty="0"/>
              <a:t>/licenses/</a:t>
            </a:r>
          </a:p>
        </p:txBody>
      </p:sp>
    </p:spTree>
    <p:extLst>
      <p:ext uri="{BB962C8B-B14F-4D97-AF65-F5344CB8AC3E}">
        <p14:creationId xmlns:p14="http://schemas.microsoft.com/office/powerpoint/2010/main" val="20950675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8AD3B-FC3E-DC48-B9D2-4D8D8D5F9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#COSORE (Bond-</a:t>
            </a:r>
            <a:r>
              <a:rPr lang="en-US" dirty="0" err="1"/>
              <a:t>Lamberty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A4A8CE-003B-564B-99F5-A983C72BAB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4DAD8F-4589-5E45-832B-0C42E53A2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189" y="1825625"/>
            <a:ext cx="6431622" cy="475907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0EF73FE-DE59-8A40-9B8A-08F549E08E92}"/>
              </a:ext>
            </a:extLst>
          </p:cNvPr>
          <p:cNvSpPr/>
          <p:nvPr/>
        </p:nvSpPr>
        <p:spPr>
          <a:xfrm>
            <a:off x="365380" y="1369622"/>
            <a:ext cx="34957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https://github.com/bpbond/cosore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A9BD9C-9746-FE45-A996-2F34C5249EA3}"/>
              </a:ext>
            </a:extLst>
          </p:cNvPr>
          <p:cNvSpPr txBox="1"/>
          <p:nvPr/>
        </p:nvSpPr>
        <p:spPr>
          <a:xfrm>
            <a:off x="5219248" y="1417886"/>
            <a:ext cx="3559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Open Science: </a:t>
            </a:r>
            <a:r>
              <a:rPr lang="en-US" dirty="0" err="1">
                <a:solidFill>
                  <a:schemeClr val="bg1"/>
                </a:solidFill>
              </a:rPr>
              <a:t>Lamberty</a:t>
            </a:r>
            <a:r>
              <a:rPr lang="en-US" dirty="0">
                <a:solidFill>
                  <a:schemeClr val="bg1"/>
                </a:solidFill>
              </a:rPr>
              <a:t> et al., 2016</a:t>
            </a:r>
          </a:p>
        </p:txBody>
      </p:sp>
    </p:spTree>
    <p:extLst>
      <p:ext uri="{BB962C8B-B14F-4D97-AF65-F5344CB8AC3E}">
        <p14:creationId xmlns:p14="http://schemas.microsoft.com/office/powerpoint/2010/main" val="8590698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426D5-C39B-EF4C-A43D-2782474B9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u="sng" dirty="0"/>
              <a:t>Enabling scalable and reproducible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2ACAE3-5985-BE44-8CCF-0B525CB893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3" name="Picture 1" descr="page14image4643952">
            <a:extLst>
              <a:ext uri="{FF2B5EF4-FFF2-40B4-BE49-F238E27FC236}">
                <a16:creationId xmlns:a16="http://schemas.microsoft.com/office/drawing/2014/main" id="{53F51A62-CCD7-324E-AB2B-7B0E98F6C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850" y="1825625"/>
            <a:ext cx="5843002" cy="3852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AB3D72-E94E-7446-819C-3E22D5C6A8F3}"/>
              </a:ext>
            </a:extLst>
          </p:cNvPr>
          <p:cNvSpPr txBox="1"/>
          <p:nvPr/>
        </p:nvSpPr>
        <p:spPr>
          <a:xfrm>
            <a:off x="3131590" y="6281077"/>
            <a:ext cx="2620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Metzer</a:t>
            </a:r>
            <a:r>
              <a:rPr lang="en-US" dirty="0">
                <a:solidFill>
                  <a:schemeClr val="bg1"/>
                </a:solidFill>
              </a:rPr>
              <a:t> et al., 2019, BAMS</a:t>
            </a:r>
          </a:p>
        </p:txBody>
      </p:sp>
    </p:spTree>
    <p:extLst>
      <p:ext uri="{BB962C8B-B14F-4D97-AF65-F5344CB8AC3E}">
        <p14:creationId xmlns:p14="http://schemas.microsoft.com/office/powerpoint/2010/main" val="16868985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BFD436E-3BB2-0641-B625-9124F8697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450" y="0"/>
            <a:ext cx="51435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10975B-D95C-6F4C-88EB-536D20EC2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EC8842-A433-FA4A-B00F-F268E4E14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“Small” field projects…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1C6001A-E035-D74D-96E6-B104DEB556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350" y="1770713"/>
            <a:ext cx="7212876" cy="466715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7050636-6025-2242-8DD9-BE42331644F7}"/>
              </a:ext>
            </a:extLst>
          </p:cNvPr>
          <p:cNvSpPr/>
          <p:nvPr/>
        </p:nvSpPr>
        <p:spPr>
          <a:xfrm>
            <a:off x="2159000" y="6437868"/>
            <a:ext cx="5880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https://www.eol.ucar.edu/field_projects/cheesehead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35D1C5-250A-A14B-A405-4938669EE210}"/>
              </a:ext>
            </a:extLst>
          </p:cNvPr>
          <p:cNvSpPr txBox="1"/>
          <p:nvPr/>
        </p:nvSpPr>
        <p:spPr>
          <a:xfrm>
            <a:off x="3556724" y="2500026"/>
            <a:ext cx="3059251" cy="2585323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+ -41 NPP/veg plots</a:t>
            </a:r>
          </a:p>
          <a:p>
            <a:r>
              <a:rPr lang="en-US" dirty="0"/>
              <a:t>-Monthly hyperspectral  flights</a:t>
            </a:r>
          </a:p>
          <a:p>
            <a:r>
              <a:rPr lang="en-US" dirty="0"/>
              <a:t>-Drone canopy LiDAR</a:t>
            </a:r>
          </a:p>
          <a:p>
            <a:r>
              <a:rPr lang="en-US" dirty="0"/>
              <a:t>-Daily radiosondes</a:t>
            </a:r>
          </a:p>
          <a:p>
            <a:r>
              <a:rPr lang="en-US" dirty="0"/>
              <a:t>-Car and boat </a:t>
            </a:r>
            <a:r>
              <a:rPr lang="en-US" dirty="0" err="1"/>
              <a:t>micromet</a:t>
            </a:r>
            <a:endParaRPr lang="en-US" dirty="0"/>
          </a:p>
          <a:p>
            <a:r>
              <a:rPr lang="en-US" dirty="0"/>
              <a:t>-Water vapor, wind, temperature profiles by LiDAR, </a:t>
            </a:r>
            <a:r>
              <a:rPr lang="en-US" dirty="0" err="1"/>
              <a:t>RaDaR</a:t>
            </a:r>
            <a:r>
              <a:rPr lang="en-US" dirty="0"/>
              <a:t> and SODAR</a:t>
            </a:r>
          </a:p>
          <a:p>
            <a:r>
              <a:rPr lang="en-US" dirty="0"/>
              <a:t>-and much more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F7326B1-8165-6C40-A7C1-7112B4319B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474" y="3429000"/>
            <a:ext cx="16510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54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49CAE-6722-3842-8735-9FA2F76D3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eyes should now glaze over..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F16D96-994F-8149-80E3-7547E6BBD2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127" y="1690689"/>
            <a:ext cx="8746452" cy="5108451"/>
          </a:xfrm>
        </p:spPr>
      </p:pic>
    </p:spTree>
    <p:extLst>
      <p:ext uri="{BB962C8B-B14F-4D97-AF65-F5344CB8AC3E}">
        <p14:creationId xmlns:p14="http://schemas.microsoft.com/office/powerpoint/2010/main" val="11411401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01EC3-ECA9-7C41-AC2A-BADB6A991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 and coding are now central to ecology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5A0D5-2B9F-8A44-913C-3B9F735086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data volume is in terabytes, data types number in the dozens, and collaborator lists are in the tens to hundreds, traditional “cottage-industry” style analysis is impractical and inefficient</a:t>
            </a:r>
          </a:p>
          <a:p>
            <a:endParaRPr lang="en-US" dirty="0"/>
          </a:p>
          <a:p>
            <a:r>
              <a:rPr lang="en-US" dirty="0"/>
              <a:t>Bringing code to the data is the new mantra</a:t>
            </a:r>
          </a:p>
          <a:p>
            <a:pPr lvl="1"/>
            <a:r>
              <a:rPr lang="en-US" dirty="0"/>
              <a:t>Example: </a:t>
            </a:r>
            <a:r>
              <a:rPr lang="en-US" dirty="0" err="1"/>
              <a:t>Cyverse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612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D97B7-3154-8D4E-A208-8C01E523F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CyVerse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484BAC-18B7-C744-8A69-E871D9A83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42739"/>
            <a:ext cx="7886700" cy="4351338"/>
          </a:xfrm>
        </p:spPr>
        <p:txBody>
          <a:bodyPr>
            <a:normAutofit/>
          </a:bodyPr>
          <a:lstStyle/>
          <a:p>
            <a:r>
              <a:rPr lang="en-US" sz="20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https://www.cyverse.org/atmosphere</a:t>
            </a:r>
            <a:r>
              <a:rPr lang="en-US" sz="2000" dirty="0"/>
              <a:t> </a:t>
            </a:r>
            <a:r>
              <a:rPr lang="en-US" sz="20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https://de.cyverse.org/de/</a:t>
            </a:r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735E56-162D-B54F-8A00-A69D2D2792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" y="1690689"/>
            <a:ext cx="8116584" cy="51365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45B473-863E-EA42-83CC-D049DA16C2BD}"/>
              </a:ext>
            </a:extLst>
          </p:cNvPr>
          <p:cNvSpPr txBox="1"/>
          <p:nvPr/>
        </p:nvSpPr>
        <p:spPr>
          <a:xfrm>
            <a:off x="7263829" y="799432"/>
            <a:ext cx="1681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(NSF, U Arizona)</a:t>
            </a:r>
          </a:p>
        </p:txBody>
      </p:sp>
    </p:spTree>
    <p:extLst>
      <p:ext uri="{BB962C8B-B14F-4D97-AF65-F5344CB8AC3E}">
        <p14:creationId xmlns:p14="http://schemas.microsoft.com/office/powerpoint/2010/main" val="3001043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3BA67-B37C-674F-B6AF-1D3359531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1F53B3-612E-0F4B-8652-31E2326A61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PEcAn</a:t>
            </a:r>
            <a:r>
              <a:rPr lang="en-US" dirty="0"/>
              <a:t> project (NSF DBI-1457897)</a:t>
            </a:r>
          </a:p>
          <a:p>
            <a:pPr lvl="1"/>
            <a:r>
              <a:rPr lang="en-US" dirty="0"/>
              <a:t>Mike </a:t>
            </a:r>
            <a:r>
              <a:rPr lang="en-US" dirty="0" err="1"/>
              <a:t>Dietze</a:t>
            </a:r>
            <a:r>
              <a:rPr lang="en-US" dirty="0"/>
              <a:t>, </a:t>
            </a:r>
            <a:r>
              <a:rPr lang="en-US" dirty="0" err="1"/>
              <a:t>Istem</a:t>
            </a:r>
            <a:r>
              <a:rPr lang="en-US" dirty="0"/>
              <a:t> Fer, Bailey Murphy, Katie </a:t>
            </a:r>
            <a:r>
              <a:rPr lang="en-US" dirty="0" err="1"/>
              <a:t>Zarada</a:t>
            </a:r>
            <a:endParaRPr lang="en-US" dirty="0"/>
          </a:p>
          <a:p>
            <a:r>
              <a:rPr lang="en-US" dirty="0"/>
              <a:t>CHEESEHEAD (NSF AGS-1822420)</a:t>
            </a:r>
          </a:p>
          <a:p>
            <a:pPr lvl="1"/>
            <a:r>
              <a:rPr lang="en-US" dirty="0"/>
              <a:t>Stefan Metzger, </a:t>
            </a:r>
            <a:r>
              <a:rPr lang="en-US" dirty="0" err="1"/>
              <a:t>Sreenath</a:t>
            </a:r>
            <a:r>
              <a:rPr lang="en-US" dirty="0"/>
              <a:t> </a:t>
            </a:r>
            <a:r>
              <a:rPr lang="en-US" dirty="0" err="1"/>
              <a:t>Paleri</a:t>
            </a:r>
            <a:r>
              <a:rPr lang="en-US" dirty="0"/>
              <a:t>, Dave Durden, </a:t>
            </a:r>
            <a:r>
              <a:rPr lang="en-US" dirty="0" err="1"/>
              <a:t>Ke</a:t>
            </a:r>
            <a:r>
              <a:rPr lang="en-US" dirty="0"/>
              <a:t> Xu</a:t>
            </a:r>
          </a:p>
          <a:p>
            <a:pPr lvl="1"/>
            <a:r>
              <a:rPr lang="en-US" dirty="0" err="1"/>
              <a:t>Cyverse</a:t>
            </a:r>
            <a:r>
              <a:rPr lang="en-US" dirty="0"/>
              <a:t>: Tyler </a:t>
            </a:r>
            <a:r>
              <a:rPr lang="en-US" dirty="0" err="1"/>
              <a:t>Swetnam</a:t>
            </a:r>
            <a:endParaRPr lang="en-US" dirty="0"/>
          </a:p>
          <a:p>
            <a:r>
              <a:rPr lang="en-US" dirty="0"/>
              <a:t>DOE </a:t>
            </a:r>
            <a:r>
              <a:rPr lang="en-US" dirty="0" err="1"/>
              <a:t>Ameriflux</a:t>
            </a:r>
            <a:endParaRPr lang="en-US" dirty="0"/>
          </a:p>
          <a:p>
            <a:pPr lvl="1"/>
            <a:r>
              <a:rPr lang="en-US" dirty="0"/>
              <a:t>Kim Novick, George </a:t>
            </a:r>
            <a:r>
              <a:rPr lang="en-US" dirty="0" err="1"/>
              <a:t>Burba</a:t>
            </a:r>
            <a:endParaRPr lang="en-US" dirty="0"/>
          </a:p>
          <a:p>
            <a:r>
              <a:rPr lang="en-US" dirty="0"/>
              <a:t>Ben Bond-</a:t>
            </a:r>
            <a:r>
              <a:rPr lang="en-US" dirty="0" err="1"/>
              <a:t>Lamberty</a:t>
            </a:r>
            <a:r>
              <a:rPr lang="en-US" dirty="0"/>
              <a:t>, Jack Williams, many conversations from many of you, especially students...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0313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06B9A25-6A8A-084D-82E3-C17C285EFB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859" y="1466370"/>
            <a:ext cx="7575000" cy="50421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3426D5-C39B-EF4C-A43D-2782474B9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u="sng" dirty="0"/>
              <a:t>Removing the wall between </a:t>
            </a:r>
            <a:br>
              <a:rPr lang="en-US" sz="3200" u="sng" dirty="0"/>
            </a:br>
            <a:r>
              <a:rPr lang="en-US" sz="3200" u="sng" dirty="0"/>
              <a:t>models and observations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4996EBBF-99DE-8A4D-8A02-C3E70D19C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9071" y="1907818"/>
            <a:ext cx="6452437" cy="43513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36D8F4-C11C-F143-95E0-23FFFC02CF8C}"/>
              </a:ext>
            </a:extLst>
          </p:cNvPr>
          <p:cNvSpPr txBox="1"/>
          <p:nvPr/>
        </p:nvSpPr>
        <p:spPr>
          <a:xfrm>
            <a:off x="2506894" y="6457109"/>
            <a:ext cx="3965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Katie </a:t>
            </a:r>
            <a:r>
              <a:rPr lang="en-US" dirty="0" err="1">
                <a:solidFill>
                  <a:schemeClr val="bg1"/>
                </a:solidFill>
              </a:rPr>
              <a:t>Zarada</a:t>
            </a:r>
            <a:r>
              <a:rPr lang="en-US" dirty="0">
                <a:solidFill>
                  <a:schemeClr val="bg1"/>
                </a:solidFill>
              </a:rPr>
              <a:t>, Mike </a:t>
            </a:r>
            <a:r>
              <a:rPr lang="en-US" dirty="0" err="1">
                <a:solidFill>
                  <a:schemeClr val="bg1"/>
                </a:solidFill>
              </a:rPr>
              <a:t>Dietze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PEcAn</a:t>
            </a:r>
            <a:r>
              <a:rPr lang="en-US" dirty="0">
                <a:solidFill>
                  <a:schemeClr val="bg1"/>
                </a:solidFill>
              </a:rPr>
              <a:t> project</a:t>
            </a:r>
          </a:p>
        </p:txBody>
      </p:sp>
    </p:spTree>
    <p:extLst>
      <p:ext uri="{BB962C8B-B14F-4D97-AF65-F5344CB8AC3E}">
        <p14:creationId xmlns:p14="http://schemas.microsoft.com/office/powerpoint/2010/main" val="38749133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92EEB-765E-DC47-A587-B4587D051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 one should be called a “modeler” or an “experimentalist”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85394-72C3-DB41-9689-C69B6E63B7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Models are how we represent complex non-linear interactions among our theories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No single type of observation is sufficient to evaluate the hypotheses embedded in models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Model </a:t>
            </a:r>
            <a:r>
              <a:rPr lang="en-US" dirty="0" err="1"/>
              <a:t>intercomparison</a:t>
            </a:r>
            <a:r>
              <a:rPr lang="en-US" dirty="0"/>
              <a:t> and benchmarking projects can be made more routine</a:t>
            </a:r>
          </a:p>
        </p:txBody>
      </p:sp>
    </p:spTree>
    <p:extLst>
      <p:ext uri="{BB962C8B-B14F-4D97-AF65-F5344CB8AC3E}">
        <p14:creationId xmlns:p14="http://schemas.microsoft.com/office/powerpoint/2010/main" val="14838639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2ADB5-561A-C244-9120-48D3B698C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083E16-19B1-F743-BC83-2C98247CC7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8" name="Picture 4" descr="https://lh4.googleusercontent.com/MYdyITGHhXk57xBShit6A1jKJn6odTAjqqMUYFiWIgjMgBeiCPF62kYlNSs_ih7HNOPYRsUb7R9a0LGIX5DfjIOEQDmBV3goJRQaAcmb3J__ACR4_eFClAjthddUlhBoIlIeaafY">
            <a:extLst>
              <a:ext uri="{FF2B5EF4-FFF2-40B4-BE49-F238E27FC236}">
                <a16:creationId xmlns:a16="http://schemas.microsoft.com/office/drawing/2014/main" id="{1ED64735-E744-034C-A4A9-B536D7B75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897" y="162053"/>
            <a:ext cx="5810696" cy="628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3AA851-6E47-7746-B7E0-746B823024F7}"/>
              </a:ext>
            </a:extLst>
          </p:cNvPr>
          <p:cNvSpPr txBox="1"/>
          <p:nvPr/>
        </p:nvSpPr>
        <p:spPr>
          <a:xfrm>
            <a:off x="143838" y="6455165"/>
            <a:ext cx="2264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Gardella et al., in prep</a:t>
            </a:r>
          </a:p>
        </p:txBody>
      </p:sp>
    </p:spTree>
    <p:extLst>
      <p:ext uri="{BB962C8B-B14F-4D97-AF65-F5344CB8AC3E}">
        <p14:creationId xmlns:p14="http://schemas.microsoft.com/office/powerpoint/2010/main" val="39196125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DAF85-DEE5-4845-B93D-BADFE26F1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73100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Observing System Simulation Experiments (OSSEs) flip the script on how models are used in experiments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F554E8D-369A-1F40-A8FD-63B1E49A31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2752726"/>
            <a:ext cx="7886700" cy="3510428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6DFECA-C140-6F4A-B8A1-714EB85FD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7908" y="2322996"/>
            <a:ext cx="1034883" cy="12595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22521DD-B54D-5446-AA06-889D5E26398D}"/>
              </a:ext>
            </a:extLst>
          </p:cNvPr>
          <p:cNvSpPr txBox="1"/>
          <p:nvPr/>
        </p:nvSpPr>
        <p:spPr>
          <a:xfrm>
            <a:off x="6350000" y="6348952"/>
            <a:ext cx="2593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S. Metzger, S. </a:t>
            </a:r>
            <a:r>
              <a:rPr lang="en-US" dirty="0" err="1">
                <a:solidFill>
                  <a:schemeClr val="bg1"/>
                </a:solidFill>
              </a:rPr>
              <a:t>Paleri</a:t>
            </a:r>
            <a:r>
              <a:rPr lang="en-US" dirty="0">
                <a:solidFill>
                  <a:schemeClr val="bg1"/>
                </a:solidFill>
              </a:rPr>
              <a:t>, K. Xu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F89513-669A-6A41-A9EF-06B009BBB642}"/>
              </a:ext>
            </a:extLst>
          </p:cNvPr>
          <p:cNvSpPr/>
          <p:nvPr/>
        </p:nvSpPr>
        <p:spPr>
          <a:xfrm>
            <a:off x="3327400" y="3276600"/>
            <a:ext cx="2641600" cy="2986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4EA59A3-D5EB-D243-BCF7-00D80BCE03C7}"/>
              </a:ext>
            </a:extLst>
          </p:cNvPr>
          <p:cNvSpPr/>
          <p:nvPr/>
        </p:nvSpPr>
        <p:spPr>
          <a:xfrm>
            <a:off x="657225" y="3276600"/>
            <a:ext cx="2641600" cy="2986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45E435-2ED8-F04B-B801-C80087F237A3}"/>
              </a:ext>
            </a:extLst>
          </p:cNvPr>
          <p:cNvSpPr/>
          <p:nvPr/>
        </p:nvSpPr>
        <p:spPr>
          <a:xfrm>
            <a:off x="628650" y="6353375"/>
            <a:ext cx="42060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Metzger </a:t>
            </a:r>
            <a:r>
              <a:rPr lang="en-US" i="1" dirty="0">
                <a:solidFill>
                  <a:schemeClr val="bg1"/>
                </a:solidFill>
              </a:rPr>
              <a:t>et al</a:t>
            </a:r>
            <a:r>
              <a:rPr lang="en-US" dirty="0">
                <a:solidFill>
                  <a:schemeClr val="bg1"/>
                </a:solidFill>
              </a:rPr>
              <a:t>., 2013; Xu </a:t>
            </a:r>
            <a:r>
              <a:rPr lang="en-US" i="1" dirty="0">
                <a:solidFill>
                  <a:schemeClr val="bg1"/>
                </a:solidFill>
              </a:rPr>
              <a:t>et al</a:t>
            </a:r>
            <a:r>
              <a:rPr lang="en-US" dirty="0">
                <a:solidFill>
                  <a:schemeClr val="bg1"/>
                </a:solidFill>
              </a:rPr>
              <a:t>., 2017, 2018;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084C54-AE62-C246-A18A-0D0B600DE664}"/>
              </a:ext>
            </a:extLst>
          </p:cNvPr>
          <p:cNvSpPr txBox="1"/>
          <p:nvPr/>
        </p:nvSpPr>
        <p:spPr>
          <a:xfrm>
            <a:off x="153514" y="131328"/>
            <a:ext cx="8928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Learn more at B22D-01 Metzger TU 1020 MW3007 and B21C-06 </a:t>
            </a:r>
            <a:r>
              <a:rPr lang="en-US" i="1" dirty="0" err="1">
                <a:solidFill>
                  <a:schemeClr val="bg1"/>
                </a:solidFill>
              </a:rPr>
              <a:t>Paleri</a:t>
            </a:r>
            <a:r>
              <a:rPr lang="en-US" i="1" dirty="0">
                <a:solidFill>
                  <a:schemeClr val="bg1"/>
                </a:solidFill>
              </a:rPr>
              <a:t> TU 915-930 MW3007</a:t>
            </a:r>
          </a:p>
        </p:txBody>
      </p:sp>
    </p:spTree>
    <p:extLst>
      <p:ext uri="{BB962C8B-B14F-4D97-AF65-F5344CB8AC3E}">
        <p14:creationId xmlns:p14="http://schemas.microsoft.com/office/powerpoint/2010/main" val="389360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06198-0258-9E4B-8CF2-47AD4D1CA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Huge Ecology is possible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521CC-4DB0-284C-A2E3-7FE84B22E4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diverse community makes global change ecology possible</a:t>
            </a:r>
          </a:p>
          <a:p>
            <a:r>
              <a:rPr lang="en-US" dirty="0"/>
              <a:t>Diverse solutions are needed to confront the increasing volume in data and complexity in theory and models</a:t>
            </a:r>
          </a:p>
          <a:p>
            <a:r>
              <a:rPr lang="en-US" dirty="0"/>
              <a:t>There are challenges that need to be solved mostly by students and early career scientists</a:t>
            </a:r>
          </a:p>
          <a:p>
            <a:pPr lvl="1"/>
            <a:r>
              <a:rPr lang="en-US" dirty="0"/>
              <a:t>But supported by community, funders, mentors</a:t>
            </a:r>
          </a:p>
          <a:p>
            <a:r>
              <a:rPr lang="en-US" dirty="0"/>
              <a:t>The next few decades will be consequential for our discipline for a number of reasons</a:t>
            </a:r>
          </a:p>
        </p:txBody>
      </p:sp>
    </p:spTree>
    <p:extLst>
      <p:ext uri="{BB962C8B-B14F-4D97-AF65-F5344CB8AC3E}">
        <p14:creationId xmlns:p14="http://schemas.microsoft.com/office/powerpoint/2010/main" val="4351454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96C5D5E-BE78-764F-84BE-E6BD246187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37" y="0"/>
            <a:ext cx="9120163" cy="684012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CF933B-9CC5-AD47-AD0A-86BCE89383AA}"/>
              </a:ext>
            </a:extLst>
          </p:cNvPr>
          <p:cNvSpPr txBox="1"/>
          <p:nvPr/>
        </p:nvSpPr>
        <p:spPr>
          <a:xfrm>
            <a:off x="5750186" y="225461"/>
            <a:ext cx="3393814" cy="2123658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Thank you!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Ankur Desai</a:t>
            </a:r>
          </a:p>
          <a:p>
            <a:r>
              <a:rPr lang="en-US" sz="2400" b="1" dirty="0" err="1">
                <a:solidFill>
                  <a:schemeClr val="bg1"/>
                </a:solidFill>
              </a:rPr>
              <a:t>desai@aos.wisc.edu</a:t>
            </a:r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https://</a:t>
            </a:r>
            <a:r>
              <a:rPr lang="en-US" sz="2400" b="1" dirty="0" err="1">
                <a:solidFill>
                  <a:schemeClr val="bg1"/>
                </a:solidFill>
              </a:rPr>
              <a:t>flux.aos.wisc.edu</a:t>
            </a:r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@</a:t>
            </a:r>
            <a:r>
              <a:rPr lang="en-US" sz="2400" b="1" dirty="0" err="1">
                <a:solidFill>
                  <a:schemeClr val="bg1"/>
                </a:solidFill>
              </a:rPr>
              <a:t>profdesai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3CCFF6-F765-F345-92DA-C5E0C1DD4836}"/>
              </a:ext>
            </a:extLst>
          </p:cNvPr>
          <p:cNvSpPr txBox="1"/>
          <p:nvPr/>
        </p:nvSpPr>
        <p:spPr>
          <a:xfrm>
            <a:off x="7540284" y="6513341"/>
            <a:ext cx="1615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Photo: A. Desai</a:t>
            </a:r>
          </a:p>
        </p:txBody>
      </p:sp>
    </p:spTree>
    <p:extLst>
      <p:ext uri="{BB962C8B-B14F-4D97-AF65-F5344CB8AC3E}">
        <p14:creationId xmlns:p14="http://schemas.microsoft.com/office/powerpoint/2010/main" val="19189235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D0FBB-DAFD-3C48-AAB3-F60970C04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DBBB60B-4BF5-B442-A311-125EE31395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0DB646-9FA0-6F47-B460-970042E825C9}"/>
              </a:ext>
            </a:extLst>
          </p:cNvPr>
          <p:cNvSpPr txBox="1"/>
          <p:nvPr/>
        </p:nvSpPr>
        <p:spPr>
          <a:xfrm>
            <a:off x="1006868" y="6215865"/>
            <a:ext cx="1556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Photo: A Desai</a:t>
            </a:r>
          </a:p>
        </p:txBody>
      </p:sp>
    </p:spTree>
    <p:extLst>
      <p:ext uri="{BB962C8B-B14F-4D97-AF65-F5344CB8AC3E}">
        <p14:creationId xmlns:p14="http://schemas.microsoft.com/office/powerpoint/2010/main" val="20671449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0FADB-68EA-2C40-BF6C-D76835A37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Huge Ecology?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55D1D6-AB36-294D-B821-4C9ACED09D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E4A75F74-0665-6B4D-9F25-1236D08326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439978"/>
            <a:ext cx="7886700" cy="537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090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523E0-88D1-A044-A2D7-4D4C39180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96F6F44-EE50-E849-AC2D-C3A99C1AF4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8376" y="1244574"/>
            <a:ext cx="7886700" cy="761080"/>
          </a:xfrm>
        </p:spPr>
      </p:pic>
      <p:pic>
        <p:nvPicPr>
          <p:cNvPr id="2049" name="Picture 1" descr="page3image4578416">
            <a:extLst>
              <a:ext uri="{FF2B5EF4-FFF2-40B4-BE49-F238E27FC236}">
                <a16:creationId xmlns:a16="http://schemas.microsoft.com/office/drawing/2014/main" id="{B4538656-4ED1-574A-9A8A-94247A824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76" y="2005654"/>
            <a:ext cx="7890552" cy="376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8C3E6F-7E66-7948-890C-69FCA4E9711E}"/>
              </a:ext>
            </a:extLst>
          </p:cNvPr>
          <p:cNvSpPr txBox="1"/>
          <p:nvPr/>
        </p:nvSpPr>
        <p:spPr>
          <a:xfrm>
            <a:off x="2077305" y="6385658"/>
            <a:ext cx="5409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Novick et al., 2018, Agricultural and Forest Meteorology</a:t>
            </a:r>
          </a:p>
        </p:txBody>
      </p:sp>
    </p:spTree>
    <p:extLst>
      <p:ext uri="{BB962C8B-B14F-4D97-AF65-F5344CB8AC3E}">
        <p14:creationId xmlns:p14="http://schemas.microsoft.com/office/powerpoint/2010/main" val="23110175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9E6E1-D4BC-2045-AEDE-65470BF95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5" name="Picture 1" descr="page4image929029440">
            <a:extLst>
              <a:ext uri="{FF2B5EF4-FFF2-40B4-BE49-F238E27FC236}">
                <a16:creationId xmlns:a16="http://schemas.microsoft.com/office/drawing/2014/main" id="{0537F9F3-1443-E543-82E5-E7FD02EF3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5718332" cy="356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FD3037-8737-4A4D-90C8-409AFCC7DF37}"/>
              </a:ext>
            </a:extLst>
          </p:cNvPr>
          <p:cNvSpPr txBox="1"/>
          <p:nvPr/>
        </p:nvSpPr>
        <p:spPr>
          <a:xfrm>
            <a:off x="597828" y="6411073"/>
            <a:ext cx="8115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Metzger et al., 2019, Bulletin AMS; Hinckley et al., 2016, Ecosphere; </a:t>
            </a:r>
            <a:r>
              <a:rPr lang="en-US" dirty="0" err="1">
                <a:solidFill>
                  <a:schemeClr val="bg1"/>
                </a:solidFill>
              </a:rPr>
              <a:t>neonscience.org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767D1A-0B54-434C-A945-04F9432E5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1246" y="3715498"/>
            <a:ext cx="4142753" cy="2019592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B5F98C8-7BAD-2F4B-98A0-4F01CF49D8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873434" y="84342"/>
            <a:ext cx="2881237" cy="3310623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102ADF-FFE1-EC49-A3FD-19D5E2C75D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247" y="5178095"/>
            <a:ext cx="4943824" cy="11405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C2F285-F645-D745-820E-F604B28C95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117726"/>
            <a:ext cx="4990101" cy="197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037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45B79-F3E3-2646-A2B5-DF57B9319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Huge Ecology!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52CAC8-8190-3A4A-BB05-32467C600E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past 100 years of ecology went from its birth as a discipline, with theory tested primarily from small experiments in one’s “backyard”, to a modern science that sits at the center of key </a:t>
            </a:r>
            <a:r>
              <a:rPr lang="en-US" dirty="0" err="1"/>
              <a:t>biogeoscience</a:t>
            </a:r>
            <a:r>
              <a:rPr lang="en-US" dirty="0"/>
              <a:t> challenges on land, freshwater, and ocean management, global climate change, biodiversity and habitat loss, restoration, …</a:t>
            </a:r>
          </a:p>
          <a:p>
            <a:endParaRPr lang="en-US" dirty="0"/>
          </a:p>
          <a:p>
            <a:r>
              <a:rPr lang="en-US" dirty="0"/>
              <a:t>Its complexity and data volume will only accelerate in next 100…</a:t>
            </a:r>
          </a:p>
        </p:txBody>
      </p:sp>
    </p:spTree>
    <p:extLst>
      <p:ext uri="{BB962C8B-B14F-4D97-AF65-F5344CB8AC3E}">
        <p14:creationId xmlns:p14="http://schemas.microsoft.com/office/powerpoint/2010/main" val="261755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59521"/>
            <a:ext cx="7886700" cy="320852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082" y="3368050"/>
            <a:ext cx="6391814" cy="34899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25986" y="3573655"/>
            <a:ext cx="1754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Bioscience, 2018</a:t>
            </a:r>
          </a:p>
        </p:txBody>
      </p:sp>
    </p:spTree>
    <p:extLst>
      <p:ext uri="{BB962C8B-B14F-4D97-AF65-F5344CB8AC3E}">
        <p14:creationId xmlns:p14="http://schemas.microsoft.com/office/powerpoint/2010/main" val="2694335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45B79-F3E3-2646-A2B5-DF57B9319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Huge Ecology!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52CAC8-8190-3A4A-BB05-32467C600E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elements of Biogeosciences must be nurtured to make sure we are capable?</a:t>
            </a:r>
          </a:p>
          <a:p>
            <a:endParaRPr lang="en-US" dirty="0"/>
          </a:p>
          <a:p>
            <a:r>
              <a:rPr lang="en-US" dirty="0"/>
              <a:t>I will talk about 3 (in 5 minutes!):</a:t>
            </a:r>
          </a:p>
          <a:p>
            <a:pPr lvl="1"/>
            <a:r>
              <a:rPr lang="en-US" dirty="0"/>
              <a:t>Promoting an open science culture</a:t>
            </a:r>
          </a:p>
          <a:p>
            <a:pPr lvl="1"/>
            <a:r>
              <a:rPr lang="en-US" dirty="0"/>
              <a:t>Enabling scalable and reproducible analysis</a:t>
            </a:r>
          </a:p>
          <a:p>
            <a:pPr lvl="1"/>
            <a:r>
              <a:rPr lang="en-US" dirty="0"/>
              <a:t>Removing the wall between models and observations</a:t>
            </a:r>
          </a:p>
        </p:txBody>
      </p:sp>
    </p:spTree>
    <p:extLst>
      <p:ext uri="{BB962C8B-B14F-4D97-AF65-F5344CB8AC3E}">
        <p14:creationId xmlns:p14="http://schemas.microsoft.com/office/powerpoint/2010/main" val="3968333414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23F1C103-F416-C144-ABFB-A7AE50D07336}" vid="{3CBD098B-0999-E040-BD7D-A0DE71B4718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284</TotalTime>
  <Words>735</Words>
  <Application>Microsoft Macintosh PowerPoint</Application>
  <PresentationFormat>On-screen Show (4:3)</PresentationFormat>
  <Paragraphs>92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Theme1</vt:lpstr>
      <vt:lpstr>Biogeoscience observing system deluge:  Are we ready for the flood?</vt:lpstr>
      <vt:lpstr>Acknowledge</vt:lpstr>
      <vt:lpstr>PowerPoint Presentation</vt:lpstr>
      <vt:lpstr>Huge Ecology?</vt:lpstr>
      <vt:lpstr>PowerPoint Presentation</vt:lpstr>
      <vt:lpstr>PowerPoint Presentation</vt:lpstr>
      <vt:lpstr>Huge Ecology!</vt:lpstr>
      <vt:lpstr>PowerPoint Presentation</vt:lpstr>
      <vt:lpstr>Huge Ecology!</vt:lpstr>
      <vt:lpstr>Promoting an Open Science Culture</vt:lpstr>
      <vt:lpstr>What is open science?</vt:lpstr>
      <vt:lpstr>https://www.agu.org/Publish-with-AGU/Publish/Author-Resources/Data-for-Authors</vt:lpstr>
      <vt:lpstr>Citable code</vt:lpstr>
      <vt:lpstr>#COSORE (Bond-Lamberty)</vt:lpstr>
      <vt:lpstr>Enabling scalable and reproducible analysis</vt:lpstr>
      <vt:lpstr>“Small” field projects…</vt:lpstr>
      <vt:lpstr>Your eyes should now glaze over..</vt:lpstr>
      <vt:lpstr>Analysis and coding are now central to ecology</vt:lpstr>
      <vt:lpstr>CyVerse</vt:lpstr>
      <vt:lpstr>Removing the wall between  models and observations</vt:lpstr>
      <vt:lpstr>No one should be called a “modeler” or an “experimentalist”</vt:lpstr>
      <vt:lpstr>PowerPoint Presentation</vt:lpstr>
      <vt:lpstr>Observing System Simulation Experiments (OSSEs) flip the script on how models are used in experiments</vt:lpstr>
      <vt:lpstr>Huge Ecology is possible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Inland water bodies as surface energy hotspots</dc:title>
  <dc:creator>ANKUR R DESAI</dc:creator>
  <cp:lastModifiedBy>ANKUR R DESAI</cp:lastModifiedBy>
  <cp:revision>27</cp:revision>
  <dcterms:created xsi:type="dcterms:W3CDTF">2019-11-05T18:38:01Z</dcterms:created>
  <dcterms:modified xsi:type="dcterms:W3CDTF">2019-12-09T14:49:41Z</dcterms:modified>
</cp:coreProperties>
</file>