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515" r:id="rId3"/>
    <p:sldId id="265" r:id="rId4"/>
    <p:sldId id="313" r:id="rId5"/>
    <p:sldId id="312" r:id="rId6"/>
    <p:sldId id="518" r:id="rId7"/>
    <p:sldId id="307" r:id="rId8"/>
    <p:sldId id="516" r:id="rId9"/>
    <p:sldId id="517" r:id="rId10"/>
    <p:sldId id="302" r:id="rId11"/>
    <p:sldId id="301" r:id="rId12"/>
    <p:sldId id="308" r:id="rId13"/>
    <p:sldId id="260" r:id="rId14"/>
    <p:sldId id="519" r:id="rId15"/>
    <p:sldId id="257" r:id="rId16"/>
    <p:sldId id="258" r:id="rId17"/>
    <p:sldId id="263" r:id="rId18"/>
    <p:sldId id="521" r:id="rId19"/>
    <p:sldId id="520" r:id="rId20"/>
    <p:sldId id="522" r:id="rId21"/>
    <p:sldId id="510" r:id="rId22"/>
    <p:sldId id="304" r:id="rId23"/>
    <p:sldId id="511" r:id="rId24"/>
    <p:sldId id="512" r:id="rId25"/>
    <p:sldId id="513" r:id="rId26"/>
    <p:sldId id="311" r:id="rId27"/>
    <p:sldId id="310" r:id="rId28"/>
    <p:sldId id="268" r:id="rId29"/>
    <p:sldId id="514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2"/>
    <p:restoredTop sz="94701"/>
  </p:normalViewPr>
  <p:slideViewPr>
    <p:cSldViewPr snapToGrid="0" snapToObjects="1">
      <p:cViewPr varScale="1">
        <p:scale>
          <a:sx n="124" d="100"/>
          <a:sy n="124" d="100"/>
        </p:scale>
        <p:origin x="1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D7732-2FCE-4549-90A6-DA130F39DDB4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899D8B-B765-094A-BCD0-9EA98291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550A-B2F1-9648-B52A-BCA5CC9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192"/>
            <a:ext cx="7772400" cy="16413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Inland water bodies as surface energy hotspots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FC4B8-C6C9-DB4B-B93E-2510761B4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12775"/>
            <a:ext cx="6858000" cy="165576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Ankur Desai, University of Wisconsin-Madison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B32B-02</a:t>
            </a:r>
          </a:p>
          <a:p>
            <a:r>
              <a:rPr lang="en-US" b="1" dirty="0">
                <a:solidFill>
                  <a:schemeClr val="accent2"/>
                </a:solidFill>
              </a:rPr>
              <a:t>AGU Fall 2019, Wednesday 1030-1050, MW 3007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48BD9-82D4-F840-A3DD-E67A48256F9E}"/>
              </a:ext>
            </a:extLst>
          </p:cNvPr>
          <p:cNvSpPr txBox="1"/>
          <p:nvPr/>
        </p:nvSpPr>
        <p:spPr>
          <a:xfrm>
            <a:off x="1530851" y="3566812"/>
            <a:ext cx="14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Zack </a:t>
            </a:r>
            <a:r>
              <a:rPr lang="en-US" dirty="0" err="1">
                <a:solidFill>
                  <a:schemeClr val="bg1"/>
                </a:solidFill>
              </a:rPr>
              <a:t>Taebel</a:t>
            </a:r>
            <a:r>
              <a:rPr lang="en-US" dirty="0">
                <a:solidFill>
                  <a:schemeClr val="bg1"/>
                </a:solidFill>
              </a:rPr>
              <a:t>-&gt;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02C7F-6789-714B-AC7D-1D310FC3D607}"/>
              </a:ext>
            </a:extLst>
          </p:cNvPr>
          <p:cNvSpPr txBox="1"/>
          <p:nvPr/>
        </p:nvSpPr>
        <p:spPr>
          <a:xfrm>
            <a:off x="6378541" y="3751478"/>
            <a:ext cx="19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&lt;-Angela </a:t>
            </a:r>
            <a:r>
              <a:rPr lang="en-US" dirty="0" err="1">
                <a:solidFill>
                  <a:schemeClr val="bg1"/>
                </a:solidFill>
              </a:rPr>
              <a:t>Baldocchi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11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AC87-6F9E-2140-B0F7-8378706E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models picking up on lake energy balance characteristics?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079BB-36B6-7E4C-87A6-77C58429A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8C71D-C58E-2443-A8D5-20C86BF3A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3" y="1690689"/>
            <a:ext cx="6614447" cy="496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4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test bed: Lake Mendota</a:t>
            </a:r>
            <a:br>
              <a:rPr lang="en-US" sz="3600" dirty="0"/>
            </a:br>
            <a:r>
              <a:rPr lang="en-US" sz="3600" dirty="0"/>
              <a:t>Madison, WI USA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88" y="1674284"/>
            <a:ext cx="5459430" cy="4777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59" y="6495034"/>
            <a:ext cx="779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Taebel</a:t>
            </a:r>
            <a:r>
              <a:rPr lang="en-US" dirty="0">
                <a:solidFill>
                  <a:schemeClr val="bg1"/>
                </a:solidFill>
              </a:rPr>
              <a:t> et al., JGR-D, submitted; </a:t>
            </a:r>
            <a:r>
              <a:rPr lang="en-US" dirty="0" err="1">
                <a:solidFill>
                  <a:schemeClr val="bg1"/>
                </a:solidFill>
              </a:rPr>
              <a:t>Baldocchi</a:t>
            </a:r>
            <a:r>
              <a:rPr lang="en-US" dirty="0">
                <a:solidFill>
                  <a:schemeClr val="bg1"/>
                </a:solidFill>
              </a:rPr>
              <a:t> et al., in prep; </a:t>
            </a:r>
            <a:r>
              <a:rPr lang="en-US" dirty="0" err="1">
                <a:solidFill>
                  <a:schemeClr val="bg1"/>
                </a:solidFill>
              </a:rPr>
              <a:t>Loken</a:t>
            </a:r>
            <a:r>
              <a:rPr lang="en-US" dirty="0">
                <a:solidFill>
                  <a:schemeClr val="bg1"/>
                </a:solidFill>
              </a:rPr>
              <a:t> et al., JGR-G, 2019</a:t>
            </a:r>
          </a:p>
        </p:txBody>
      </p:sp>
      <p:sp>
        <p:nvSpPr>
          <p:cNvPr id="6" name="Oval 5"/>
          <p:cNvSpPr/>
          <p:nvPr/>
        </p:nvSpPr>
        <p:spPr>
          <a:xfrm>
            <a:off x="4902200" y="5118100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35600" y="56515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5888605"/>
            <a:ext cx="1866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CFL Eddy Flux Tower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5781" y="4388703"/>
            <a:ext cx="710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Picnic </a:t>
            </a:r>
          </a:p>
          <a:p>
            <a:r>
              <a:rPr lang="en-US" sz="1600" dirty="0">
                <a:solidFill>
                  <a:schemeClr val="bg1"/>
                </a:solidFill>
              </a:rPr>
              <a:t>Point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Tower</a:t>
            </a:r>
          </a:p>
        </p:txBody>
      </p:sp>
      <p:pic>
        <p:nvPicPr>
          <p:cNvPr id="10" name="Picture 9" descr="https://lh3.googleusercontent.com/aFw0v64wF7Tm6IYbwuz6GuODIenQrAfiVcT3jen3UAfjhNWp6QeJnu5vTqT5QqHfbTstgFnSijQSKlm-yKvSMOK2LVBFEvGEQ5NSYcFCG4LX3m1kLrTMyo5MuUYhM7Ue3eMEjts_A1Q">
            <a:extLst>
              <a:ext uri="{FF2B5EF4-FFF2-40B4-BE49-F238E27FC236}">
                <a16:creationId xmlns:a16="http://schemas.microsoft.com/office/drawing/2014/main" id="{08ED0058-D455-9443-B127-25514BDF223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62458"/>
          <a:stretch/>
        </p:blipFill>
        <p:spPr bwMode="auto">
          <a:xfrm>
            <a:off x="297958" y="3132192"/>
            <a:ext cx="8548083" cy="2438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18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7C3A-86FF-6A4D-B223-D2CD1891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B9A3D3-2234-864A-A891-22B43B49F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23" y="130405"/>
            <a:ext cx="6954322" cy="608172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2333E-B201-8345-97BF-AB0FFB22F1EB}"/>
              </a:ext>
            </a:extLst>
          </p:cNvPr>
          <p:cNvSpPr txBox="1"/>
          <p:nvPr/>
        </p:nvSpPr>
        <p:spPr>
          <a:xfrm>
            <a:off x="6619069" y="6361869"/>
            <a:ext cx="237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Baldocchi</a:t>
            </a:r>
            <a:r>
              <a:rPr lang="en-US" dirty="0">
                <a:solidFill>
                  <a:schemeClr val="bg1"/>
                </a:solidFill>
              </a:rPr>
              <a:t> et al., in prep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07DD2-8FFF-524E-A35D-308FA2996166}"/>
              </a:ext>
            </a:extLst>
          </p:cNvPr>
          <p:cNvSpPr txBox="1"/>
          <p:nvPr/>
        </p:nvSpPr>
        <p:spPr>
          <a:xfrm>
            <a:off x="2402441" y="515008"/>
            <a:ext cx="4154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US-PnP</a:t>
            </a: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dx.doi.org</a:t>
            </a:r>
            <a:r>
              <a:rPr lang="en-US" dirty="0">
                <a:solidFill>
                  <a:schemeClr val="bg1"/>
                </a:solidFill>
              </a:rPr>
              <a:t>/10.17190/AMF/1433376</a:t>
            </a:r>
          </a:p>
        </p:txBody>
      </p:sp>
    </p:spTree>
    <p:extLst>
      <p:ext uri="{BB962C8B-B14F-4D97-AF65-F5344CB8AC3E}">
        <p14:creationId xmlns:p14="http://schemas.microsoft.com/office/powerpoint/2010/main" val="60674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0E84-E9A4-C443-B56B-7539370A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65D18-BCE8-894D-9E0A-0DF87BFD0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25889-312A-BE42-BEC9-966ACDFC5D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8934"/>
            <a:ext cx="7886700" cy="62851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EB47F-F77C-6641-96ED-7AE220486115}"/>
              </a:ext>
            </a:extLst>
          </p:cNvPr>
          <p:cNvSpPr txBox="1"/>
          <p:nvPr/>
        </p:nvSpPr>
        <p:spPr>
          <a:xfrm>
            <a:off x="3999314" y="566835"/>
            <a:ext cx="16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heat flux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4A6CB-5CD6-1B4D-AB87-1F8470053974}"/>
              </a:ext>
            </a:extLst>
          </p:cNvPr>
          <p:cNvSpPr txBox="1"/>
          <p:nvPr/>
        </p:nvSpPr>
        <p:spPr>
          <a:xfrm>
            <a:off x="3999314" y="3604541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Sensible heat flux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10929A-AEAE-B843-8E32-24C6949BA12B}"/>
              </a:ext>
            </a:extLst>
          </p:cNvPr>
          <p:cNvSpPr/>
          <p:nvPr/>
        </p:nvSpPr>
        <p:spPr>
          <a:xfrm>
            <a:off x="5649894" y="566835"/>
            <a:ext cx="2022658" cy="197666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6A007-2A9D-F440-8C32-BD2A06C911EE}"/>
              </a:ext>
            </a:extLst>
          </p:cNvPr>
          <p:cNvSpPr txBox="1"/>
          <p:nvPr/>
        </p:nvSpPr>
        <p:spPr>
          <a:xfrm>
            <a:off x="6135531" y="6500611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Taebel</a:t>
            </a:r>
            <a:r>
              <a:rPr lang="en-US" dirty="0">
                <a:solidFill>
                  <a:schemeClr val="bg1"/>
                </a:solidFill>
              </a:rPr>
              <a:t>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6680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C5BD-1246-A849-8E94-5F380842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1-D lake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B047-B869-414B-96F1-99CC20934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FLake</a:t>
            </a:r>
            <a:r>
              <a:rPr lang="en-US" dirty="0"/>
              <a:t> model: </a:t>
            </a:r>
            <a:r>
              <a:rPr lang="en-US" dirty="0" err="1"/>
              <a:t>Mironov</a:t>
            </a:r>
            <a:r>
              <a:rPr lang="en-US" dirty="0"/>
              <a:t>, 2008</a:t>
            </a:r>
          </a:p>
          <a:p>
            <a:r>
              <a:rPr lang="en-US" dirty="0"/>
              <a:t>General Lake Model (GLM): </a:t>
            </a:r>
            <a:r>
              <a:rPr lang="en-US" dirty="0" err="1"/>
              <a:t>Hipsey</a:t>
            </a:r>
            <a:r>
              <a:rPr lang="en-US" dirty="0"/>
              <a:t> et al.,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2B091-0F7E-BF47-A9D5-39BD1E47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6" y="2928144"/>
            <a:ext cx="5466923" cy="2937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59F64-DC67-F84F-8D80-0E2C4BA4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858"/>
            <a:ext cx="5520469" cy="3190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40733-4969-ED46-BF98-2B5ABA256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88" y="2880858"/>
            <a:ext cx="4570738" cy="31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334C-4EA0-884A-AAFD-D13BA589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Models do well for sensible heat flux, less so for latent heat, especially in autumn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4C115-D306-3642-966B-2C0CC985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2CC49-54FF-4F4E-8AAF-CAFD60C56209}"/>
              </a:ext>
            </a:extLst>
          </p:cNvPr>
          <p:cNvPicPr/>
          <p:nvPr/>
        </p:nvPicPr>
        <p:blipFill rotWithShape="1">
          <a:blip r:embed="rId2"/>
          <a:srcRect l="6225" t="4896" r="7587"/>
          <a:stretch/>
        </p:blipFill>
        <p:spPr>
          <a:xfrm>
            <a:off x="628650" y="1640959"/>
            <a:ext cx="7886700" cy="51206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B92CC-1698-EE4E-9290-F9EC48285114}"/>
              </a:ext>
            </a:extLst>
          </p:cNvPr>
          <p:cNvSpPr txBox="1"/>
          <p:nvPr/>
        </p:nvSpPr>
        <p:spPr>
          <a:xfrm>
            <a:off x="2617434" y="1840655"/>
            <a:ext cx="16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heat flux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3A496-BC35-3446-9C85-62D6F36B6362}"/>
              </a:ext>
            </a:extLst>
          </p:cNvPr>
          <p:cNvSpPr txBox="1"/>
          <p:nvPr/>
        </p:nvSpPr>
        <p:spPr>
          <a:xfrm>
            <a:off x="2617434" y="4229374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Sensible heat flux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5C6C5-5E24-CC47-82D0-4E867E77CF7E}"/>
              </a:ext>
            </a:extLst>
          </p:cNvPr>
          <p:cNvSpPr txBox="1"/>
          <p:nvPr/>
        </p:nvSpPr>
        <p:spPr>
          <a:xfrm>
            <a:off x="5412828" y="1843470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54929-D1BC-9845-A71C-E24F4180BD75}"/>
              </a:ext>
            </a:extLst>
          </p:cNvPr>
          <p:cNvSpPr txBox="1"/>
          <p:nvPr/>
        </p:nvSpPr>
        <p:spPr>
          <a:xfrm>
            <a:off x="6122276" y="3488103"/>
            <a:ext cx="161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FLake</a:t>
            </a:r>
            <a:r>
              <a:rPr lang="en-US" dirty="0">
                <a:solidFill>
                  <a:srgbClr val="00B050"/>
                </a:solidFill>
              </a:rPr>
              <a:t> and </a:t>
            </a:r>
            <a:r>
              <a:rPr lang="en-US" dirty="0">
                <a:solidFill>
                  <a:srgbClr val="002060"/>
                </a:solidFill>
              </a:rPr>
              <a:t>GLM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B759C-A420-9741-BE9B-2AF031B8415F}"/>
              </a:ext>
            </a:extLst>
          </p:cNvPr>
          <p:cNvSpPr txBox="1"/>
          <p:nvPr/>
        </p:nvSpPr>
        <p:spPr>
          <a:xfrm>
            <a:off x="6135531" y="6438967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Taebel</a:t>
            </a:r>
            <a:r>
              <a:rPr lang="en-US" dirty="0"/>
              <a:t>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282071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7B42-76CF-0C4A-B619-921B9DBC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AE957-0C7C-DC4C-998C-3310466A8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D40E6-FB08-FE41-828F-6B90EFB334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7" y="83433"/>
            <a:ext cx="8245409" cy="66326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0D489-00F8-4D4C-B10E-94F91D468418}"/>
              </a:ext>
            </a:extLst>
          </p:cNvPr>
          <p:cNvSpPr txBox="1"/>
          <p:nvPr/>
        </p:nvSpPr>
        <p:spPr>
          <a:xfrm>
            <a:off x="3090041" y="2060028"/>
            <a:ext cx="71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FLake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DA284-7D71-AB40-B446-8158F47A9DC4}"/>
              </a:ext>
            </a:extLst>
          </p:cNvPr>
          <p:cNvSpPr txBox="1"/>
          <p:nvPr/>
        </p:nvSpPr>
        <p:spPr>
          <a:xfrm>
            <a:off x="3090041" y="530246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D3A8F-C648-BC46-A2C6-28127BEEC298}"/>
              </a:ext>
            </a:extLst>
          </p:cNvPr>
          <p:cNvSpPr txBox="1"/>
          <p:nvPr/>
        </p:nvSpPr>
        <p:spPr>
          <a:xfrm>
            <a:off x="4924095" y="1101812"/>
            <a:ext cx="228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minus </a:t>
            </a:r>
            <a:r>
              <a:rPr lang="en-US" dirty="0" err="1"/>
              <a:t>FLake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C7C7E-2E16-5449-B775-28046A97D810}"/>
              </a:ext>
            </a:extLst>
          </p:cNvPr>
          <p:cNvSpPr txBox="1"/>
          <p:nvPr/>
        </p:nvSpPr>
        <p:spPr>
          <a:xfrm>
            <a:off x="4924095" y="4081495"/>
            <a:ext cx="22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minus GLM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8BD16-9D92-6542-B9B6-EC116D243FDB}"/>
              </a:ext>
            </a:extLst>
          </p:cNvPr>
          <p:cNvSpPr txBox="1"/>
          <p:nvPr/>
        </p:nvSpPr>
        <p:spPr>
          <a:xfrm>
            <a:off x="6135531" y="6438967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Taebel</a:t>
            </a:r>
            <a:r>
              <a:rPr lang="en-US" dirty="0"/>
              <a:t>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340809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E716-E193-0748-B082-F91F5402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Only clear source of uncertainty appears to be in autumn modeled lake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31F6-85F7-C34F-966D-5ABEBFF84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8004E-439D-0641-AB17-C0DFE1906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0894" y="1743957"/>
            <a:ext cx="8001169" cy="49305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1F5F4-E7F8-ED4C-8497-5CB5DC522F95}"/>
              </a:ext>
            </a:extLst>
          </p:cNvPr>
          <p:cNvSpPr txBox="1"/>
          <p:nvPr/>
        </p:nvSpPr>
        <p:spPr>
          <a:xfrm>
            <a:off x="4424856" y="372482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3288B-4E9F-214B-84BE-227C85F9A4AD}"/>
              </a:ext>
            </a:extLst>
          </p:cNvPr>
          <p:cNvSpPr txBox="1"/>
          <p:nvPr/>
        </p:nvSpPr>
        <p:spPr>
          <a:xfrm>
            <a:off x="6752900" y="3839912"/>
            <a:ext cx="71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FLake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402D3-3FF6-9242-B80D-E730C028A081}"/>
              </a:ext>
            </a:extLst>
          </p:cNvPr>
          <p:cNvSpPr txBox="1"/>
          <p:nvPr/>
        </p:nvSpPr>
        <p:spPr>
          <a:xfrm>
            <a:off x="6699492" y="334498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GLM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04BD4-3F2E-F944-A2F6-74C3E4B7627D}"/>
              </a:ext>
            </a:extLst>
          </p:cNvPr>
          <p:cNvSpPr txBox="1"/>
          <p:nvPr/>
        </p:nvSpPr>
        <p:spPr>
          <a:xfrm>
            <a:off x="6135531" y="6387597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Taebel</a:t>
            </a:r>
            <a:r>
              <a:rPr lang="en-US" dirty="0"/>
              <a:t>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7250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5FE6-E473-0646-BD5F-6A7CC356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caveat: Lake eddy covariance doesn’t always make 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2C33A-8682-0F48-B662-ADFABD87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C978A-62B4-0C45-92B8-82F27EDD43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7" y="1825625"/>
            <a:ext cx="7244179" cy="44153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1D858-95A4-1B41-9CE1-672ECBC39C17}"/>
              </a:ext>
            </a:extLst>
          </p:cNvPr>
          <p:cNvSpPr txBox="1"/>
          <p:nvPr/>
        </p:nvSpPr>
        <p:spPr>
          <a:xfrm>
            <a:off x="6619069" y="6361869"/>
            <a:ext cx="237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Baldocchi</a:t>
            </a:r>
            <a:r>
              <a:rPr lang="en-US" dirty="0">
                <a:solidFill>
                  <a:schemeClr val="bg1"/>
                </a:solidFill>
              </a:rPr>
              <a:t> et al., in prep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B036A-FF8C-FA45-8A55-170C8C621722}"/>
              </a:ext>
            </a:extLst>
          </p:cNvPr>
          <p:cNvSpPr txBox="1"/>
          <p:nvPr/>
        </p:nvSpPr>
        <p:spPr>
          <a:xfrm>
            <a:off x="5565255" y="2952056"/>
            <a:ext cx="105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Diffusive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7A5C5-22E1-854E-9E9E-FECCC085F658}"/>
              </a:ext>
            </a:extLst>
          </p:cNvPr>
          <p:cNvSpPr txBox="1"/>
          <p:nvPr/>
        </p:nvSpPr>
        <p:spPr>
          <a:xfrm>
            <a:off x="5058737" y="4817150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50"/>
                </a:solidFill>
              </a:rPr>
              <a:t>Eddy</a:t>
            </a:r>
          </a:p>
        </p:txBody>
      </p:sp>
    </p:spTree>
    <p:extLst>
      <p:ext uri="{BB962C8B-B14F-4D97-AF65-F5344CB8AC3E}">
        <p14:creationId xmlns:p14="http://schemas.microsoft.com/office/powerpoint/2010/main" val="64184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07C6-77D3-4846-B48F-DCCB07D8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Possible reason: Flux bias at lake-land edges, at least in large eddy simulations of flux towers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F6299-9166-C449-ACD8-2D5A92D27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53" y="1831366"/>
            <a:ext cx="8311283" cy="48907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04687-1D07-8646-9462-8E123323C3E6}"/>
              </a:ext>
            </a:extLst>
          </p:cNvPr>
          <p:cNvSpPr txBox="1"/>
          <p:nvPr/>
        </p:nvSpPr>
        <p:spPr>
          <a:xfrm>
            <a:off x="6330608" y="6352754"/>
            <a:ext cx="238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Kenny et al., 2017, BLM</a:t>
            </a:r>
          </a:p>
        </p:txBody>
      </p:sp>
    </p:spTree>
    <p:extLst>
      <p:ext uri="{BB962C8B-B14F-4D97-AF65-F5344CB8AC3E}">
        <p14:creationId xmlns:p14="http://schemas.microsoft.com/office/powerpoint/2010/main" val="179294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304B-F0BB-1443-B06B-34DA90B10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A6E7-B542-F248-8A62-FF42417E4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David Reed (MSU)</a:t>
            </a:r>
          </a:p>
          <a:p>
            <a:r>
              <a:rPr lang="en-US" dirty="0"/>
              <a:t>Zack </a:t>
            </a:r>
            <a:r>
              <a:rPr lang="en-US" dirty="0" err="1"/>
              <a:t>Taebel</a:t>
            </a:r>
            <a:r>
              <a:rPr lang="en-US" dirty="0"/>
              <a:t> (NCSU)</a:t>
            </a:r>
          </a:p>
          <a:p>
            <a:r>
              <a:rPr lang="en-US" dirty="0"/>
              <a:t>Jonathan Thom (UW)</a:t>
            </a:r>
          </a:p>
          <a:p>
            <a:r>
              <a:rPr lang="en-US" dirty="0"/>
              <a:t>Paul </a:t>
            </a:r>
            <a:r>
              <a:rPr lang="en-US" dirty="0" err="1"/>
              <a:t>Stoy</a:t>
            </a:r>
            <a:r>
              <a:rPr lang="en-US" dirty="0"/>
              <a:t> (UW)</a:t>
            </a:r>
          </a:p>
          <a:p>
            <a:r>
              <a:rPr lang="en-US" dirty="0"/>
              <a:t>Brian Butterworth (UW)</a:t>
            </a:r>
          </a:p>
          <a:p>
            <a:r>
              <a:rPr lang="en-US" dirty="0"/>
              <a:t>Angela </a:t>
            </a:r>
            <a:r>
              <a:rPr lang="en-US" dirty="0" err="1"/>
              <a:t>Baldocchi</a:t>
            </a:r>
            <a:r>
              <a:rPr lang="en-US" dirty="0"/>
              <a:t> (UW)</a:t>
            </a:r>
          </a:p>
          <a:p>
            <a:r>
              <a:rPr lang="en-US" dirty="0"/>
              <a:t>Steve </a:t>
            </a:r>
            <a:r>
              <a:rPr lang="en-US" dirty="0" err="1"/>
              <a:t>Oncley</a:t>
            </a:r>
            <a:r>
              <a:rPr lang="en-US" dirty="0"/>
              <a:t> (NCAR)</a:t>
            </a:r>
          </a:p>
          <a:p>
            <a:r>
              <a:rPr lang="en-US" dirty="0"/>
              <a:t>Gosia Golub (Uppsala)</a:t>
            </a:r>
          </a:p>
          <a:p>
            <a:r>
              <a:rPr lang="en-US" dirty="0"/>
              <a:t>Loren White (Jackson State)</a:t>
            </a:r>
          </a:p>
          <a:p>
            <a:r>
              <a:rPr lang="en-US" dirty="0"/>
              <a:t>NSF LTER North Temperate Lakes (DEB-1440297)</a:t>
            </a:r>
          </a:p>
          <a:p>
            <a:r>
              <a:rPr lang="en-US" dirty="0"/>
              <a:t>NSF CHEESEHEAD (AGS-1822420)</a:t>
            </a:r>
          </a:p>
          <a:p>
            <a:r>
              <a:rPr lang="en-US" dirty="0"/>
              <a:t>NSF AGS Postdoctoral Fellowship Program</a:t>
            </a:r>
          </a:p>
        </p:txBody>
      </p:sp>
    </p:spTree>
    <p:extLst>
      <p:ext uri="{BB962C8B-B14F-4D97-AF65-F5344CB8AC3E}">
        <p14:creationId xmlns:p14="http://schemas.microsoft.com/office/powerpoint/2010/main" val="418972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0C1-3F4B-264B-8125-3025A37D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landscape?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16359-16B2-6C4C-85FF-4FB39277C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move up north to the</a:t>
            </a:r>
          </a:p>
          <a:p>
            <a:pPr lvl="1"/>
            <a:r>
              <a:rPr lang="en-US" dirty="0" err="1"/>
              <a:t>Chequamegon</a:t>
            </a:r>
            <a:r>
              <a:rPr lang="en-US" dirty="0"/>
              <a:t> Heterogenous Ecosystem </a:t>
            </a:r>
            <a:r>
              <a:rPr lang="en-US" dirty="0" err="1"/>
              <a:t>Enery</a:t>
            </a:r>
            <a:r>
              <a:rPr lang="en-US" dirty="0"/>
              <a:t>-balance Study Enabled by a High-Density Extensive Array of Detectors</a:t>
            </a:r>
          </a:p>
          <a:p>
            <a:pPr lvl="1"/>
            <a:r>
              <a:rPr lang="en-US" dirty="0"/>
              <a:t>AKA CHEESEHEAD19</a:t>
            </a:r>
          </a:p>
          <a:p>
            <a:pPr lvl="1"/>
            <a:r>
              <a:rPr lang="en-US" dirty="0"/>
              <a:t>NSF land-atmosphere field project run in summer 2019</a:t>
            </a:r>
          </a:p>
          <a:p>
            <a:pPr lvl="1"/>
            <a:r>
              <a:rPr lang="en-US" dirty="0"/>
              <a:t>20 flux towers + flux aircraft, and atmospheric profilers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www.eol.ucar.edu</a:t>
            </a:r>
            <a:r>
              <a:rPr lang="en-US" dirty="0"/>
              <a:t>/</a:t>
            </a:r>
            <a:r>
              <a:rPr lang="en-US" dirty="0" err="1"/>
              <a:t>field_projects</a:t>
            </a:r>
            <a:r>
              <a:rPr lang="en-US" dirty="0"/>
              <a:t>/</a:t>
            </a:r>
            <a:r>
              <a:rPr lang="en-US" dirty="0" err="1"/>
              <a:t>cheesehead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A4FC28-A47A-8E48-BE0A-AD91B1AA6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704F95D-1557-7244-A00B-D81D9DC1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883"/>
            <a:ext cx="9144000" cy="5907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06DBE-3966-3548-A5AF-E98E02746A18}"/>
              </a:ext>
            </a:extLst>
          </p:cNvPr>
          <p:cNvSpPr txBox="1"/>
          <p:nvPr/>
        </p:nvSpPr>
        <p:spPr>
          <a:xfrm>
            <a:off x="-80409" y="2730281"/>
            <a:ext cx="59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</a:t>
            </a:r>
          </a:p>
          <a:p>
            <a:r>
              <a:rPr lang="en-US" dirty="0">
                <a:solidFill>
                  <a:schemeClr val="bg1"/>
                </a:solidFill>
              </a:rPr>
              <a:t>Falls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C0D8B-5401-B644-B6A8-7DE219B0B730}"/>
              </a:ext>
            </a:extLst>
          </p:cNvPr>
          <p:cNvSpPr txBox="1"/>
          <p:nvPr/>
        </p:nvSpPr>
        <p:spPr>
          <a:xfrm>
            <a:off x="1452008" y="32539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079B2B-B7CC-2D4E-A471-04B1526A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987733" cy="13973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69EAE6B-E6DE-444A-BCF6-D2C6CA49DDDE}"/>
              </a:ext>
            </a:extLst>
          </p:cNvPr>
          <p:cNvSpPr/>
          <p:nvPr/>
        </p:nvSpPr>
        <p:spPr>
          <a:xfrm>
            <a:off x="3568822" y="1273031"/>
            <a:ext cx="1003178" cy="55259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8A8025-CC81-9645-838E-1EDBF458ED79}"/>
              </a:ext>
            </a:extLst>
          </p:cNvPr>
          <p:cNvSpPr/>
          <p:nvPr/>
        </p:nvSpPr>
        <p:spPr>
          <a:xfrm>
            <a:off x="4572000" y="4443839"/>
            <a:ext cx="1003178" cy="55259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2D01-2AD6-884F-AA9D-30655450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1A0FA-1DEE-6F4E-97E0-7BB5CDB1F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E6064-B227-E047-A2EA-7D68B60ADF4E}"/>
              </a:ext>
            </a:extLst>
          </p:cNvPr>
          <p:cNvSpPr txBox="1"/>
          <p:nvPr/>
        </p:nvSpPr>
        <p:spPr>
          <a:xfrm>
            <a:off x="7528750" y="6488668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A. Desai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F8BF1-1545-D143-BB7E-8EBABAAAC1D9}"/>
              </a:ext>
            </a:extLst>
          </p:cNvPr>
          <p:cNvSpPr txBox="1"/>
          <p:nvPr/>
        </p:nvSpPr>
        <p:spPr>
          <a:xfrm>
            <a:off x="152400" y="6425230"/>
            <a:ext cx="601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Tower: P. </a:t>
            </a:r>
            <a:r>
              <a:rPr lang="en-US" dirty="0" err="1">
                <a:solidFill>
                  <a:schemeClr val="bg1"/>
                </a:solidFill>
              </a:rPr>
              <a:t>Stoy</a:t>
            </a:r>
            <a:r>
              <a:rPr lang="en-US" dirty="0">
                <a:solidFill>
                  <a:schemeClr val="bg1"/>
                </a:solidFill>
              </a:rPr>
              <a:t>, B. Butterworth, J. Thom, N. </a:t>
            </a:r>
            <a:r>
              <a:rPr lang="en-US" dirty="0" err="1">
                <a:solidFill>
                  <a:schemeClr val="bg1"/>
                </a:solidFill>
              </a:rPr>
              <a:t>Lottig</a:t>
            </a:r>
            <a:r>
              <a:rPr lang="en-US" dirty="0">
                <a:solidFill>
                  <a:schemeClr val="bg1"/>
                </a:solidFill>
              </a:rPr>
              <a:t>, P. Schramm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0767B-CDC1-E84B-9628-4FAEFF7E49A9}"/>
              </a:ext>
            </a:extLst>
          </p:cNvPr>
          <p:cNvSpPr txBox="1"/>
          <p:nvPr/>
        </p:nvSpPr>
        <p:spPr>
          <a:xfrm>
            <a:off x="5632099" y="1690689"/>
            <a:ext cx="83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US-</a:t>
            </a:r>
            <a:r>
              <a:rPr lang="en-US" dirty="0" err="1"/>
              <a:t>PFa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5CA63D-5281-E941-8A1B-AACA9B71D2EC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5275391" y="1875355"/>
            <a:ext cx="356708" cy="180460"/>
          </a:xfrm>
          <a:prstGeom prst="line">
            <a:avLst/>
          </a:prstGeom>
          <a:ln w="63500">
            <a:headEnd type="none" w="lg" len="sm"/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D14853-03B8-F74D-8E43-B2A29A34618D}"/>
              </a:ext>
            </a:extLst>
          </p:cNvPr>
          <p:cNvSpPr txBox="1"/>
          <p:nvPr/>
        </p:nvSpPr>
        <p:spPr>
          <a:xfrm>
            <a:off x="3243490" y="3686525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US-</a:t>
            </a:r>
            <a:r>
              <a:rPr lang="en-US" dirty="0" err="1">
                <a:solidFill>
                  <a:schemeClr val="bg1"/>
                </a:solidFill>
              </a:rPr>
              <a:t>PFo</a:t>
            </a:r>
            <a:r>
              <a:rPr lang="en-US" dirty="0">
                <a:solidFill>
                  <a:schemeClr val="bg1"/>
                </a:solidFill>
              </a:rPr>
              <a:t> (SE1)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546B21-31F5-A240-8F85-8D48E95101E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886782" y="3871191"/>
            <a:ext cx="356708" cy="180460"/>
          </a:xfrm>
          <a:prstGeom prst="line">
            <a:avLst/>
          </a:prstGeom>
          <a:ln w="63500">
            <a:solidFill>
              <a:schemeClr val="bg1"/>
            </a:solidFill>
            <a:headEnd type="none" w="lg" len="sm"/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83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173C-162E-3B46-BE6E-8D5A82F7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5C5ED-AA85-C746-B2E1-F36FF34F8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33" y="0"/>
            <a:ext cx="8891702" cy="64097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A64C00-0D1A-A241-B55F-53BF63CB43F2}"/>
              </a:ext>
            </a:extLst>
          </p:cNvPr>
          <p:cNvSpPr txBox="1"/>
          <p:nvPr/>
        </p:nvSpPr>
        <p:spPr>
          <a:xfrm>
            <a:off x="5557422" y="6437633"/>
            <a:ext cx="328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B. Butterworth, P. </a:t>
            </a:r>
            <a:r>
              <a:rPr lang="en-US" dirty="0" err="1">
                <a:solidFill>
                  <a:schemeClr val="bg1"/>
                </a:solidFill>
              </a:rPr>
              <a:t>Stoy</a:t>
            </a:r>
            <a:r>
              <a:rPr lang="en-US" dirty="0">
                <a:solidFill>
                  <a:schemeClr val="bg1"/>
                </a:solidFill>
              </a:rPr>
              <a:t>, J. </a:t>
            </a:r>
            <a:r>
              <a:rPr lang="en-US" dirty="0" err="1">
                <a:solidFill>
                  <a:schemeClr val="bg1"/>
                </a:solidFill>
              </a:rPr>
              <a:t>Mineau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9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73F6C-9C77-5E44-9458-266FCC3A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57A70-A2C9-5F44-ACC8-AA6DCE3BD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48" y="0"/>
            <a:ext cx="10723037" cy="69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768E-346C-5842-8E16-6F252453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2D0D9-D479-BF40-8B97-662691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363" y="83740"/>
            <a:ext cx="6423003" cy="6765382"/>
          </a:xfrm>
        </p:spPr>
      </p:pic>
    </p:spTree>
    <p:extLst>
      <p:ext uri="{BB962C8B-B14F-4D97-AF65-F5344CB8AC3E}">
        <p14:creationId xmlns:p14="http://schemas.microsoft.com/office/powerpoint/2010/main" val="2568777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9A28-2CF7-434A-AF96-51225118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963A27-26AA-304F-BD57-7194E93B1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53" y="12624"/>
            <a:ext cx="8701459" cy="684537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753B60-5DE5-3445-9849-12EF7943BFEF}"/>
              </a:ext>
            </a:extLst>
          </p:cNvPr>
          <p:cNvSpPr txBox="1"/>
          <p:nvPr/>
        </p:nvSpPr>
        <p:spPr>
          <a:xfrm>
            <a:off x="1522163" y="3435312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spots?</a:t>
            </a:r>
          </a:p>
        </p:txBody>
      </p:sp>
    </p:spTree>
    <p:extLst>
      <p:ext uri="{BB962C8B-B14F-4D97-AF65-F5344CB8AC3E}">
        <p14:creationId xmlns:p14="http://schemas.microsoft.com/office/powerpoint/2010/main" val="9090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4BC2-6EBB-204C-99C6-54228AF7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However, lakes do appear to be carbon source hotspots in landscape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C311EE-DAE5-F642-993F-22DE07905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08059"/>
            <a:ext cx="9144000" cy="5049941"/>
          </a:xfrm>
        </p:spPr>
      </p:pic>
    </p:spTree>
    <p:extLst>
      <p:ext uri="{BB962C8B-B14F-4D97-AF65-F5344CB8AC3E}">
        <p14:creationId xmlns:p14="http://schemas.microsoft.com/office/powerpoint/2010/main" val="3625503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53FD-F189-A445-B440-FA8BB5A9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A1152-58F2-3548-A8FB-594192743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29" y="0"/>
            <a:ext cx="8943542" cy="5786998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E67068-15D2-4442-8ED3-32DA1178F4E5}"/>
              </a:ext>
            </a:extLst>
          </p:cNvPr>
          <p:cNvSpPr txBox="1"/>
          <p:nvPr/>
        </p:nvSpPr>
        <p:spPr>
          <a:xfrm>
            <a:off x="2501900" y="133083"/>
            <a:ext cx="56769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Low-altitude  (100m) airborne fluxes also allow us to look at lakes and the landscape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10EAA-86C2-AF43-A1AA-1192EBAC1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006850"/>
            <a:ext cx="3733800" cy="28003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1E8D92-0BAE-0945-B5C1-8EBCA98B7194}"/>
              </a:ext>
            </a:extLst>
          </p:cNvPr>
          <p:cNvCxnSpPr/>
          <p:nvPr/>
        </p:nvCxnSpPr>
        <p:spPr>
          <a:xfrm>
            <a:off x="1690059" y="2294626"/>
            <a:ext cx="6298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560FCC-FCF0-BB40-976A-1AB6845BB595}"/>
              </a:ext>
            </a:extLst>
          </p:cNvPr>
          <p:cNvCxnSpPr/>
          <p:nvPr/>
        </p:nvCxnSpPr>
        <p:spPr>
          <a:xfrm>
            <a:off x="1652929" y="4905555"/>
            <a:ext cx="6298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FDCC247-3DCC-964C-AD4C-D0C7163209E0}"/>
              </a:ext>
            </a:extLst>
          </p:cNvPr>
          <p:cNvSpPr txBox="1"/>
          <p:nvPr/>
        </p:nvSpPr>
        <p:spPr>
          <a:xfrm>
            <a:off x="4175185" y="1233577"/>
            <a:ext cx="18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Sensible Heat flux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51E2C0-420B-6D43-BE57-CF29A6CEE715}"/>
              </a:ext>
            </a:extLst>
          </p:cNvPr>
          <p:cNvSpPr txBox="1"/>
          <p:nvPr/>
        </p:nvSpPr>
        <p:spPr>
          <a:xfrm>
            <a:off x="4301706" y="3701776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Heat flux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B5D701-B2D9-5F4A-A314-18E744448EDD}"/>
              </a:ext>
            </a:extLst>
          </p:cNvPr>
          <p:cNvSpPr txBox="1"/>
          <p:nvPr/>
        </p:nvSpPr>
        <p:spPr>
          <a:xfrm>
            <a:off x="138329" y="5858470"/>
            <a:ext cx="3550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Map: J. </a:t>
            </a:r>
            <a:r>
              <a:rPr lang="en-US" dirty="0" err="1">
                <a:solidFill>
                  <a:schemeClr val="bg1"/>
                </a:solidFill>
              </a:rPr>
              <a:t>Mineau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Photo: B. Butterworth</a:t>
            </a:r>
          </a:p>
          <a:p>
            <a:r>
              <a:rPr lang="en-US" dirty="0">
                <a:solidFill>
                  <a:schemeClr val="bg1"/>
                </a:solidFill>
              </a:rPr>
              <a:t>Figure: D. Durden, S. </a:t>
            </a:r>
            <a:r>
              <a:rPr lang="en-US" dirty="0" err="1">
                <a:solidFill>
                  <a:schemeClr val="bg1"/>
                </a:solidFill>
              </a:rPr>
              <a:t>Paleri</a:t>
            </a:r>
            <a:r>
              <a:rPr lang="en-US" dirty="0">
                <a:solidFill>
                  <a:schemeClr val="bg1"/>
                </a:solidFill>
              </a:rPr>
              <a:t>, Z. Wang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AA04D-20D9-2340-A7D9-A7FD125ABCBC}"/>
              </a:ext>
            </a:extLst>
          </p:cNvPr>
          <p:cNvSpPr txBox="1"/>
          <p:nvPr/>
        </p:nvSpPr>
        <p:spPr>
          <a:xfrm>
            <a:off x="5537157" y="6469460"/>
            <a:ext cx="225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Photo: B. Butterworth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EA3D4E-852B-7E46-B35E-6D81F1579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490" y="125351"/>
            <a:ext cx="5943894" cy="594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4409F-96CA-0A4D-A522-5E1D07906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180" y="137182"/>
            <a:ext cx="6290468" cy="629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EA8ED-8D85-F248-8D57-7F302DFBB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179" y="165809"/>
            <a:ext cx="5738205" cy="2510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81964-C9EA-FC4A-BDB2-1A59E81C9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303" y="3211438"/>
            <a:ext cx="7819697" cy="36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866F-337D-7B4B-923F-7B4EDD7D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73CE-FC32-8C4F-B9C1-873307CD5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Are inland water bodies hotspots of surface energy balance?</a:t>
            </a:r>
          </a:p>
          <a:p>
            <a:pPr lvl="1"/>
            <a:r>
              <a:rPr lang="en-US" dirty="0"/>
              <a:t>Maybe</a:t>
            </a:r>
          </a:p>
          <a:p>
            <a:pPr lvl="1"/>
            <a:r>
              <a:rPr lang="en-US" dirty="0"/>
              <a:t>In some lakes, high autumn latent heat fluxes driven by heating lags that are not always captured by 1-D lake models</a:t>
            </a:r>
          </a:p>
          <a:p>
            <a:pPr lvl="1"/>
            <a:r>
              <a:rPr lang="en-US" dirty="0"/>
              <a:t>In stratified season, some lakes appear to have lower latent heat fluxes than surrounding landscape</a:t>
            </a:r>
          </a:p>
          <a:p>
            <a:pPr lvl="1"/>
            <a:r>
              <a:rPr lang="en-US" dirty="0"/>
              <a:t>Improving observations and models of inland water energy balance should improve fidelity of regional land-atmosphere feedbacks on clouds, temperature, humidity</a:t>
            </a:r>
          </a:p>
        </p:txBody>
      </p:sp>
    </p:spTree>
    <p:extLst>
      <p:ext uri="{BB962C8B-B14F-4D97-AF65-F5344CB8AC3E}">
        <p14:creationId xmlns:p14="http://schemas.microsoft.com/office/powerpoint/2010/main" val="15165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C8D3-FD29-C14A-A9CE-E5CED75F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90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Lakes are thought to be a </a:t>
            </a:r>
            <a:br>
              <a:rPr lang="en-US" sz="4000" dirty="0"/>
            </a:br>
            <a:r>
              <a:rPr lang="en-US" sz="4000" dirty="0"/>
              <a:t>global carbon cycle hotspot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AF86-502D-5E45-8474-C0817ECDA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6ED4A-DD2D-0248-A960-18E8199F9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5" y="1388128"/>
            <a:ext cx="8455630" cy="4955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09D78-02C9-4045-9132-8E8FA336F5B9}"/>
              </a:ext>
            </a:extLst>
          </p:cNvPr>
          <p:cNvSpPr txBox="1"/>
          <p:nvPr/>
        </p:nvSpPr>
        <p:spPr>
          <a:xfrm>
            <a:off x="6942475" y="6344087"/>
            <a:ext cx="203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Drake et al. ,2017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825608-64AF-7C4A-906E-AF04755D0685}"/>
              </a:ext>
            </a:extLst>
          </p:cNvPr>
          <p:cNvSpPr/>
          <p:nvPr/>
        </p:nvSpPr>
        <p:spPr>
          <a:xfrm>
            <a:off x="3138968" y="2469932"/>
            <a:ext cx="971375" cy="10407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DF5C-E13A-6A46-84CE-D0B6E0D6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A5570E-3064-1745-9B54-64B2A4727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F933B-9CC5-AD47-AD0A-86BCE89383AA}"/>
              </a:ext>
            </a:extLst>
          </p:cNvPr>
          <p:cNvSpPr txBox="1"/>
          <p:nvPr/>
        </p:nvSpPr>
        <p:spPr>
          <a:xfrm>
            <a:off x="12700" y="50800"/>
            <a:ext cx="3393814" cy="212365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Ankur Desai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desai@aos.wisc.edu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flux.aos.wisc.edu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@</a:t>
            </a:r>
            <a:r>
              <a:rPr lang="en-US" sz="2400" b="1" dirty="0" err="1">
                <a:solidFill>
                  <a:schemeClr val="bg1"/>
                </a:solidFill>
              </a:rPr>
              <a:t>profdesai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2578A-8D47-CF41-89D9-2D7DF3F7BA5A}"/>
              </a:ext>
            </a:extLst>
          </p:cNvPr>
          <p:cNvSpPr txBox="1"/>
          <p:nvPr/>
        </p:nvSpPr>
        <p:spPr>
          <a:xfrm>
            <a:off x="323849" y="5547401"/>
            <a:ext cx="8547101" cy="707886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Support: DOE </a:t>
            </a:r>
            <a:r>
              <a:rPr lang="en-US" sz="2000" dirty="0" err="1">
                <a:solidFill>
                  <a:schemeClr val="bg1"/>
                </a:solidFill>
              </a:rPr>
              <a:t>Ameriflux</a:t>
            </a:r>
            <a:r>
              <a:rPr lang="en-US" sz="2000" dirty="0">
                <a:solidFill>
                  <a:schemeClr val="bg1"/>
                </a:solidFill>
              </a:rPr>
              <a:t> Network Management Project contract to </a:t>
            </a:r>
            <a:r>
              <a:rPr lang="en-US" sz="2000" dirty="0" err="1">
                <a:solidFill>
                  <a:schemeClr val="bg1"/>
                </a:solidFill>
              </a:rPr>
              <a:t>ChEAS</a:t>
            </a:r>
            <a:r>
              <a:rPr lang="en-US" sz="2000" dirty="0">
                <a:solidFill>
                  <a:schemeClr val="bg1"/>
                </a:solidFill>
              </a:rPr>
              <a:t> core site cluster, NSF AGS 1822420 (CHEESEHEAD), NSF DEB 1440297 (NTL LTER)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CCFF6-F765-F345-92DA-C5E0C1DD4836}"/>
              </a:ext>
            </a:extLst>
          </p:cNvPr>
          <p:cNvSpPr txBox="1"/>
          <p:nvPr/>
        </p:nvSpPr>
        <p:spPr>
          <a:xfrm>
            <a:off x="7540284" y="6513341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A. Desai</a:t>
            </a:r>
          </a:p>
        </p:txBody>
      </p:sp>
    </p:spTree>
    <p:extLst>
      <p:ext uri="{BB962C8B-B14F-4D97-AF65-F5344CB8AC3E}">
        <p14:creationId xmlns:p14="http://schemas.microsoft.com/office/powerpoint/2010/main" val="292148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16F9-107A-3E4E-A6B0-AB3DFFDD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Though with some uncertainty…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77EB1-2068-8845-833D-1E707DFEE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5EE7A-D3E8-3F44-A79B-2E523098A16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3"/>
          <a:stretch/>
        </p:blipFill>
        <p:spPr>
          <a:xfrm>
            <a:off x="351299" y="1365482"/>
            <a:ext cx="8441402" cy="4811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94A01-0C58-DE43-90EA-EA12146B7107}"/>
              </a:ext>
            </a:extLst>
          </p:cNvPr>
          <p:cNvSpPr txBox="1"/>
          <p:nvPr/>
        </p:nvSpPr>
        <p:spPr>
          <a:xfrm>
            <a:off x="6466431" y="6311899"/>
            <a:ext cx="23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Golub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207445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E762-E375-F446-910E-22E9BDE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are they also hotspots in the surface energy balance?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EF7B82-3122-1B46-8421-AF2415C78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327" y="1690689"/>
            <a:ext cx="6876991" cy="51577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8EE6F-4E7F-4248-82CB-07EC6CDA09E8}"/>
              </a:ext>
            </a:extLst>
          </p:cNvPr>
          <p:cNvSpPr txBox="1"/>
          <p:nvPr/>
        </p:nvSpPr>
        <p:spPr>
          <a:xfrm>
            <a:off x="6339154" y="6123398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A. Desai</a:t>
            </a:r>
          </a:p>
        </p:txBody>
      </p:sp>
    </p:spTree>
    <p:extLst>
      <p:ext uri="{BB962C8B-B14F-4D97-AF65-F5344CB8AC3E}">
        <p14:creationId xmlns:p14="http://schemas.microsoft.com/office/powerpoint/2010/main" val="202551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1FEA-E2F6-6440-AC2F-54267912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E836A-C3E0-3A41-8F14-954DB4953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120"/>
            <a:ext cx="9144000" cy="53283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852662-369F-A649-B818-8CC43A0132A3}"/>
              </a:ext>
            </a:extLst>
          </p:cNvPr>
          <p:cNvSpPr/>
          <p:nvPr/>
        </p:nvSpPr>
        <p:spPr>
          <a:xfrm>
            <a:off x="-179882" y="2327144"/>
            <a:ext cx="1215062" cy="221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6736B-2CE8-034C-8E6D-483630B59808}"/>
              </a:ext>
            </a:extLst>
          </p:cNvPr>
          <p:cNvSpPr txBox="1"/>
          <p:nvPr/>
        </p:nvSpPr>
        <p:spPr>
          <a:xfrm>
            <a:off x="5102677" y="6230471"/>
            <a:ext cx="35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Stephens et al., 2012, Nature </a:t>
            </a:r>
            <a:r>
              <a:rPr lang="en-US" dirty="0" err="1">
                <a:solidFill>
                  <a:schemeClr val="bg1"/>
                </a:solidFill>
              </a:rPr>
              <a:t>Geosci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252AE3-8C1B-E841-991B-7ECA25B81196}"/>
              </a:ext>
            </a:extLst>
          </p:cNvPr>
          <p:cNvSpPr/>
          <p:nvPr/>
        </p:nvSpPr>
        <p:spPr>
          <a:xfrm>
            <a:off x="508474" y="4093434"/>
            <a:ext cx="8558613" cy="107544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FEECF-BE3C-1A46-BEFA-171867456FE7}"/>
              </a:ext>
            </a:extLst>
          </p:cNvPr>
          <p:cNvSpPr txBox="1"/>
          <p:nvPr/>
        </p:nvSpPr>
        <p:spPr>
          <a:xfrm>
            <a:off x="42729" y="4967463"/>
            <a:ext cx="3197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Net Radiation=</a:t>
            </a:r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net</a:t>
            </a:r>
            <a:r>
              <a:rPr lang="en-US" dirty="0">
                <a:solidFill>
                  <a:srgbClr val="FF0000"/>
                </a:solidFill>
              </a:rPr>
              <a:t>=</a:t>
            </a:r>
          </a:p>
          <a:p>
            <a:r>
              <a:rPr lang="en-US" dirty="0" err="1">
                <a:solidFill>
                  <a:srgbClr val="FF0000"/>
                </a:solidFill>
              </a:rPr>
              <a:t>SW_in-SW_out</a:t>
            </a:r>
            <a:r>
              <a:rPr lang="en-US" dirty="0">
                <a:solidFill>
                  <a:srgbClr val="FF0000"/>
                </a:solidFill>
              </a:rPr>
              <a:t> + </a:t>
            </a:r>
            <a:r>
              <a:rPr lang="en-US" dirty="0" err="1">
                <a:solidFill>
                  <a:srgbClr val="FF0000"/>
                </a:solidFill>
              </a:rPr>
              <a:t>LW_in-LW_out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85D1B0-FDED-9248-A70E-AB043D896FFA}"/>
              </a:ext>
            </a:extLst>
          </p:cNvPr>
          <p:cNvSpPr/>
          <p:nvPr/>
        </p:nvSpPr>
        <p:spPr>
          <a:xfrm>
            <a:off x="3443956" y="2648904"/>
            <a:ext cx="1743342" cy="1008404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22339-53D2-A547-AB2E-DEDD121D1B4F}"/>
              </a:ext>
            </a:extLst>
          </p:cNvPr>
          <p:cNvSpPr/>
          <p:nvPr/>
        </p:nvSpPr>
        <p:spPr>
          <a:xfrm>
            <a:off x="132460" y="961099"/>
            <a:ext cx="8879080" cy="1687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5F692-DAED-E840-A131-DF814010E950}"/>
              </a:ext>
            </a:extLst>
          </p:cNvPr>
          <p:cNvSpPr/>
          <p:nvPr/>
        </p:nvSpPr>
        <p:spPr>
          <a:xfrm>
            <a:off x="5999147" y="2491806"/>
            <a:ext cx="2948693" cy="139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D8DE0-27EF-A048-9811-1BB667F25E60}"/>
              </a:ext>
            </a:extLst>
          </p:cNvPr>
          <p:cNvSpPr/>
          <p:nvPr/>
        </p:nvSpPr>
        <p:spPr>
          <a:xfrm>
            <a:off x="-27482" y="4014949"/>
            <a:ext cx="1571136" cy="266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2CAEE-F40E-CA4F-9029-EA1D5DA08DFE}"/>
              </a:ext>
            </a:extLst>
          </p:cNvPr>
          <p:cNvSpPr txBox="1"/>
          <p:nvPr/>
        </p:nvSpPr>
        <p:spPr>
          <a:xfrm>
            <a:off x="1915683" y="2219137"/>
            <a:ext cx="577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Turbulent fluxes = thermals and evapotranspiration = H + L</a:t>
            </a:r>
            <a:r>
              <a:rPr lang="en-US" baseline="-25000" dirty="0">
                <a:solidFill>
                  <a:srgbClr val="002060"/>
                </a:solidFill>
              </a:rPr>
              <a:t>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5DDBE-5ECE-6A45-8AF5-C198B5541E8A}"/>
              </a:ext>
            </a:extLst>
          </p:cNvPr>
          <p:cNvSpPr txBox="1"/>
          <p:nvPr/>
        </p:nvSpPr>
        <p:spPr>
          <a:xfrm>
            <a:off x="3445283" y="5613794"/>
            <a:ext cx="174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Heat storage = 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B2F7E6-C7FD-5744-9508-6B3F88008E0F}"/>
              </a:ext>
            </a:extLst>
          </p:cNvPr>
          <p:cNvSpPr/>
          <p:nvPr/>
        </p:nvSpPr>
        <p:spPr>
          <a:xfrm>
            <a:off x="3231469" y="5185697"/>
            <a:ext cx="1862662" cy="520173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F5995-1AE0-2B49-A3ED-05912C0F638D}"/>
              </a:ext>
            </a:extLst>
          </p:cNvPr>
          <p:cNvSpPr/>
          <p:nvPr/>
        </p:nvSpPr>
        <p:spPr>
          <a:xfrm>
            <a:off x="5999148" y="2527268"/>
            <a:ext cx="1872165" cy="58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4331-9468-0544-B066-F816047621DE}"/>
              </a:ext>
            </a:extLst>
          </p:cNvPr>
          <p:cNvSpPr/>
          <p:nvPr/>
        </p:nvSpPr>
        <p:spPr>
          <a:xfrm>
            <a:off x="-27483" y="2588469"/>
            <a:ext cx="1943165" cy="9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/>
      <p:bldP spid="8" grpId="0" animBg="1"/>
      <p:bldP spid="10" grpId="0" animBg="1"/>
      <p:bldP spid="11" grpId="0" animBg="1"/>
      <p:bldP spid="13" grpId="0" animBg="1"/>
      <p:bldP spid="9" grpId="0"/>
      <p:bldP spid="14" grpId="0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3F48-307A-7043-8DA4-7A5607A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work supported the idea that lake energy balance is unique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CA338F-EB45-7F4D-82D8-82E673A68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3150" y="2342778"/>
            <a:ext cx="3908022" cy="34059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E6E22B-A029-2F4D-866E-F480335C8AC9}"/>
              </a:ext>
            </a:extLst>
          </p:cNvPr>
          <p:cNvSpPr txBox="1"/>
          <p:nvPr/>
        </p:nvSpPr>
        <p:spPr>
          <a:xfrm>
            <a:off x="6492261" y="6376148"/>
            <a:ext cx="257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Blanken</a:t>
            </a:r>
            <a:r>
              <a:rPr lang="en-US" dirty="0">
                <a:solidFill>
                  <a:schemeClr val="bg1"/>
                </a:solidFill>
              </a:rPr>
              <a:t> et al., JGLR, 2011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EF825-4E33-8242-8C21-A1E7C15A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2" y="1801139"/>
            <a:ext cx="5011780" cy="4583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D37A9A-8B81-9043-B153-3307B9B5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792" y="5839866"/>
            <a:ext cx="4043208" cy="5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59875-65F6-DF4D-9180-86BED0F58943}"/>
              </a:ext>
            </a:extLst>
          </p:cNvPr>
          <p:cNvSpPr/>
          <p:nvPr/>
        </p:nvSpPr>
        <p:spPr>
          <a:xfrm>
            <a:off x="3647066" y="1478422"/>
            <a:ext cx="5026915" cy="4591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10D3D-54BA-5540-88A0-2BF25108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within lake spatial variability exists, too!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AA47A-FF2F-A141-9DAD-1320D3228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82" y="5557968"/>
            <a:ext cx="2904737" cy="8181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7D441-6F31-F64F-B6DC-2D782994542D}"/>
              </a:ext>
            </a:extLst>
          </p:cNvPr>
          <p:cNvSpPr txBox="1"/>
          <p:nvPr/>
        </p:nvSpPr>
        <p:spPr>
          <a:xfrm>
            <a:off x="6492261" y="6418878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Lee et al., BAMS, 2014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D0866-482A-374E-A101-BB3EAEC61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3" y="1690688"/>
            <a:ext cx="3132097" cy="3670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5715DA-C2FB-7048-9141-333A7FDC0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8564"/>
          <a:stretch/>
        </p:blipFill>
        <p:spPr>
          <a:xfrm>
            <a:off x="3700024" y="1583686"/>
            <a:ext cx="4555283" cy="962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38D252-DA39-5543-A2A3-C2D5D02AE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913" y="6172200"/>
            <a:ext cx="5331883" cy="277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14D6D-4DC8-D048-B83B-C5E51E6DD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212" y="2551374"/>
            <a:ext cx="4555283" cy="35188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8B9961-361F-5341-A570-C785B9B9C6C7}"/>
              </a:ext>
            </a:extLst>
          </p:cNvPr>
          <p:cNvSpPr/>
          <p:nvPr/>
        </p:nvSpPr>
        <p:spPr>
          <a:xfrm flipH="1">
            <a:off x="3700024" y="5386094"/>
            <a:ext cx="376320" cy="34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7156-2A73-5245-BD0F-E282F9C4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Empirical upscaling models suggest this matters for landscapes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3F1C22-6A1D-A449-B211-79DF44950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1292" y="1622133"/>
            <a:ext cx="3960678" cy="479674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3CDD7-8482-8A43-8A24-0D3275ACB282}"/>
              </a:ext>
            </a:extLst>
          </p:cNvPr>
          <p:cNvSpPr txBox="1"/>
          <p:nvPr/>
        </p:nvSpPr>
        <p:spPr>
          <a:xfrm>
            <a:off x="6492261" y="6418878"/>
            <a:ext cx="237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Rouse et al., JHM, 2005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1028D-A903-1B4F-8562-680147E3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22" y="2416579"/>
            <a:ext cx="3659939" cy="33789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E8BCE1C-6585-3648-9B00-7BE401868658}"/>
              </a:ext>
            </a:extLst>
          </p:cNvPr>
          <p:cNvSpPr/>
          <p:nvPr/>
        </p:nvSpPr>
        <p:spPr>
          <a:xfrm>
            <a:off x="7126015" y="3951891"/>
            <a:ext cx="1265956" cy="13032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3F1C103-F416-C144-ABFB-A7AE50D07336}" vid="{3CBD098B-0999-E040-BD7D-A0DE71B471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332</TotalTime>
  <Words>722</Words>
  <Application>Microsoft Macintosh PowerPoint</Application>
  <PresentationFormat>On-screen Show (4:3)</PresentationFormat>
  <Paragraphs>111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Theme1</vt:lpstr>
      <vt:lpstr>Inland water bodies as surface energy hotspots</vt:lpstr>
      <vt:lpstr>Acknowledge</vt:lpstr>
      <vt:lpstr>Lakes are thought to be a  global carbon cycle hotspot</vt:lpstr>
      <vt:lpstr>Though with some uncertainty…</vt:lpstr>
      <vt:lpstr>But are they also hotspots in the surface energy balance?</vt:lpstr>
      <vt:lpstr>PowerPoint Presentation</vt:lpstr>
      <vt:lpstr>Early work supported the idea that lake energy balance is unique</vt:lpstr>
      <vt:lpstr>Large within lake spatial variability exists, too!</vt:lpstr>
      <vt:lpstr>Empirical upscaling models suggest this matters for landscapes</vt:lpstr>
      <vt:lpstr>Are models picking up on lake energy balance characteristics?</vt:lpstr>
      <vt:lpstr>Our test bed: Lake Mendota Madison, WI USA</vt:lpstr>
      <vt:lpstr>PowerPoint Presentation</vt:lpstr>
      <vt:lpstr>PowerPoint Presentation</vt:lpstr>
      <vt:lpstr>Two 1-D lake models</vt:lpstr>
      <vt:lpstr>Models do well for sensible heat flux, less so for latent heat, especially in autumn</vt:lpstr>
      <vt:lpstr>PowerPoint Presentation</vt:lpstr>
      <vt:lpstr>Only clear source of uncertainty appears to be in autumn modeled lake surface temperatures</vt:lpstr>
      <vt:lpstr>One caveat: Lake eddy covariance doesn’t always make sense</vt:lpstr>
      <vt:lpstr>Possible reason: Flux bias at lake-land edges, at least in large eddy simulations of flux towers</vt:lpstr>
      <vt:lpstr>What about the landscape?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However, lakes do appear to be carbon source hotspots in landscape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Inland water bodies as surface energy hotspots</dc:title>
  <dc:creator>ANKUR R DESAI</dc:creator>
  <cp:lastModifiedBy>ANKUR R DESAI</cp:lastModifiedBy>
  <cp:revision>35</cp:revision>
  <dcterms:created xsi:type="dcterms:W3CDTF">2019-11-05T18:38:01Z</dcterms:created>
  <dcterms:modified xsi:type="dcterms:W3CDTF">2019-12-10T08:04:31Z</dcterms:modified>
</cp:coreProperties>
</file>