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3" r:id="rId1"/>
  </p:sldMasterIdLst>
  <p:notesMasterIdLst>
    <p:notesMasterId r:id="rId24"/>
  </p:notesMasterIdLst>
  <p:sldIdLst>
    <p:sldId id="256" r:id="rId2"/>
    <p:sldId id="284" r:id="rId3"/>
    <p:sldId id="257" r:id="rId4"/>
    <p:sldId id="258" r:id="rId5"/>
    <p:sldId id="260" r:id="rId6"/>
    <p:sldId id="281" r:id="rId7"/>
    <p:sldId id="282" r:id="rId8"/>
    <p:sldId id="280" r:id="rId9"/>
    <p:sldId id="271" r:id="rId10"/>
    <p:sldId id="266" r:id="rId11"/>
    <p:sldId id="265" r:id="rId12"/>
    <p:sldId id="264" r:id="rId13"/>
    <p:sldId id="268" r:id="rId14"/>
    <p:sldId id="274" r:id="rId15"/>
    <p:sldId id="279" r:id="rId16"/>
    <p:sldId id="267" r:id="rId17"/>
    <p:sldId id="269" r:id="rId18"/>
    <p:sldId id="272" r:id="rId19"/>
    <p:sldId id="273" r:id="rId20"/>
    <p:sldId id="283" r:id="rId21"/>
    <p:sldId id="277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A4D23-A02B-B54C-A86F-53992B35DA60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5E985-8CE6-D848-8B29-05A85F96E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5E985-8CE6-D848-8B29-05A85F96EE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5E985-8CE6-D848-8B29-05A85F96EE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5E985-8CE6-D848-8B29-05A85F96EE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2F889B-3906-454F-829A-ACBCCF5B50D3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7F67EA-2C64-5947-BFF5-561DE5A30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Wiscons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61987"/>
            <a:ext cx="7753350" cy="5815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92375"/>
            <a:ext cx="7753349" cy="8604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It’s Always Rainy in Wisconsin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Unless You’re a Plant?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Ankur Desai, Atmospheric &amp; Oceanic Sciences, UW-Madison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SAGE Seminar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16 April 2009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1950-2006 Temperature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5851058"/>
            <a:ext cx="7583487" cy="473542"/>
          </a:xfrm>
        </p:spPr>
        <p:txBody>
          <a:bodyPr/>
          <a:lstStyle/>
          <a:p>
            <a:r>
              <a:rPr lang="en-US" dirty="0" smtClean="0"/>
              <a:t>Courtesy of C. </a:t>
            </a:r>
            <a:r>
              <a:rPr lang="en-US" dirty="0" err="1" smtClean="0"/>
              <a:t>Kucharik</a:t>
            </a:r>
            <a:endParaRPr lang="en-US" dirty="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712153" y="1861457"/>
            <a:ext cx="3820886" cy="3548743"/>
            <a:chOff x="0" y="0"/>
            <a:chExt cx="2808" cy="260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808" cy="2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" name="Rectangle 3"/>
            <p:cNvSpPr>
              <a:spLocks/>
            </p:cNvSpPr>
            <p:nvPr/>
          </p:nvSpPr>
          <p:spPr bwMode="auto">
            <a:xfrm>
              <a:off x="1457" y="16"/>
              <a:ext cx="0" cy="22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 sz="3000" baseline="-60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19730"/>
            <a:ext cx="3913414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/>
          </p:cNvSpPr>
          <p:nvPr/>
        </p:nvSpPr>
        <p:spPr bwMode="auto">
          <a:xfrm>
            <a:off x="2209800" y="1819730"/>
            <a:ext cx="2066925" cy="5461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ea typeface="Gill Sans" charset="0"/>
                <a:cs typeface="Gill Sans" charset="0"/>
              </a:rPr>
              <a:t>Summer </a:t>
            </a:r>
            <a:r>
              <a:rPr lang="en-US" sz="3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T</a:t>
            </a:r>
            <a:r>
              <a:rPr lang="en-US" sz="3000" baseline="-6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min</a:t>
            </a:r>
            <a:endParaRPr lang="en-US" sz="3000" baseline="-6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6324600" y="1900535"/>
            <a:ext cx="2205732" cy="46166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ea typeface="Gill Sans" charset="0"/>
                <a:cs typeface="Gill Sans" charset="0"/>
              </a:rPr>
              <a:t>Summer </a:t>
            </a:r>
            <a:r>
              <a:rPr lang="en-US" sz="3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T</a:t>
            </a:r>
            <a:r>
              <a:rPr lang="en-US" sz="3000" baseline="-6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max</a:t>
            </a:r>
            <a:endParaRPr lang="en-US" sz="3000" baseline="-6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39164"/>
            <a:ext cx="5816600" cy="435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 from </a:t>
            </a:r>
            <a:r>
              <a:rPr lang="en-US" dirty="0" err="1" smtClean="0"/>
              <a:t>ChEAS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6838950" cy="501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</a:t>
            </a:r>
            <a:r>
              <a:rPr lang="en-US" dirty="0" smtClean="0"/>
              <a:t> 1: Hydrologic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5851058"/>
            <a:ext cx="7583487" cy="473542"/>
          </a:xfrm>
        </p:spPr>
        <p:txBody>
          <a:bodyPr/>
          <a:lstStyle/>
          <a:p>
            <a:r>
              <a:rPr lang="en-US" dirty="0" err="1" smtClean="0"/>
              <a:t>Sulman</a:t>
            </a:r>
            <a:r>
              <a:rPr lang="en-US" dirty="0" smtClean="0"/>
              <a:t> et al (2009)</a:t>
            </a:r>
            <a:endParaRPr lang="en-US" dirty="0"/>
          </a:p>
        </p:txBody>
      </p:sp>
      <p:pic>
        <p:nvPicPr>
          <p:cNvPr id="10" name="Picture 7" descr="precip_WT_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60" y="3048000"/>
            <a:ext cx="7871940" cy="2784375"/>
          </a:xfrm>
          <a:prstGeom prst="rect">
            <a:avLst/>
          </a:prstGeom>
          <a:noFill/>
        </p:spPr>
      </p:pic>
      <p:pic>
        <p:nvPicPr>
          <p:cNvPr id="6" name="Picture 7" descr="pp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72421"/>
            <a:ext cx="7710487" cy="1575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2: Wetland 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nergybal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6172200" cy="4707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3: Forest 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2600"/>
            <a:ext cx="4631894" cy="458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029200"/>
            <a:ext cx="33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</a:t>
            </a:r>
            <a:r>
              <a:rPr lang="en-US" dirty="0" smtClean="0"/>
              <a:t> 4: Carbon cycle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13442"/>
            <a:ext cx="4483100" cy="458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</a:t>
            </a:r>
            <a:r>
              <a:rPr lang="en-US" dirty="0" smtClean="0"/>
              <a:t> 4: Carbon cycle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35591"/>
            <a:ext cx="7658100" cy="478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Changes in Lake Superior boundary layer is diminishing lake enhanced precipitation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Big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568046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84561"/>
            <a:ext cx="3810000" cy="4206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</a:t>
            </a:r>
            <a:r>
              <a:rPr lang="en-US" dirty="0" err="1" smtClean="0"/>
              <a:t>Sulman</a:t>
            </a:r>
            <a:r>
              <a:rPr lang="en-US" dirty="0" smtClean="0"/>
              <a:t>, AOS</a:t>
            </a:r>
          </a:p>
          <a:p>
            <a:r>
              <a:rPr lang="en-US" dirty="0" smtClean="0"/>
              <a:t>Steve </a:t>
            </a:r>
            <a:r>
              <a:rPr lang="en-US" dirty="0" err="1" smtClean="0"/>
              <a:t>Loheide</a:t>
            </a:r>
            <a:r>
              <a:rPr lang="en-US" dirty="0" smtClean="0"/>
              <a:t>, Civil Engineering</a:t>
            </a:r>
          </a:p>
          <a:p>
            <a:r>
              <a:rPr lang="en-US" dirty="0" smtClean="0"/>
              <a:t>Scott Mackay, Geography, SUNY-Buffalo</a:t>
            </a:r>
          </a:p>
          <a:p>
            <a:r>
              <a:rPr lang="en-US" dirty="0" err="1" smtClean="0"/>
              <a:t>ChEAS</a:t>
            </a:r>
            <a:r>
              <a:rPr lang="en-US" dirty="0" smtClean="0"/>
              <a:t> team</a:t>
            </a:r>
          </a:p>
          <a:p>
            <a:r>
              <a:rPr lang="en-US" dirty="0" smtClean="0"/>
              <a:t>DOE NICCR and NASA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Lakes Crazy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Increasing ET or decreasing runoff inputs in lakes?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Stow et al (2008)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07" y="2438400"/>
            <a:ext cx="8441793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 of the upper Midwest is getting warmer and wetter</a:t>
            </a:r>
          </a:p>
          <a:p>
            <a:r>
              <a:rPr lang="en-US" dirty="0" smtClean="0"/>
              <a:t>In contrast, </a:t>
            </a:r>
            <a:r>
              <a:rPr lang="en-US" dirty="0" err="1" smtClean="0"/>
              <a:t>subboreal</a:t>
            </a:r>
            <a:r>
              <a:rPr lang="en-US" dirty="0" smtClean="0"/>
              <a:t> forest growing seasons are getting drier with warmer nights and cooler days</a:t>
            </a:r>
          </a:p>
          <a:p>
            <a:r>
              <a:rPr lang="en-US" dirty="0" smtClean="0"/>
              <a:t>Bioclimatic feedbacks may be helping drive this by decreasing ET in wetlands and </a:t>
            </a:r>
            <a:r>
              <a:rPr lang="en-US" dirty="0" smtClean="0"/>
              <a:t>forests</a:t>
            </a:r>
          </a:p>
          <a:p>
            <a:pPr lvl="1"/>
            <a:r>
              <a:rPr lang="en-US" dirty="0" smtClean="0"/>
              <a:t>Cooler summer highs =&gt; lower ET</a:t>
            </a:r>
          </a:p>
          <a:p>
            <a:pPr lvl="1"/>
            <a:r>
              <a:rPr lang="en-US" dirty="0" smtClean="0"/>
              <a:t>Lower water table =&gt; lower ET</a:t>
            </a:r>
          </a:p>
          <a:p>
            <a:pPr lvl="1"/>
            <a:r>
              <a:rPr lang="en-US" dirty="0" smtClean="0"/>
              <a:t>Decreased productivity =&gt; lower ET</a:t>
            </a:r>
          </a:p>
          <a:p>
            <a:pPr lvl="1"/>
            <a:r>
              <a:rPr lang="en-US" dirty="0" smtClean="0"/>
              <a:t>BUT: lower ET =&gt; more available moisture…</a:t>
            </a:r>
            <a:endParaRPr lang="en-US" dirty="0" smtClean="0"/>
          </a:p>
          <a:p>
            <a:r>
              <a:rPr lang="en-US" dirty="0" smtClean="0"/>
              <a:t>Great </a:t>
            </a:r>
            <a:r>
              <a:rPr lang="en-US" dirty="0" smtClean="0"/>
              <a:t>Lakes influence on climate probably cannot be ignored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12365418568548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01" y="667870"/>
            <a:ext cx="8260799" cy="5504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60612"/>
            <a:ext cx="7583487" cy="1044388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ASIP-it-27s-always-sunny-in-philadelphia-163626_1024_768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3" y="381000"/>
            <a:ext cx="7983537" cy="598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6078070"/>
            <a:ext cx="7583487" cy="551330"/>
          </a:xfrm>
        </p:spPr>
        <p:txBody>
          <a:bodyPr/>
          <a:lstStyle/>
          <a:p>
            <a:r>
              <a:rPr lang="en-US" dirty="0" smtClean="0"/>
              <a:t>Source : NOAA/NWS (MKX)</a:t>
            </a:r>
            <a:endParaRPr lang="en-US" dirty="0"/>
          </a:p>
        </p:txBody>
      </p:sp>
      <p:pic>
        <p:nvPicPr>
          <p:cNvPr id="4" name="Picture 3" descr="0_WI_yearly_prec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831" y="1447800"/>
            <a:ext cx="4572769" cy="470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6079658"/>
            <a:ext cx="7583487" cy="473542"/>
          </a:xfrm>
        </p:spPr>
        <p:txBody>
          <a:bodyPr/>
          <a:lstStyle/>
          <a:p>
            <a:r>
              <a:rPr lang="en-US" dirty="0" smtClean="0"/>
              <a:t>From Curtis (1959) via WI DNR</a:t>
            </a:r>
            <a:endParaRPr lang="en-US" dirty="0"/>
          </a:p>
        </p:txBody>
      </p:sp>
      <p:pic>
        <p:nvPicPr>
          <p:cNvPr id="4" name="Picture 3" descr="TZsm_webthumb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25388"/>
            <a:ext cx="4267200" cy="4666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Zone and 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6079658"/>
            <a:ext cx="7583487" cy="4735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Left: Curtis (1959) via WI DNR, right: From UWEX, WI Geological Survey</a:t>
            </a:r>
          </a:p>
          <a:p>
            <a:endParaRPr lang="en-US" dirty="0"/>
          </a:p>
        </p:txBody>
      </p:sp>
      <p:pic>
        <p:nvPicPr>
          <p:cNvPr id="4" name="Picture 3" descr="TZsm_webthumb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69" y="1676400"/>
            <a:ext cx="3750431" cy="410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79" y="1676400"/>
            <a:ext cx="3880021" cy="410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Zone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6079658"/>
            <a:ext cx="7583487" cy="4735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Left: Curtis (1959) via WI DNR, right: From UW, State Climatology Office</a:t>
            </a:r>
          </a:p>
          <a:p>
            <a:endParaRPr lang="en-US" dirty="0"/>
          </a:p>
        </p:txBody>
      </p:sp>
      <p:pic>
        <p:nvPicPr>
          <p:cNvPr id="4" name="Picture 3" descr="TZsm_webthumb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69" y="1676400"/>
            <a:ext cx="3750431" cy="4101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63336"/>
            <a:ext cx="3945521" cy="41148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870586" y="2959324"/>
            <a:ext cx="3135459" cy="1219078"/>
          </a:xfrm>
          <a:custGeom>
            <a:avLst/>
            <a:gdLst>
              <a:gd name="connsiteX0" fmla="*/ 0 w 3135459"/>
              <a:gd name="connsiteY0" fmla="*/ 0 h 1219078"/>
              <a:gd name="connsiteX1" fmla="*/ 34956 w 3135459"/>
              <a:gd name="connsiteY1" fmla="*/ 11651 h 1219078"/>
              <a:gd name="connsiteX2" fmla="*/ 209738 w 3135459"/>
              <a:gd name="connsiteY2" fmla="*/ 23302 h 1219078"/>
              <a:gd name="connsiteX3" fmla="*/ 221390 w 3135459"/>
              <a:gd name="connsiteY3" fmla="*/ 58254 h 1219078"/>
              <a:gd name="connsiteX4" fmla="*/ 233042 w 3135459"/>
              <a:gd name="connsiteY4" fmla="*/ 104858 h 1219078"/>
              <a:gd name="connsiteX5" fmla="*/ 279650 w 3135459"/>
              <a:gd name="connsiteY5" fmla="*/ 174763 h 1219078"/>
              <a:gd name="connsiteX6" fmla="*/ 302955 w 3135459"/>
              <a:gd name="connsiteY6" fmla="*/ 244668 h 1219078"/>
              <a:gd name="connsiteX7" fmla="*/ 326259 w 3135459"/>
              <a:gd name="connsiteY7" fmla="*/ 279621 h 1219078"/>
              <a:gd name="connsiteX8" fmla="*/ 349563 w 3135459"/>
              <a:gd name="connsiteY8" fmla="*/ 349526 h 1219078"/>
              <a:gd name="connsiteX9" fmla="*/ 361215 w 3135459"/>
              <a:gd name="connsiteY9" fmla="*/ 384479 h 1219078"/>
              <a:gd name="connsiteX10" fmla="*/ 396172 w 3135459"/>
              <a:gd name="connsiteY10" fmla="*/ 407781 h 1219078"/>
              <a:gd name="connsiteX11" fmla="*/ 734083 w 3135459"/>
              <a:gd name="connsiteY11" fmla="*/ 396130 h 1219078"/>
              <a:gd name="connsiteX12" fmla="*/ 780691 w 3135459"/>
              <a:gd name="connsiteY12" fmla="*/ 337875 h 1219078"/>
              <a:gd name="connsiteX13" fmla="*/ 815648 w 3135459"/>
              <a:gd name="connsiteY13" fmla="*/ 326225 h 1219078"/>
              <a:gd name="connsiteX14" fmla="*/ 838952 w 3135459"/>
              <a:gd name="connsiteY14" fmla="*/ 384479 h 1219078"/>
              <a:gd name="connsiteX15" fmla="*/ 850604 w 3135459"/>
              <a:gd name="connsiteY15" fmla="*/ 419432 h 1219078"/>
              <a:gd name="connsiteX16" fmla="*/ 873908 w 3135459"/>
              <a:gd name="connsiteY16" fmla="*/ 687402 h 1219078"/>
              <a:gd name="connsiteX17" fmla="*/ 955473 w 3135459"/>
              <a:gd name="connsiteY17" fmla="*/ 745656 h 1219078"/>
              <a:gd name="connsiteX18" fmla="*/ 990430 w 3135459"/>
              <a:gd name="connsiteY18" fmla="*/ 768958 h 1219078"/>
              <a:gd name="connsiteX19" fmla="*/ 1002082 w 3135459"/>
              <a:gd name="connsiteY19" fmla="*/ 803911 h 1219078"/>
              <a:gd name="connsiteX20" fmla="*/ 1071994 w 3135459"/>
              <a:gd name="connsiteY20" fmla="*/ 827212 h 1219078"/>
              <a:gd name="connsiteX21" fmla="*/ 1095299 w 3135459"/>
              <a:gd name="connsiteY21" fmla="*/ 862165 h 1219078"/>
              <a:gd name="connsiteX22" fmla="*/ 1141907 w 3135459"/>
              <a:gd name="connsiteY22" fmla="*/ 967023 h 1219078"/>
              <a:gd name="connsiteX23" fmla="*/ 1188516 w 3135459"/>
              <a:gd name="connsiteY23" fmla="*/ 1001976 h 1219078"/>
              <a:gd name="connsiteX24" fmla="*/ 1293385 w 3135459"/>
              <a:gd name="connsiteY24" fmla="*/ 1048579 h 1219078"/>
              <a:gd name="connsiteX25" fmla="*/ 1328341 w 3135459"/>
              <a:gd name="connsiteY25" fmla="*/ 1060230 h 1219078"/>
              <a:gd name="connsiteX26" fmla="*/ 1514775 w 3135459"/>
              <a:gd name="connsiteY26" fmla="*/ 990325 h 1219078"/>
              <a:gd name="connsiteX27" fmla="*/ 1549731 w 3135459"/>
              <a:gd name="connsiteY27" fmla="*/ 955372 h 1219078"/>
              <a:gd name="connsiteX28" fmla="*/ 1619644 w 3135459"/>
              <a:gd name="connsiteY28" fmla="*/ 908769 h 1219078"/>
              <a:gd name="connsiteX29" fmla="*/ 1689557 w 3135459"/>
              <a:gd name="connsiteY29" fmla="*/ 815562 h 1219078"/>
              <a:gd name="connsiteX30" fmla="*/ 1736165 w 3135459"/>
              <a:gd name="connsiteY30" fmla="*/ 792260 h 1219078"/>
              <a:gd name="connsiteX31" fmla="*/ 1771122 w 3135459"/>
              <a:gd name="connsiteY31" fmla="*/ 768958 h 1219078"/>
              <a:gd name="connsiteX32" fmla="*/ 1782774 w 3135459"/>
              <a:gd name="connsiteY32" fmla="*/ 803911 h 1219078"/>
              <a:gd name="connsiteX33" fmla="*/ 1806078 w 3135459"/>
              <a:gd name="connsiteY33" fmla="*/ 838863 h 1219078"/>
              <a:gd name="connsiteX34" fmla="*/ 1829382 w 3135459"/>
              <a:gd name="connsiteY34" fmla="*/ 990325 h 1219078"/>
              <a:gd name="connsiteX35" fmla="*/ 1934251 w 3135459"/>
              <a:gd name="connsiteY35" fmla="*/ 1048579 h 1219078"/>
              <a:gd name="connsiteX36" fmla="*/ 1945903 w 3135459"/>
              <a:gd name="connsiteY36" fmla="*/ 1083532 h 1219078"/>
              <a:gd name="connsiteX37" fmla="*/ 1980860 w 3135459"/>
              <a:gd name="connsiteY37" fmla="*/ 1071881 h 1219078"/>
              <a:gd name="connsiteX38" fmla="*/ 2027468 w 3135459"/>
              <a:gd name="connsiteY38" fmla="*/ 1048579 h 1219078"/>
              <a:gd name="connsiteX39" fmla="*/ 2097381 w 3135459"/>
              <a:gd name="connsiteY39" fmla="*/ 1025277 h 1219078"/>
              <a:gd name="connsiteX40" fmla="*/ 2109033 w 3135459"/>
              <a:gd name="connsiteY40" fmla="*/ 990325 h 1219078"/>
              <a:gd name="connsiteX41" fmla="*/ 2132337 w 3135459"/>
              <a:gd name="connsiteY41" fmla="*/ 955372 h 1219078"/>
              <a:gd name="connsiteX42" fmla="*/ 2167294 w 3135459"/>
              <a:gd name="connsiteY42" fmla="*/ 885467 h 1219078"/>
              <a:gd name="connsiteX43" fmla="*/ 2307119 w 3135459"/>
              <a:gd name="connsiteY43" fmla="*/ 862165 h 1219078"/>
              <a:gd name="connsiteX44" fmla="*/ 2377032 w 3135459"/>
              <a:gd name="connsiteY44" fmla="*/ 815562 h 1219078"/>
              <a:gd name="connsiteX45" fmla="*/ 2411988 w 3135459"/>
              <a:gd name="connsiteY45" fmla="*/ 792260 h 1219078"/>
              <a:gd name="connsiteX46" fmla="*/ 2446944 w 3135459"/>
              <a:gd name="connsiteY46" fmla="*/ 757307 h 1219078"/>
              <a:gd name="connsiteX47" fmla="*/ 2481901 w 3135459"/>
              <a:gd name="connsiteY47" fmla="*/ 745656 h 1219078"/>
              <a:gd name="connsiteX48" fmla="*/ 2586770 w 3135459"/>
              <a:gd name="connsiteY48" fmla="*/ 757307 h 1219078"/>
              <a:gd name="connsiteX49" fmla="*/ 2645030 w 3135459"/>
              <a:gd name="connsiteY49" fmla="*/ 850514 h 1219078"/>
              <a:gd name="connsiteX50" fmla="*/ 2726595 w 3135459"/>
              <a:gd name="connsiteY50" fmla="*/ 897118 h 1219078"/>
              <a:gd name="connsiteX51" fmla="*/ 2761552 w 3135459"/>
              <a:gd name="connsiteY51" fmla="*/ 908769 h 1219078"/>
              <a:gd name="connsiteX52" fmla="*/ 2808160 w 3135459"/>
              <a:gd name="connsiteY52" fmla="*/ 943721 h 1219078"/>
              <a:gd name="connsiteX53" fmla="*/ 2831464 w 3135459"/>
              <a:gd name="connsiteY53" fmla="*/ 990325 h 1219078"/>
              <a:gd name="connsiteX54" fmla="*/ 2901377 w 3135459"/>
              <a:gd name="connsiteY54" fmla="*/ 1036928 h 1219078"/>
              <a:gd name="connsiteX55" fmla="*/ 2971290 w 3135459"/>
              <a:gd name="connsiteY55" fmla="*/ 1083532 h 1219078"/>
              <a:gd name="connsiteX56" fmla="*/ 3064507 w 3135459"/>
              <a:gd name="connsiteY56" fmla="*/ 1130135 h 1219078"/>
              <a:gd name="connsiteX57" fmla="*/ 3099463 w 3135459"/>
              <a:gd name="connsiteY57" fmla="*/ 1165088 h 1219078"/>
              <a:gd name="connsiteX58" fmla="*/ 3134419 w 3135459"/>
              <a:gd name="connsiteY58" fmla="*/ 1211692 h 121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35459" h="1219078">
                <a:moveTo>
                  <a:pt x="0" y="0"/>
                </a:moveTo>
                <a:cubicBezTo>
                  <a:pt x="11652" y="3884"/>
                  <a:pt x="22749" y="10295"/>
                  <a:pt x="34956" y="11651"/>
                </a:cubicBezTo>
                <a:cubicBezTo>
                  <a:pt x="92989" y="18098"/>
                  <a:pt x="153091" y="9142"/>
                  <a:pt x="209738" y="23302"/>
                </a:cubicBezTo>
                <a:cubicBezTo>
                  <a:pt x="221652" y="26280"/>
                  <a:pt x="218016" y="46446"/>
                  <a:pt x="221390" y="58254"/>
                </a:cubicBezTo>
                <a:cubicBezTo>
                  <a:pt x="225789" y="73651"/>
                  <a:pt x="225880" y="90536"/>
                  <a:pt x="233042" y="104858"/>
                </a:cubicBezTo>
                <a:cubicBezTo>
                  <a:pt x="245568" y="129907"/>
                  <a:pt x="270793" y="148195"/>
                  <a:pt x="279650" y="174763"/>
                </a:cubicBezTo>
                <a:cubicBezTo>
                  <a:pt x="287418" y="198065"/>
                  <a:pt x="289329" y="224231"/>
                  <a:pt x="302955" y="244668"/>
                </a:cubicBezTo>
                <a:cubicBezTo>
                  <a:pt x="310723" y="256319"/>
                  <a:pt x="320571" y="266825"/>
                  <a:pt x="326259" y="279621"/>
                </a:cubicBezTo>
                <a:cubicBezTo>
                  <a:pt x="336236" y="302066"/>
                  <a:pt x="341795" y="326224"/>
                  <a:pt x="349563" y="349526"/>
                </a:cubicBezTo>
                <a:cubicBezTo>
                  <a:pt x="353447" y="361177"/>
                  <a:pt x="350996" y="377667"/>
                  <a:pt x="361215" y="384479"/>
                </a:cubicBezTo>
                <a:lnTo>
                  <a:pt x="396172" y="407781"/>
                </a:lnTo>
                <a:cubicBezTo>
                  <a:pt x="508809" y="403897"/>
                  <a:pt x="621871" y="406649"/>
                  <a:pt x="734083" y="396130"/>
                </a:cubicBezTo>
                <a:cubicBezTo>
                  <a:pt x="791165" y="390779"/>
                  <a:pt x="754167" y="364395"/>
                  <a:pt x="780691" y="337875"/>
                </a:cubicBezTo>
                <a:cubicBezTo>
                  <a:pt x="789377" y="329191"/>
                  <a:pt x="803996" y="330108"/>
                  <a:pt x="815648" y="326225"/>
                </a:cubicBezTo>
                <a:cubicBezTo>
                  <a:pt x="823416" y="345643"/>
                  <a:pt x="831608" y="364897"/>
                  <a:pt x="838952" y="384479"/>
                </a:cubicBezTo>
                <a:cubicBezTo>
                  <a:pt x="843265" y="395978"/>
                  <a:pt x="849196" y="407232"/>
                  <a:pt x="850604" y="419432"/>
                </a:cubicBezTo>
                <a:cubicBezTo>
                  <a:pt x="860882" y="508501"/>
                  <a:pt x="799303" y="637671"/>
                  <a:pt x="873908" y="687402"/>
                </a:cubicBezTo>
                <a:cubicBezTo>
                  <a:pt x="956292" y="742318"/>
                  <a:pt x="854302" y="673399"/>
                  <a:pt x="955473" y="745656"/>
                </a:cubicBezTo>
                <a:cubicBezTo>
                  <a:pt x="966869" y="753795"/>
                  <a:pt x="978778" y="761191"/>
                  <a:pt x="990430" y="768958"/>
                </a:cubicBezTo>
                <a:cubicBezTo>
                  <a:pt x="994314" y="780609"/>
                  <a:pt x="992088" y="796773"/>
                  <a:pt x="1002082" y="803911"/>
                </a:cubicBezTo>
                <a:cubicBezTo>
                  <a:pt x="1022071" y="818188"/>
                  <a:pt x="1071994" y="827212"/>
                  <a:pt x="1071994" y="827212"/>
                </a:cubicBezTo>
                <a:cubicBezTo>
                  <a:pt x="1079762" y="838863"/>
                  <a:pt x="1089611" y="849369"/>
                  <a:pt x="1095299" y="862165"/>
                </a:cubicBezTo>
                <a:cubicBezTo>
                  <a:pt x="1113760" y="903697"/>
                  <a:pt x="1110263" y="935382"/>
                  <a:pt x="1141907" y="967023"/>
                </a:cubicBezTo>
                <a:cubicBezTo>
                  <a:pt x="1155639" y="980754"/>
                  <a:pt x="1172713" y="990689"/>
                  <a:pt x="1188516" y="1001976"/>
                </a:cubicBezTo>
                <a:cubicBezTo>
                  <a:pt x="1236986" y="1036594"/>
                  <a:pt x="1222336" y="1024898"/>
                  <a:pt x="1293385" y="1048579"/>
                </a:cubicBezTo>
                <a:lnTo>
                  <a:pt x="1328341" y="1060230"/>
                </a:lnTo>
                <a:cubicBezTo>
                  <a:pt x="1411702" y="1043559"/>
                  <a:pt x="1454770" y="1050325"/>
                  <a:pt x="1514775" y="990325"/>
                </a:cubicBezTo>
                <a:cubicBezTo>
                  <a:pt x="1526427" y="978674"/>
                  <a:pt x="1536724" y="965488"/>
                  <a:pt x="1549731" y="955372"/>
                </a:cubicBezTo>
                <a:cubicBezTo>
                  <a:pt x="1571840" y="938178"/>
                  <a:pt x="1619644" y="908769"/>
                  <a:pt x="1619644" y="908769"/>
                </a:cubicBezTo>
                <a:cubicBezTo>
                  <a:pt x="1628392" y="895648"/>
                  <a:pt x="1663687" y="832806"/>
                  <a:pt x="1689557" y="815562"/>
                </a:cubicBezTo>
                <a:cubicBezTo>
                  <a:pt x="1704010" y="805928"/>
                  <a:pt x="1721084" y="800877"/>
                  <a:pt x="1736165" y="792260"/>
                </a:cubicBezTo>
                <a:cubicBezTo>
                  <a:pt x="1748324" y="785313"/>
                  <a:pt x="1759470" y="776725"/>
                  <a:pt x="1771122" y="768958"/>
                </a:cubicBezTo>
                <a:cubicBezTo>
                  <a:pt x="1775006" y="780609"/>
                  <a:pt x="1777281" y="792926"/>
                  <a:pt x="1782774" y="803911"/>
                </a:cubicBezTo>
                <a:cubicBezTo>
                  <a:pt x="1789037" y="816435"/>
                  <a:pt x="1802682" y="825278"/>
                  <a:pt x="1806078" y="838863"/>
                </a:cubicBezTo>
                <a:cubicBezTo>
                  <a:pt x="1818468" y="888419"/>
                  <a:pt x="1807630" y="944106"/>
                  <a:pt x="1829382" y="990325"/>
                </a:cubicBezTo>
                <a:cubicBezTo>
                  <a:pt x="1844290" y="1022001"/>
                  <a:pt x="1901328" y="1037606"/>
                  <a:pt x="1934251" y="1048579"/>
                </a:cubicBezTo>
                <a:cubicBezTo>
                  <a:pt x="1938135" y="1060230"/>
                  <a:pt x="1934918" y="1078040"/>
                  <a:pt x="1945903" y="1083532"/>
                </a:cubicBezTo>
                <a:cubicBezTo>
                  <a:pt x="1956889" y="1089024"/>
                  <a:pt x="1969570" y="1076719"/>
                  <a:pt x="1980860" y="1071881"/>
                </a:cubicBezTo>
                <a:cubicBezTo>
                  <a:pt x="1996825" y="1065039"/>
                  <a:pt x="2011341" y="1055029"/>
                  <a:pt x="2027468" y="1048579"/>
                </a:cubicBezTo>
                <a:cubicBezTo>
                  <a:pt x="2050276" y="1039457"/>
                  <a:pt x="2097381" y="1025277"/>
                  <a:pt x="2097381" y="1025277"/>
                </a:cubicBezTo>
                <a:cubicBezTo>
                  <a:pt x="2101265" y="1013626"/>
                  <a:pt x="2103540" y="1001309"/>
                  <a:pt x="2109033" y="990325"/>
                </a:cubicBezTo>
                <a:cubicBezTo>
                  <a:pt x="2115296" y="977800"/>
                  <a:pt x="2126820" y="968243"/>
                  <a:pt x="2132337" y="955372"/>
                </a:cubicBezTo>
                <a:cubicBezTo>
                  <a:pt x="2144039" y="928071"/>
                  <a:pt x="2134460" y="899537"/>
                  <a:pt x="2167294" y="885467"/>
                </a:cubicBezTo>
                <a:cubicBezTo>
                  <a:pt x="2184333" y="878165"/>
                  <a:pt x="2300460" y="863116"/>
                  <a:pt x="2307119" y="862165"/>
                </a:cubicBezTo>
                <a:cubicBezTo>
                  <a:pt x="2368549" y="841690"/>
                  <a:pt x="2318844" y="864046"/>
                  <a:pt x="2377032" y="815562"/>
                </a:cubicBezTo>
                <a:cubicBezTo>
                  <a:pt x="2387790" y="806598"/>
                  <a:pt x="2401230" y="801224"/>
                  <a:pt x="2411988" y="792260"/>
                </a:cubicBezTo>
                <a:cubicBezTo>
                  <a:pt x="2424647" y="781712"/>
                  <a:pt x="2433233" y="766447"/>
                  <a:pt x="2446944" y="757307"/>
                </a:cubicBezTo>
                <a:cubicBezTo>
                  <a:pt x="2457164" y="750494"/>
                  <a:pt x="2470249" y="749540"/>
                  <a:pt x="2481901" y="745656"/>
                </a:cubicBezTo>
                <a:cubicBezTo>
                  <a:pt x="2516857" y="749540"/>
                  <a:pt x="2552649" y="748777"/>
                  <a:pt x="2586770" y="757307"/>
                </a:cubicBezTo>
                <a:cubicBezTo>
                  <a:pt x="2675312" y="779441"/>
                  <a:pt x="2559154" y="793270"/>
                  <a:pt x="2645030" y="850514"/>
                </a:cubicBezTo>
                <a:cubicBezTo>
                  <a:pt x="2680135" y="873915"/>
                  <a:pt x="2685204" y="879381"/>
                  <a:pt x="2726595" y="897118"/>
                </a:cubicBezTo>
                <a:cubicBezTo>
                  <a:pt x="2737885" y="901956"/>
                  <a:pt x="2749900" y="904885"/>
                  <a:pt x="2761552" y="908769"/>
                </a:cubicBezTo>
                <a:cubicBezTo>
                  <a:pt x="2777088" y="920420"/>
                  <a:pt x="2795521" y="928977"/>
                  <a:pt x="2808160" y="943721"/>
                </a:cubicBezTo>
                <a:cubicBezTo>
                  <a:pt x="2819464" y="956908"/>
                  <a:pt x="2819182" y="978044"/>
                  <a:pt x="2831464" y="990325"/>
                </a:cubicBezTo>
                <a:cubicBezTo>
                  <a:pt x="2851269" y="1010128"/>
                  <a:pt x="2901377" y="1036928"/>
                  <a:pt x="2901377" y="1036928"/>
                </a:cubicBezTo>
                <a:cubicBezTo>
                  <a:pt x="2941662" y="1097350"/>
                  <a:pt x="2901836" y="1054596"/>
                  <a:pt x="2971290" y="1083532"/>
                </a:cubicBezTo>
                <a:cubicBezTo>
                  <a:pt x="3003357" y="1096892"/>
                  <a:pt x="3064507" y="1130135"/>
                  <a:pt x="3064507" y="1130135"/>
                </a:cubicBezTo>
                <a:cubicBezTo>
                  <a:pt x="3076159" y="1141786"/>
                  <a:pt x="3090322" y="1151378"/>
                  <a:pt x="3099463" y="1165088"/>
                </a:cubicBezTo>
                <a:cubicBezTo>
                  <a:pt x="3135459" y="1219078"/>
                  <a:pt x="3084857" y="1186913"/>
                  <a:pt x="3134419" y="1211692"/>
                </a:cubicBezTo>
              </a:path>
            </a:pathLst>
          </a:custGeom>
          <a:ln w="635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42588" y="259080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 &gt; ET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306669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ET &gt; P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1950-2006 Precipitation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5851058"/>
            <a:ext cx="7583487" cy="473542"/>
          </a:xfrm>
        </p:spPr>
        <p:txBody>
          <a:bodyPr/>
          <a:lstStyle/>
          <a:p>
            <a:r>
              <a:rPr lang="en-US" dirty="0" smtClean="0"/>
              <a:t>Courtesy of C. </a:t>
            </a:r>
            <a:r>
              <a:rPr lang="en-US" dirty="0" err="1" smtClean="0"/>
              <a:t>Kucharik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168400"/>
            <a:ext cx="48514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Feedbacks from regional Great Lakes </a:t>
            </a:r>
            <a:r>
              <a:rPr lang="en-US" sz="3200" dirty="0" err="1" smtClean="0"/>
              <a:t>subboreal</a:t>
            </a:r>
            <a:r>
              <a:rPr lang="en-US" sz="3200" dirty="0" smtClean="0"/>
              <a:t> landscape evapotranspiration (ET) counteract the larger scale upper Midwest secular increase in growing season precipitation</a:t>
            </a:r>
            <a:endParaRPr lang="en-US" sz="2800" dirty="0" smtClean="0"/>
          </a:p>
          <a:p>
            <a:pPr lvl="1"/>
            <a:r>
              <a:rPr lang="en-US" sz="3200" dirty="0" smtClean="0"/>
              <a:t>Is ET declining in forests and wetlands?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154</TotalTime>
  <Words>340</Words>
  <Application>Microsoft Macintosh PowerPoint</Application>
  <PresentationFormat>On-screen Show (4:3)</PresentationFormat>
  <Paragraphs>66</Paragraphs>
  <Slides>22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Revolution</vt:lpstr>
      <vt:lpstr>It’s Always Rainy in Wisconsin</vt:lpstr>
      <vt:lpstr>Acknowledgments</vt:lpstr>
      <vt:lpstr>Slide 3</vt:lpstr>
      <vt:lpstr>Rainy?</vt:lpstr>
      <vt:lpstr>Tension Zone</vt:lpstr>
      <vt:lpstr>Tension Zone and Vegetation</vt:lpstr>
      <vt:lpstr>Tension Zone and Climate</vt:lpstr>
      <vt:lpstr>1950-2006 Precipitation Trend</vt:lpstr>
      <vt:lpstr>Hypothesis</vt:lpstr>
      <vt:lpstr>1950-2006 Temperature Trends</vt:lpstr>
      <vt:lpstr>The Landscape</vt:lpstr>
      <vt:lpstr>Some Observations from ChEAS!</vt:lpstr>
      <vt:lpstr>Obs 1: Hydrologic Trend</vt:lpstr>
      <vt:lpstr>Obs 2: Wetland energy balance</vt:lpstr>
      <vt:lpstr>Obs 3: Forest energy balance</vt:lpstr>
      <vt:lpstr>Obs 4: Carbon cycle trends</vt:lpstr>
      <vt:lpstr>Obs 4: Carbon cycle trends</vt:lpstr>
      <vt:lpstr>Alternate Hypothesis</vt:lpstr>
      <vt:lpstr>Crazy Big Lake</vt:lpstr>
      <vt:lpstr>All Lakes Crazy</vt:lpstr>
      <vt:lpstr>Parting Thoughts</vt:lpstr>
      <vt:lpstr>Thanks!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Always Rainy in Wisconsin</dc:title>
  <dc:creator>Ankur Desai</dc:creator>
  <cp:lastModifiedBy>Ankur Desai</cp:lastModifiedBy>
  <cp:revision>16</cp:revision>
  <dcterms:created xsi:type="dcterms:W3CDTF">2009-04-16T17:35:56Z</dcterms:created>
  <dcterms:modified xsi:type="dcterms:W3CDTF">2009-04-16T17:41:41Z</dcterms:modified>
</cp:coreProperties>
</file>