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ict"/><Relationship Id="rId1" Type="http://schemas.openxmlformats.org/officeDocument/2006/relationships/image" Target="../media/image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3E073-20E1-7941-AAA3-8EEEC832C94C}" type="datetimeFigureOut">
              <a:rPr lang="en-US" smtClean="0"/>
              <a:t>4/17/09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3E073-20E1-7941-AAA3-8EEEC832C94C}" type="datetimeFigureOut">
              <a:rPr lang="en-US" smtClean="0"/>
              <a:t>4/17/09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3E073-20E1-7941-AAA3-8EEEC832C94C}" type="datetimeFigureOut">
              <a:rPr lang="en-US" smtClean="0"/>
              <a:t>4/17/09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3E073-20E1-7941-AAA3-8EEEC832C94C}" type="datetimeFigureOut">
              <a:rPr lang="en-US" smtClean="0"/>
              <a:t>4/17/09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3E073-20E1-7941-AAA3-8EEEC832C94C}" type="datetimeFigureOut">
              <a:rPr lang="en-US" smtClean="0"/>
              <a:t>4/17/09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3E073-20E1-7941-AAA3-8EEEC832C94C}" type="datetimeFigureOut">
              <a:rPr lang="en-US" smtClean="0"/>
              <a:t>4/17/09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3E073-20E1-7941-AAA3-8EEEC832C94C}" type="datetimeFigureOut">
              <a:rPr lang="en-US" smtClean="0"/>
              <a:t>4/17/09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3E073-20E1-7941-AAA3-8EEEC832C94C}" type="datetimeFigureOut">
              <a:rPr lang="en-US" smtClean="0"/>
              <a:t>4/17/09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3E073-20E1-7941-AAA3-8EEEC832C94C}" type="datetimeFigureOut">
              <a:rPr lang="en-US" smtClean="0"/>
              <a:t>4/17/09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3E073-20E1-7941-AAA3-8EEEC832C94C}" type="datetimeFigureOut">
              <a:rPr lang="en-US" smtClean="0"/>
              <a:t>4/17/09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3E073-20E1-7941-AAA3-8EEEC832C94C}" type="datetimeFigureOut">
              <a:rPr lang="en-US" smtClean="0"/>
              <a:t>4/17/09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46002-FDAA-0C46-BCBE-80CE065740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3E073-20E1-7941-AAA3-8EEEC832C94C}" type="datetimeFigureOut">
              <a:rPr lang="en-US" smtClean="0"/>
              <a:t>4/17/09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46002-FDAA-0C46-BCBE-80CE065740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9" TargetMode="Externa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10" TargetMode="External"/><Relationship Id="rId1" Type="http://schemas.openxmlformats.org/officeDocument/2006/relationships/vmlDrawing" Target="../drawings/vmlDrawing9.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11" TargetMode="External"/><Relationship Id="rId1" Type="http://schemas.openxmlformats.org/officeDocument/2006/relationships/vmlDrawing" Target="../drawings/vmlDrawing10.vml"/></Relationships>
</file>

<file path=ppt/slides/_rels/slide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1" TargetMode="Externa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2" TargetMode="Externa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3" TargetMode="Externa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4" Type="http://schemas.openxmlformats.org/officeDocument/2006/relationships/oleObject" Target="desai:Users:adesai:Desktop:Lake%20Superior%20Initial%20Results%20Nov%2018%202008.doc!OLE_LINK5"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6" TargetMode="Externa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7" TargetMode="Externa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esai:Users:adesai:Desktop:Lake%20Superior%20Initial%20Results%20Nov%2018%202008.doc!OLE_LINK8" TargetMode="Externa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Lake Superior Eddy Covariance</a:t>
            </a:r>
            <a:endParaRPr lang="en-US" dirty="0"/>
          </a:p>
        </p:txBody>
      </p:sp>
      <p:sp>
        <p:nvSpPr>
          <p:cNvPr id="3" name="Subtitle 2"/>
          <p:cNvSpPr>
            <a:spLocks noGrp="1"/>
          </p:cNvSpPr>
          <p:nvPr>
            <p:ph type="subTitle" idx="1"/>
          </p:nvPr>
        </p:nvSpPr>
        <p:spPr/>
        <p:txBody>
          <a:bodyPr/>
          <a:lstStyle/>
          <a:p>
            <a:r>
              <a:rPr lang="en-US" dirty="0" err="1" smtClean="0"/>
              <a:t>Stannard</a:t>
            </a:r>
            <a:r>
              <a:rPr lang="en-US" dirty="0" smtClean="0"/>
              <a:t> Rock Light</a:t>
            </a:r>
          </a:p>
          <a:p>
            <a:r>
              <a:rPr lang="en-US" dirty="0" smtClean="0"/>
              <a:t>PI: Peter </a:t>
            </a:r>
            <a:r>
              <a:rPr lang="en-US" dirty="0" err="1" smtClean="0"/>
              <a:t>Blanken</a:t>
            </a:r>
            <a:r>
              <a:rPr lang="en-US" dirty="0" smtClean="0"/>
              <a:t>, CU-Boulder</a:t>
            </a:r>
          </a:p>
          <a:p>
            <a:r>
              <a:rPr lang="en-US" dirty="0" smtClean="0"/>
              <a:t>Reported by Ankur Desai</a:t>
            </a:r>
            <a:endParaRPr lang="en-US" dirty="0"/>
          </a:p>
        </p:txBody>
      </p:sp>
      <p:sp>
        <p:nvSpPr>
          <p:cNvPr id="4" name="TextBox 3"/>
          <p:cNvSpPr txBox="1"/>
          <p:nvPr/>
        </p:nvSpPr>
        <p:spPr>
          <a:xfrm>
            <a:off x="5673513" y="5867400"/>
            <a:ext cx="3218023" cy="523220"/>
          </a:xfrm>
          <a:prstGeom prst="rect">
            <a:avLst/>
          </a:prstGeom>
          <a:noFill/>
        </p:spPr>
        <p:txBody>
          <a:bodyPr wrap="none" rtlCol="0">
            <a:spAutoFit/>
          </a:bodyPr>
          <a:lstStyle/>
          <a:p>
            <a:r>
              <a:rPr lang="en-US" sz="2800" b="1" dirty="0" smtClean="0"/>
              <a:t>DO NOT DISTRIBUTE</a:t>
            </a:r>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457200" y="5334000"/>
            <a:ext cx="8229600" cy="792163"/>
          </a:xfrm>
        </p:spPr>
        <p:txBody>
          <a:bodyPr>
            <a:normAutofit/>
          </a:bodyPr>
          <a:lstStyle/>
          <a:p>
            <a:r>
              <a:rPr lang="en-US" sz="1200" dirty="0"/>
              <a:t>Figure 9.  For June (blue dots), E (total mm per day) was usually negative (condensation), and the water was so cold that the saturation vapor pressure was less that the ambient, making the x-axis values negative. Beginning late July-early August (red dots), as E became positive, you can see the mass transfer coefficient beginning to develop. </a:t>
            </a:r>
          </a:p>
          <a:p>
            <a:endParaRPr lang="en-US" sz="1200" dirty="0"/>
          </a:p>
        </p:txBody>
      </p:sp>
      <p:graphicFrame>
        <p:nvGraphicFramePr>
          <p:cNvPr id="12290" name="Object 2"/>
          <p:cNvGraphicFramePr>
            <a:graphicFrameLocks noChangeAspect="1"/>
          </p:cNvGraphicFramePr>
          <p:nvPr/>
        </p:nvGraphicFramePr>
        <p:xfrm>
          <a:off x="1905000" y="1333500"/>
          <a:ext cx="5334000" cy="4000500"/>
        </p:xfrm>
        <a:graphic>
          <a:graphicData uri="http://schemas.openxmlformats.org/presentationml/2006/ole">
            <p:oleObj spid="_x0000_s12290" name="Document" r:id="rId3" imgW="5334000" imgH="4000500" progId="Word.Document.12">
              <p:link updateAutomatic="1"/>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flux</a:t>
            </a:r>
            <a:endParaRPr lang="en-US" dirty="0"/>
          </a:p>
        </p:txBody>
      </p:sp>
      <p:sp>
        <p:nvSpPr>
          <p:cNvPr id="3" name="Content Placeholder 2"/>
          <p:cNvSpPr>
            <a:spLocks noGrp="1"/>
          </p:cNvSpPr>
          <p:nvPr>
            <p:ph idx="1"/>
          </p:nvPr>
        </p:nvSpPr>
        <p:spPr>
          <a:xfrm>
            <a:off x="457200" y="5429250"/>
            <a:ext cx="8229600" cy="696913"/>
          </a:xfrm>
        </p:spPr>
        <p:txBody>
          <a:bodyPr>
            <a:normAutofit lnSpcReduction="10000"/>
          </a:bodyPr>
          <a:lstStyle/>
          <a:p>
            <a:r>
              <a:rPr lang="en-US" sz="1400" dirty="0"/>
              <a:t>Figure 10: Carbon dioxide concentration and flux. CO</a:t>
            </a:r>
            <a:r>
              <a:rPr lang="en-US" sz="1400" baseline="-25000" dirty="0"/>
              <a:t>2</a:t>
            </a:r>
            <a:r>
              <a:rPr lang="en-US" sz="1400" dirty="0"/>
              <a:t> concentration is decreasing as the growing season progresses. There was CO</a:t>
            </a:r>
            <a:r>
              <a:rPr lang="en-US" sz="1400" baseline="-25000" dirty="0"/>
              <a:t>2</a:t>
            </a:r>
            <a:r>
              <a:rPr lang="en-US" sz="1400" dirty="0"/>
              <a:t> uptake during the DOY 270-275 event, and beyond – need to explore this to make sure it’s real. </a:t>
            </a:r>
          </a:p>
        </p:txBody>
      </p:sp>
      <p:graphicFrame>
        <p:nvGraphicFramePr>
          <p:cNvPr id="13314" name="Object 2"/>
          <p:cNvGraphicFramePr>
            <a:graphicFrameLocks noChangeAspect="1"/>
          </p:cNvGraphicFramePr>
          <p:nvPr/>
        </p:nvGraphicFramePr>
        <p:xfrm>
          <a:off x="1905000" y="1371600"/>
          <a:ext cx="5334000" cy="4000500"/>
        </p:xfrm>
        <a:graphic>
          <a:graphicData uri="http://schemas.openxmlformats.org/presentationml/2006/ole">
            <p:oleObj spid="_x0000_s13314" name="Document" r:id="rId3" imgW="5334000" imgH="4000500" progId="Word.Document.12">
              <p:link updateAutomatic="1"/>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a:t>
            </a:r>
            <a:r>
              <a:rPr lang="en-US" dirty="0" err="1" smtClean="0"/>
              <a:t>vs</a:t>
            </a:r>
            <a:r>
              <a:rPr lang="en-US" dirty="0" smtClean="0"/>
              <a:t> P</a:t>
            </a:r>
            <a:endParaRPr lang="en-US" dirty="0"/>
          </a:p>
        </p:txBody>
      </p:sp>
      <p:sp>
        <p:nvSpPr>
          <p:cNvPr id="3" name="Content Placeholder 2"/>
          <p:cNvSpPr>
            <a:spLocks noGrp="1"/>
          </p:cNvSpPr>
          <p:nvPr>
            <p:ph idx="1"/>
          </p:nvPr>
        </p:nvSpPr>
        <p:spPr>
          <a:xfrm>
            <a:off x="457200" y="5429250"/>
            <a:ext cx="8229600" cy="696913"/>
          </a:xfrm>
        </p:spPr>
        <p:txBody>
          <a:bodyPr>
            <a:normAutofit/>
          </a:bodyPr>
          <a:lstStyle/>
          <a:p>
            <a:r>
              <a:rPr lang="en-US" sz="1200" dirty="0"/>
              <a:t>Figure 11. Cumulative evaporation (92.8 mm). Before September 1 (DOY 245), a total of 14.8 mm. After September 1, 150.6 mm; 91% of the evaporation has occurred after September 1. </a:t>
            </a:r>
            <a:r>
              <a:rPr lang="en-US" sz="1200" i="1" dirty="0"/>
              <a:t>P</a:t>
            </a:r>
            <a:r>
              <a:rPr lang="en-US" sz="1200" dirty="0"/>
              <a:t> = </a:t>
            </a:r>
            <a:r>
              <a:rPr lang="en-US" sz="1200" i="1" dirty="0"/>
              <a:t>E</a:t>
            </a:r>
            <a:r>
              <a:rPr lang="en-US" sz="1200" dirty="0"/>
              <a:t> on October 3 (~80 mm).</a:t>
            </a:r>
          </a:p>
          <a:p>
            <a:endParaRPr lang="en-US" sz="1200" dirty="0"/>
          </a:p>
        </p:txBody>
      </p:sp>
      <p:graphicFrame>
        <p:nvGraphicFramePr>
          <p:cNvPr id="14338" name="Object 2"/>
          <p:cNvGraphicFramePr>
            <a:graphicFrameLocks noChangeAspect="1"/>
          </p:cNvGraphicFramePr>
          <p:nvPr/>
        </p:nvGraphicFramePr>
        <p:xfrm>
          <a:off x="1905000" y="1428750"/>
          <a:ext cx="5334000" cy="4000500"/>
        </p:xfrm>
        <a:graphic>
          <a:graphicData uri="http://schemas.openxmlformats.org/presentationml/2006/ole">
            <p:oleObj spid="_x0000_s14338" name="Document" r:id="rId3" imgW="5334000" imgH="4000500" progId="Word.Document.12">
              <p:link updateAutomatic="1"/>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2127250"/>
            <a:ext cx="7760607" cy="412115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0"/>
            <a:ext cx="3048000" cy="4064000"/>
          </a:xfrm>
          <a:prstGeom prst="rect">
            <a:avLst/>
          </a:prstGeom>
        </p:spPr>
      </p:pic>
      <p:pic>
        <p:nvPicPr>
          <p:cNvPr id="5" name="Picture 4"/>
          <p:cNvPicPr>
            <a:picLocks noChangeAspect="1"/>
          </p:cNvPicPr>
          <p:nvPr/>
        </p:nvPicPr>
        <p:blipFill>
          <a:blip r:embed="rId4"/>
          <a:stretch>
            <a:fillRect/>
          </a:stretch>
        </p:blipFill>
        <p:spPr>
          <a:xfrm>
            <a:off x="7010400" y="4011168"/>
            <a:ext cx="2133600" cy="28468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Micrometeorology</a:t>
            </a:r>
            <a:endParaRPr lang="en-US" dirty="0"/>
          </a:p>
        </p:txBody>
      </p:sp>
      <p:sp>
        <p:nvSpPr>
          <p:cNvPr id="3" name="Content Placeholder 2"/>
          <p:cNvSpPr>
            <a:spLocks noGrp="1"/>
          </p:cNvSpPr>
          <p:nvPr>
            <p:ph idx="1"/>
          </p:nvPr>
        </p:nvSpPr>
        <p:spPr>
          <a:xfrm>
            <a:off x="457200" y="5181600"/>
            <a:ext cx="8229600" cy="944563"/>
          </a:xfrm>
        </p:spPr>
        <p:txBody>
          <a:bodyPr>
            <a:normAutofit lnSpcReduction="10000"/>
          </a:bodyPr>
          <a:lstStyle/>
          <a:p>
            <a:r>
              <a:rPr lang="en-US" sz="1200" dirty="0"/>
              <a:t>Figure 1: General Meteorology. Air (blue lines) temperature and humidity greater than that at water surface (green lines) until roughly DOY 200 (July 18) indicating the lake is in a period of energy storage: gradients for sensible heat (temperature) and latent heat (vapor pressure) directed towards the water surface (water still quite cold). After DOY 200, however, note that the difference between lake and air vapor pressures decreases due to increasing water surface temperatures. Significant cooling and drying DOY 270-275. Total rain = 98.5 mm.</a:t>
            </a:r>
          </a:p>
          <a:p>
            <a:endParaRPr lang="en-US" dirty="0"/>
          </a:p>
        </p:txBody>
      </p:sp>
      <p:graphicFrame>
        <p:nvGraphicFramePr>
          <p:cNvPr id="5122" name="Object 2"/>
          <p:cNvGraphicFramePr>
            <a:graphicFrameLocks noChangeAspect="1"/>
          </p:cNvGraphicFramePr>
          <p:nvPr/>
        </p:nvGraphicFramePr>
        <p:xfrm>
          <a:off x="1905000" y="1257300"/>
          <a:ext cx="5334000" cy="4000500"/>
        </p:xfrm>
        <a:graphic>
          <a:graphicData uri="http://schemas.openxmlformats.org/presentationml/2006/ole">
            <p:oleObj spid="_x0000_s5122" name="Document" r:id="rId3" imgW="5334000" imgH="4000500" progId="Word.Document.12">
              <p:link updateAutomatic="1"/>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surface</a:t>
            </a:r>
            <a:endParaRPr lang="en-US" dirty="0"/>
          </a:p>
        </p:txBody>
      </p:sp>
      <p:sp>
        <p:nvSpPr>
          <p:cNvPr id="3" name="Content Placeholder 2"/>
          <p:cNvSpPr>
            <a:spLocks noGrp="1"/>
          </p:cNvSpPr>
          <p:nvPr>
            <p:ph idx="1"/>
          </p:nvPr>
        </p:nvSpPr>
        <p:spPr>
          <a:xfrm>
            <a:off x="457200" y="5334000"/>
            <a:ext cx="8229600" cy="792163"/>
          </a:xfrm>
        </p:spPr>
        <p:txBody>
          <a:bodyPr>
            <a:normAutofit/>
          </a:bodyPr>
          <a:lstStyle/>
          <a:p>
            <a:r>
              <a:rPr lang="en-US" sz="1200" dirty="0"/>
              <a:t>Figure 2: 24-hr mean air (blue) and water surface (green) temperature and vapor pressure, and differences. The difference between air and water temperature is decreasing, as is the difference between air/water vapor pressure. The former results in a decrease in the downward sensible heat flux, while the latter results in an increase in the upwards latent heat flux.. </a:t>
            </a:r>
          </a:p>
          <a:p>
            <a:endParaRPr lang="en-US" sz="1200" dirty="0"/>
          </a:p>
        </p:txBody>
      </p:sp>
      <p:graphicFrame>
        <p:nvGraphicFramePr>
          <p:cNvPr id="6146" name="Object 2"/>
          <p:cNvGraphicFramePr>
            <a:graphicFrameLocks noChangeAspect="1"/>
          </p:cNvGraphicFramePr>
          <p:nvPr/>
        </p:nvGraphicFramePr>
        <p:xfrm>
          <a:off x="1905000" y="1371600"/>
          <a:ext cx="5334000" cy="4000500"/>
        </p:xfrm>
        <a:graphic>
          <a:graphicData uri="http://schemas.openxmlformats.org/presentationml/2006/ole">
            <p:oleObj spid="_x0000_s6146" name="Document" r:id="rId3" imgW="5334000" imgH="4000500" progId="Word.Document.12">
              <p:link updateAutomatic="1"/>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Rose</a:t>
            </a:r>
            <a:endParaRPr lang="en-US" dirty="0"/>
          </a:p>
        </p:txBody>
      </p:sp>
      <p:sp>
        <p:nvSpPr>
          <p:cNvPr id="3" name="Content Placeholder 2"/>
          <p:cNvSpPr>
            <a:spLocks noGrp="1"/>
          </p:cNvSpPr>
          <p:nvPr>
            <p:ph idx="1"/>
          </p:nvPr>
        </p:nvSpPr>
        <p:spPr>
          <a:xfrm>
            <a:off x="457200" y="5638800"/>
            <a:ext cx="8229600" cy="487363"/>
          </a:xfrm>
        </p:spPr>
        <p:txBody>
          <a:bodyPr>
            <a:normAutofit/>
          </a:bodyPr>
          <a:lstStyle/>
          <a:p>
            <a:r>
              <a:rPr lang="en-US" sz="1200" dirty="0"/>
              <a:t>Figure 3. Wind rose/intensity plot for all days, showing prevailing “calm” winds from the northwest, and now stronger, more persistent winds from the southeast</a:t>
            </a:r>
            <a:r>
              <a:rPr lang="en-US" sz="1200" dirty="0" smtClean="0"/>
              <a:t> </a:t>
            </a:r>
            <a:endParaRPr lang="en-US" sz="1200" dirty="0"/>
          </a:p>
        </p:txBody>
      </p:sp>
      <p:graphicFrame>
        <p:nvGraphicFramePr>
          <p:cNvPr id="7170" name="Object 2"/>
          <p:cNvGraphicFramePr>
            <a:graphicFrameLocks noChangeAspect="1"/>
          </p:cNvGraphicFramePr>
          <p:nvPr/>
        </p:nvGraphicFramePr>
        <p:xfrm>
          <a:off x="1905000" y="1562100"/>
          <a:ext cx="5334000" cy="4000500"/>
        </p:xfrm>
        <a:graphic>
          <a:graphicData uri="http://schemas.openxmlformats.org/presentationml/2006/ole">
            <p:oleObj spid="_x0000_s7170" name="Document" r:id="rId3" imgW="5334000" imgH="4000500" progId="Word.Document.12">
              <p:link updateAutomatic="1"/>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Roses</a:t>
            </a:r>
            <a:endParaRPr lang="en-US" dirty="0"/>
          </a:p>
        </p:txBody>
      </p:sp>
      <p:sp>
        <p:nvSpPr>
          <p:cNvPr id="3" name="Content Placeholder 2"/>
          <p:cNvSpPr>
            <a:spLocks noGrp="1"/>
          </p:cNvSpPr>
          <p:nvPr>
            <p:ph idx="1"/>
          </p:nvPr>
        </p:nvSpPr>
        <p:spPr>
          <a:xfrm>
            <a:off x="457200" y="5562600"/>
            <a:ext cx="8229600" cy="563563"/>
          </a:xfrm>
        </p:spPr>
        <p:txBody>
          <a:bodyPr>
            <a:normAutofit/>
          </a:bodyPr>
          <a:lstStyle/>
          <a:p>
            <a:r>
              <a:rPr lang="en-US" sz="1200" dirty="0"/>
              <a:t>Figure 3a - LEFT. Wind rose/intensity plot for DOY &lt; 220 (low LE period). RIGHT- Wind rose/intensity plot for DOY &gt;= 220 (LE-active period).</a:t>
            </a:r>
          </a:p>
          <a:p>
            <a:endParaRPr lang="en-US" sz="1200" dirty="0"/>
          </a:p>
        </p:txBody>
      </p:sp>
      <p:graphicFrame>
        <p:nvGraphicFramePr>
          <p:cNvPr id="8194" name="Object 2"/>
          <p:cNvGraphicFramePr>
            <a:graphicFrameLocks noChangeAspect="1"/>
          </p:cNvGraphicFramePr>
          <p:nvPr/>
        </p:nvGraphicFramePr>
        <p:xfrm>
          <a:off x="457200" y="2133600"/>
          <a:ext cx="3429000" cy="2901462"/>
        </p:xfrm>
        <a:graphic>
          <a:graphicData uri="http://schemas.openxmlformats.org/presentationml/2006/ole">
            <p:oleObj spid="_x0000_s8194" name="Document" r:id="rId3" imgW="2641600" imgH="2235200" progId="Word.Document.12">
              <p:link updateAutomatic="1"/>
            </p:oleObj>
          </a:graphicData>
        </a:graphic>
      </p:graphicFrame>
      <p:graphicFrame>
        <p:nvGraphicFramePr>
          <p:cNvPr id="8195" name="Object 3"/>
          <p:cNvGraphicFramePr>
            <a:graphicFrameLocks noChangeAspect="1"/>
          </p:cNvGraphicFramePr>
          <p:nvPr/>
        </p:nvGraphicFramePr>
        <p:xfrm>
          <a:off x="5029200" y="2133599"/>
          <a:ext cx="3429000" cy="2917947"/>
        </p:xfrm>
        <a:graphic>
          <a:graphicData uri="http://schemas.openxmlformats.org/presentationml/2006/ole">
            <p:oleObj spid="_x0000_s8195" name="Document" r:id="rId4" imgW="2641600" imgH="2247900" progId="Word.Document.12">
              <p:link updateAutomatic="1"/>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a:xfrm>
            <a:off x="457200" y="5105400"/>
            <a:ext cx="8229600" cy="1020763"/>
          </a:xfrm>
        </p:spPr>
        <p:txBody>
          <a:bodyPr>
            <a:normAutofit lnSpcReduction="10000"/>
          </a:bodyPr>
          <a:lstStyle/>
          <a:p>
            <a:r>
              <a:rPr lang="en-US" sz="1050" dirty="0"/>
              <a:t>Figure 4. Radiation balance (all in W m</a:t>
            </a:r>
            <a:r>
              <a:rPr lang="en-US" sz="1050" baseline="30000" dirty="0"/>
              <a:t>-2</a:t>
            </a:r>
            <a:r>
              <a:rPr lang="en-US" sz="1050" dirty="0"/>
              <a:t>). Blue lines are downwards; green are upwards; except for net radiation. Most (nearly all) of the net radiation (which is large) is due to the incident short-wave radiation. Assuming an </a:t>
            </a:r>
            <a:r>
              <a:rPr lang="en-US" sz="1050" dirty="0" err="1"/>
              <a:t>albedo</a:t>
            </a:r>
            <a:r>
              <a:rPr lang="en-US" sz="1050" dirty="0"/>
              <a:t> of 0.07, the net short-wave is huge, and the net long-wave is small, so most of the net radiation is a result of the incident solar. At this time of the year, nearly all of the net radiation is used for lake heat storage (turbulent fluxes are small: see Figure 5). This is the exact same behavior Great Slave showed in June. Around DOY 200 (July 18), notice the decrease in net long-wave due to the steady increase in emitted long-wave (due to higher water surface temperatures: see Figure 2). </a:t>
            </a:r>
          </a:p>
          <a:p>
            <a:endParaRPr lang="en-US" sz="1050" dirty="0"/>
          </a:p>
        </p:txBody>
      </p:sp>
      <p:graphicFrame>
        <p:nvGraphicFramePr>
          <p:cNvPr id="9218" name="Object 2"/>
          <p:cNvGraphicFramePr>
            <a:graphicFrameLocks noChangeAspect="1"/>
          </p:cNvGraphicFramePr>
          <p:nvPr/>
        </p:nvGraphicFramePr>
        <p:xfrm>
          <a:off x="1905000" y="1104900"/>
          <a:ext cx="5334000" cy="4000500"/>
        </p:xfrm>
        <a:graphic>
          <a:graphicData uri="http://schemas.openxmlformats.org/presentationml/2006/ole">
            <p:oleObj spid="_x0000_s9218" name="Document" r:id="rId3" imgW="5334000" imgH="4000500" progId="Word.Document.12">
              <p:link updateAutomatic="1"/>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Fluxes</a:t>
            </a:r>
            <a:endParaRPr lang="en-US" dirty="0"/>
          </a:p>
        </p:txBody>
      </p:sp>
      <p:sp>
        <p:nvSpPr>
          <p:cNvPr id="3" name="Content Placeholder 2"/>
          <p:cNvSpPr>
            <a:spLocks noGrp="1"/>
          </p:cNvSpPr>
          <p:nvPr>
            <p:ph idx="1"/>
          </p:nvPr>
        </p:nvSpPr>
        <p:spPr>
          <a:xfrm>
            <a:off x="457200" y="5029200"/>
            <a:ext cx="8229600" cy="1096963"/>
          </a:xfrm>
        </p:spPr>
        <p:txBody>
          <a:bodyPr>
            <a:noAutofit/>
          </a:bodyPr>
          <a:lstStyle/>
          <a:p>
            <a:r>
              <a:rPr lang="en-US" sz="1200" dirty="0"/>
              <a:t>Figure 5. 24-hr mean energy balance (all in W m</a:t>
            </a:r>
            <a:r>
              <a:rPr lang="en-US" sz="1200" baseline="30000" dirty="0"/>
              <a:t>-2</a:t>
            </a:r>
            <a:r>
              <a:rPr lang="en-US" sz="1200" dirty="0"/>
              <a:t>, except evaporative fraction).  LE and H were small and often directed towards the surface in June (mean LE and H were -4.13 and -4.68 W m</a:t>
            </a:r>
            <a:r>
              <a:rPr lang="en-US" sz="1200" baseline="30000" dirty="0"/>
              <a:t>-2</a:t>
            </a:r>
            <a:r>
              <a:rPr lang="en-US" sz="1200" dirty="0"/>
              <a:t>, respectively). Evaporative fraction was typically less than 1, indicating more H that LE. Lake was in a “heat storage mode”, with the large </a:t>
            </a:r>
            <a:r>
              <a:rPr lang="en-US" sz="1200" dirty="0" err="1"/>
              <a:t>Rn</a:t>
            </a:r>
            <a:r>
              <a:rPr lang="en-US" sz="1200" dirty="0"/>
              <a:t> around the summer solstice being used in an attempt to raise the temperature of the massive body of water. Looks like evaporation is beginning to “ramp up”: notice the evaporation event around DOY 200-210, and again around DOY 215, and recently DOY 270-275 (intrusion of cold, dry air). Also notice the evaporative fraction, LE/(LE+H) is beginning to increase post DOY 210.</a:t>
            </a:r>
          </a:p>
          <a:p>
            <a:endParaRPr lang="en-US" sz="1200" dirty="0"/>
          </a:p>
        </p:txBody>
      </p:sp>
      <p:graphicFrame>
        <p:nvGraphicFramePr>
          <p:cNvPr id="10242" name="Object 2"/>
          <p:cNvGraphicFramePr>
            <a:graphicFrameLocks noChangeAspect="1"/>
          </p:cNvGraphicFramePr>
          <p:nvPr/>
        </p:nvGraphicFramePr>
        <p:xfrm>
          <a:off x="2133600" y="1276350"/>
          <a:ext cx="5105400" cy="3829050"/>
        </p:xfrm>
        <a:graphic>
          <a:graphicData uri="http://schemas.openxmlformats.org/presentationml/2006/ole">
            <p:oleObj spid="_x0000_s10242" name="Document" r:id="rId3" imgW="5334000" imgH="4000500" progId="Word.Document.12">
              <p:link updateAutomatic="1"/>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and drag</a:t>
            </a:r>
            <a:endParaRPr lang="en-US" dirty="0"/>
          </a:p>
        </p:txBody>
      </p:sp>
      <p:sp>
        <p:nvSpPr>
          <p:cNvPr id="3" name="Content Placeholder 2"/>
          <p:cNvSpPr>
            <a:spLocks noGrp="1"/>
          </p:cNvSpPr>
          <p:nvPr>
            <p:ph idx="1"/>
          </p:nvPr>
        </p:nvSpPr>
        <p:spPr>
          <a:xfrm>
            <a:off x="457200" y="5562600"/>
            <a:ext cx="8229600" cy="563563"/>
          </a:xfrm>
        </p:spPr>
        <p:txBody>
          <a:bodyPr>
            <a:normAutofit/>
          </a:bodyPr>
          <a:lstStyle/>
          <a:p>
            <a:r>
              <a:rPr lang="en-US" sz="1400" dirty="0"/>
              <a:t>Figure 7. Relationship between U and </a:t>
            </a:r>
            <a:r>
              <a:rPr lang="en-US" sz="1400" dirty="0" err="1"/>
              <a:t>u</a:t>
            </a:r>
            <a:r>
              <a:rPr lang="en-US" sz="1400" dirty="0"/>
              <a:t>* (the slope is essentially the drag coefficient), indicating the difficulty of wind to deform the surface.</a:t>
            </a:r>
          </a:p>
          <a:p>
            <a:endParaRPr lang="en-US" sz="1400" dirty="0"/>
          </a:p>
        </p:txBody>
      </p:sp>
      <p:graphicFrame>
        <p:nvGraphicFramePr>
          <p:cNvPr id="11266" name="Object 2"/>
          <p:cNvGraphicFramePr>
            <a:graphicFrameLocks noChangeAspect="1"/>
          </p:cNvGraphicFramePr>
          <p:nvPr/>
        </p:nvGraphicFramePr>
        <p:xfrm>
          <a:off x="1905000" y="1562100"/>
          <a:ext cx="5334000" cy="4000500"/>
        </p:xfrm>
        <a:graphic>
          <a:graphicData uri="http://schemas.openxmlformats.org/presentationml/2006/ole">
            <p:oleObj spid="_x0000_s11266" name="Document" r:id="rId3" imgW="5334000" imgH="4000500" progId="Word.Document.12">
              <p:link updateAutomatic="1"/>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832</Words>
  <Application>Microsoft Macintosh PowerPoint</Application>
  <PresentationFormat>On-screen Show (4:3)</PresentationFormat>
  <Paragraphs>25</Paragraphs>
  <Slides>12</Slides>
  <Notes>0</Notes>
  <HiddenSlides>0</HiddenSlides>
  <MMClips>0</MMClips>
  <ScaleCrop>false</ScaleCrop>
  <HeadingPairs>
    <vt:vector size="6" baseType="variant">
      <vt:variant>
        <vt:lpstr>Design Template</vt:lpstr>
      </vt:variant>
      <vt:variant>
        <vt:i4>1</vt:i4>
      </vt:variant>
      <vt:variant>
        <vt:lpstr>Links</vt:lpstr>
      </vt:variant>
      <vt:variant>
        <vt:i4>11</vt:i4>
      </vt:variant>
      <vt:variant>
        <vt:lpstr>Slide Titles</vt:lpstr>
      </vt:variant>
      <vt:variant>
        <vt:i4>12</vt:i4>
      </vt:variant>
    </vt:vector>
  </HeadingPairs>
  <TitlesOfParts>
    <vt:vector size="24" baseType="lpstr">
      <vt:lpstr>Office Theme</vt:lpstr>
      <vt:lpstr>desai:Users:adesai:Desktop:Lake Superior Initial Results Nov 18 2008.doc!OLE_LINK1</vt:lpstr>
      <vt:lpstr>desai:Users:adesai:Desktop:Lake Superior Initial Results Nov 18 2008.doc!OLE_LINK2</vt:lpstr>
      <vt:lpstr>desai:Users:adesai:Desktop:Lake Superior Initial Results Nov 18 2008.doc!OLE_LINK3</vt:lpstr>
      <vt:lpstr>desai:Users:adesai:Desktop:Lake Superior Initial Results Nov 18 2008.doc!OLE_LINK4</vt:lpstr>
      <vt:lpstr>desai:Users:adesai:Desktop:Lake Superior Initial Results Nov 18 2008.doc!OLE_LINK5</vt:lpstr>
      <vt:lpstr>desai:Users:adesai:Desktop:Lake Superior Initial Results Nov 18 2008.doc!OLE_LINK6</vt:lpstr>
      <vt:lpstr>desai:Users:adesai:Desktop:Lake Superior Initial Results Nov 18 2008.doc!OLE_LINK7</vt:lpstr>
      <vt:lpstr>desai:Users:adesai:Desktop:Lake Superior Initial Results Nov 18 2008.doc!OLE_LINK8</vt:lpstr>
      <vt:lpstr>desai:Users:adesai:Desktop:Lake Superior Initial Results Nov 18 2008.doc!OLE_LINK9</vt:lpstr>
      <vt:lpstr>desai:Users:adesai:Desktop:Lake Superior Initial Results Nov 18 2008.doc!OLE_LINK10</vt:lpstr>
      <vt:lpstr>desai:Users:adesai:Desktop:Lake Superior Initial Results Nov 18 2008.doc!OLE_LINK11</vt:lpstr>
      <vt:lpstr>Lake Superior Eddy Covariance</vt:lpstr>
      <vt:lpstr>Slide 2</vt:lpstr>
      <vt:lpstr>Micrometeorology</vt:lpstr>
      <vt:lpstr>Water surface</vt:lpstr>
      <vt:lpstr>Wind Rose</vt:lpstr>
      <vt:lpstr>Wind Roses</vt:lpstr>
      <vt:lpstr>Radiation</vt:lpstr>
      <vt:lpstr>Energy Fluxes</vt:lpstr>
      <vt:lpstr>Wind and drag</vt:lpstr>
      <vt:lpstr>Evaporation</vt:lpstr>
      <vt:lpstr>CO2 flux</vt:lpstr>
      <vt:lpstr>E vs P</vt:lpstr>
    </vt:vector>
  </TitlesOfParts>
  <Company>University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Superior Eddy Covariance</dc:title>
  <dc:creator>Ankur Desai</dc:creator>
  <cp:lastModifiedBy>Ankur Desai</cp:lastModifiedBy>
  <cp:revision>1</cp:revision>
  <dcterms:created xsi:type="dcterms:W3CDTF">2009-04-17T20:20:39Z</dcterms:created>
  <dcterms:modified xsi:type="dcterms:W3CDTF">2009-04-17T20:37:07Z</dcterms:modified>
</cp:coreProperties>
</file>