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71" r:id="rId10"/>
    <p:sldId id="263" r:id="rId11"/>
    <p:sldId id="265" r:id="rId12"/>
    <p:sldId id="264" r:id="rId13"/>
    <p:sldId id="266" r:id="rId14"/>
    <p:sldId id="272" r:id="rId15"/>
    <p:sldId id="273" r:id="rId16"/>
    <p:sldId id="274" r:id="rId17"/>
    <p:sldId id="268" r:id="rId18"/>
    <p:sldId id="267" r:id="rId19"/>
    <p:sldId id="275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1299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822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2244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70800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7978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5860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52375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63086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37680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1667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949DF-0C1F-5642-828C-BA6FE2394E91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4CF86-0146-884E-9FD8-5B98195DC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88248"/>
      </p:ext>
    </p:extLst>
  </p:cSld>
  <p:clrMapOvr>
    <a:masterClrMapping/>
  </p:clrMapOvr>
  <p:transition xmlns:p14="http://schemas.microsoft.com/office/powerpoint/2010/main" spd="slow" advClick="0" advTm="15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362949DF-0C1F-5642-828C-BA6FE2394E91}" type="datetimeFigureOut">
              <a:rPr lang="en-US" smtClean="0"/>
              <a:pPr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9D9D9"/>
                </a:solidFill>
              </a:defRPr>
            </a:lvl1pPr>
          </a:lstStyle>
          <a:p>
            <a:fld id="{7E54CF86-0146-884E-9FD8-5B98195DC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8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5" y="13660"/>
            <a:ext cx="81176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610" y="13656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do ecosystem carbon cycle feedbacks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matter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 climate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45769" y="4842828"/>
            <a:ext cx="3603447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Ankur R Desai</a:t>
            </a:r>
          </a:p>
          <a:p>
            <a:r>
              <a:rPr lang="en-US" dirty="0" err="1" smtClean="0">
                <a:solidFill>
                  <a:srgbClr val="800000"/>
                </a:solidFill>
              </a:rPr>
              <a:t>Ecometeorology</a:t>
            </a:r>
            <a:r>
              <a:rPr lang="en-US" dirty="0" smtClean="0">
                <a:solidFill>
                  <a:srgbClr val="800000"/>
                </a:solidFill>
              </a:rPr>
              <a:t> Lab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CCR-SAGE Symposium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mustangI_th.jpe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075" y="2354905"/>
            <a:ext cx="1651949" cy="1698483"/>
          </a:xfrm>
          <a:prstGeom prst="rect">
            <a:avLst/>
          </a:prstGeom>
        </p:spPr>
      </p:pic>
      <p:pic>
        <p:nvPicPr>
          <p:cNvPr id="6" name="Picture 5" descr="mustangI_th.jpe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" y="2507305"/>
            <a:ext cx="1651949" cy="1698483"/>
          </a:xfrm>
          <a:prstGeom prst="rect">
            <a:avLst/>
          </a:prstGeom>
        </p:spPr>
      </p:pic>
      <p:pic>
        <p:nvPicPr>
          <p:cNvPr id="7" name="Picture 6" descr="mustangI_th.jpeg"/>
          <p:cNvPicPr>
            <a:picLocks noChangeAspect="1"/>
          </p:cNvPicPr>
          <p:nvPr/>
        </p:nvPicPr>
        <p:blipFill>
          <a:blip r:embed="rId3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72" y="1505663"/>
            <a:ext cx="1651949" cy="1698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3163" y="6410762"/>
            <a:ext cx="1598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March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255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3_4_2_Environment_CO2_ImageR_rdax_9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57" y="-213015"/>
            <a:ext cx="2121325" cy="2121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7711" y="1730718"/>
            <a:ext cx="1729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Long et al., 2006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Picture 9" descr="Aspen_FACE_flyover_300ppiCMYK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11" y="1908310"/>
            <a:ext cx="5995789" cy="4732676"/>
          </a:xfrm>
          <a:prstGeom prst="rect">
            <a:avLst/>
          </a:prstGeom>
        </p:spPr>
      </p:pic>
      <p:pic>
        <p:nvPicPr>
          <p:cNvPr id="5" name="Picture 4" descr="Long%20et%20al%202006%20Science%20small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" y="2242655"/>
            <a:ext cx="4047260" cy="34320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711" y="6214588"/>
            <a:ext cx="1136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C3 </a:t>
            </a:r>
            <a:r>
              <a:rPr lang="en-US" sz="2200" dirty="0" err="1" smtClean="0">
                <a:solidFill>
                  <a:schemeClr val="bg1"/>
                </a:solidFill>
              </a:rPr>
              <a:t>vs</a:t>
            </a:r>
            <a:r>
              <a:rPr lang="en-US" sz="2200" dirty="0" smtClean="0">
                <a:solidFill>
                  <a:schemeClr val="bg1"/>
                </a:solidFill>
              </a:rPr>
              <a:t> C4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1650" y="886502"/>
            <a:ext cx="20286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Farquhar </a:t>
            </a:r>
            <a:r>
              <a:rPr lang="en-US" sz="2200" dirty="0" err="1" smtClean="0">
                <a:solidFill>
                  <a:schemeClr val="bg1"/>
                </a:solidFill>
              </a:rPr>
              <a:t>vs</a:t>
            </a:r>
            <a:r>
              <a:rPr lang="en-US" sz="2200" dirty="0" smtClean="0">
                <a:solidFill>
                  <a:schemeClr val="bg1"/>
                </a:solidFill>
              </a:rPr>
              <a:t> LUE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81606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00px-Annual_Average_Temperature_Map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2686"/>
          <a:stretch/>
        </p:blipFill>
        <p:spPr>
          <a:xfrm>
            <a:off x="-328839" y="378280"/>
            <a:ext cx="9472839" cy="6079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Temperature and Humidity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31861"/>
            <a:ext cx="7162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065841"/>
            <a:ext cx="7258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41314" y="6445698"/>
            <a:ext cx="144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Yi et al., 2011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984911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80px-Liquidnitroge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77" y="-19423"/>
            <a:ext cx="6877423" cy="6877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90" y="1774245"/>
            <a:ext cx="3417262" cy="1143000"/>
          </a:xfrm>
        </p:spPr>
        <p:txBody>
          <a:bodyPr/>
          <a:lstStyle/>
          <a:p>
            <a:r>
              <a:rPr lang="en-US" dirty="0" smtClean="0"/>
              <a:t>[N]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83748" cy="43328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32821"/>
            <a:ext cx="4739207" cy="2633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4981" y="6457767"/>
            <a:ext cx="209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Janssens</a:t>
            </a:r>
            <a:r>
              <a:rPr lang="en-US" dirty="0" smtClean="0"/>
              <a:t> et al.,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497183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12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3" y="109307"/>
            <a:ext cx="9035907" cy="6748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Indirect Climate 1: Phenology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479" y="1118206"/>
            <a:ext cx="4756526" cy="5358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31175" y="6166629"/>
            <a:ext cx="2323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Richardson et al.,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9546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ichino%20peatland%20in%20Belarus%20one%20year%20after%20restoration40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376308" cy="6282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Indirect Climate 2: Water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973" y="1625444"/>
            <a:ext cx="6088737" cy="43189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6187564" y="6107267"/>
            <a:ext cx="197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Sulman</a:t>
            </a:r>
            <a:r>
              <a:rPr lang="en-US" dirty="0" smtClean="0">
                <a:solidFill>
                  <a:srgbClr val="FFFFFF"/>
                </a:solidFill>
              </a:rPr>
              <a:t> et al., 2012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84001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00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4296" b="-1132"/>
          <a:stretch>
            <a:fillRect/>
          </a:stretch>
        </p:blipFill>
        <p:spPr>
          <a:xfrm>
            <a:off x="13513" y="17948"/>
            <a:ext cx="9012262" cy="6840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Forest Succession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20" y="872119"/>
            <a:ext cx="3635715" cy="28566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31175" y="6351295"/>
            <a:ext cx="41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Image: P. Curtis, Figure: </a:t>
            </a:r>
            <a:r>
              <a:rPr lang="en-US" dirty="0" err="1" smtClean="0"/>
              <a:t>Amiro</a:t>
            </a:r>
            <a:r>
              <a:rPr lang="en-US" dirty="0" smtClean="0"/>
              <a:t> et al.,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48100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t-pine-bark-beetl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0206"/>
            <a:ext cx="13326160" cy="82495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Pests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02716"/>
              </p:ext>
            </p:extLst>
          </p:nvPr>
        </p:nvGraphicFramePr>
        <p:xfrm>
          <a:off x="146019" y="2674974"/>
          <a:ext cx="6055097" cy="396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SPW 8.0 Graph" r:id="rId4" imgW="5799125" imgH="3799332" progId="SigmaPlotGraphicObject.7">
                  <p:embed/>
                </p:oleObj>
              </mc:Choice>
              <mc:Fallback>
                <p:oleObj name="SPW 8.0 Graph" r:id="rId4" imgW="5799125" imgH="3799332" progId="SigmaPlotGraphicObjec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19" y="2674974"/>
                        <a:ext cx="6055097" cy="3966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084100"/>
            <a:ext cx="185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Amiro</a:t>
            </a:r>
            <a:r>
              <a:rPr lang="en-US" dirty="0" smtClean="0">
                <a:solidFill>
                  <a:srgbClr val="FFFFFF"/>
                </a:solidFill>
              </a:rPr>
              <a:t> et al., 2010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14228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MG043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89000"/>
          </a:blip>
          <a:stretch>
            <a:fillRect/>
          </a:stretch>
        </p:blipFill>
        <p:spPr>
          <a:xfrm>
            <a:off x="457200" y="3133539"/>
            <a:ext cx="8450311" cy="3329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5201" y="518770"/>
            <a:ext cx="2621599" cy="1365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2191" y="6395539"/>
            <a:ext cx="239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Gower et al., 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90350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M_microbes_in_soil.jpe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2" y="580929"/>
            <a:ext cx="9237356" cy="6126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What else?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Microbes, fungi, earthworms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Herbivores (deer)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Shading, resource competition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Genetic variation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Dispersal, recruitment, adaptation/evolution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Fire, extreme events, feedbacks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Acclimation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Riverine export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Ahhhh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f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44" y="4567683"/>
            <a:ext cx="2590856" cy="22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6126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ile-e-coyot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029" y="-608571"/>
            <a:ext cx="10189029" cy="733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Matters…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290800" y="1666955"/>
            <a:ext cx="6397320" cy="482210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5191172" y="3947070"/>
            <a:ext cx="2078087" cy="1986713"/>
          </a:xfrm>
          <a:custGeom>
            <a:avLst/>
            <a:gdLst>
              <a:gd name="connsiteX0" fmla="*/ 88060 w 2249922"/>
              <a:gd name="connsiteY0" fmla="*/ 1877886 h 2150992"/>
              <a:gd name="connsiteX1" fmla="*/ 88060 w 2249922"/>
              <a:gd name="connsiteY1" fmla="*/ 1877886 h 2150992"/>
              <a:gd name="connsiteX2" fmla="*/ 196153 w 2249922"/>
              <a:gd name="connsiteY2" fmla="*/ 1823846 h 2150992"/>
              <a:gd name="connsiteX3" fmla="*/ 236688 w 2249922"/>
              <a:gd name="connsiteY3" fmla="*/ 1783317 h 2150992"/>
              <a:gd name="connsiteX4" fmla="*/ 304247 w 2249922"/>
              <a:gd name="connsiteY4" fmla="*/ 1729277 h 2150992"/>
              <a:gd name="connsiteX5" fmla="*/ 371805 w 2249922"/>
              <a:gd name="connsiteY5" fmla="*/ 1661727 h 2150992"/>
              <a:gd name="connsiteX6" fmla="*/ 466386 w 2249922"/>
              <a:gd name="connsiteY6" fmla="*/ 1621197 h 2150992"/>
              <a:gd name="connsiteX7" fmla="*/ 506921 w 2249922"/>
              <a:gd name="connsiteY7" fmla="*/ 1594177 h 2150992"/>
              <a:gd name="connsiteX8" fmla="*/ 547456 w 2249922"/>
              <a:gd name="connsiteY8" fmla="*/ 1580667 h 2150992"/>
              <a:gd name="connsiteX9" fmla="*/ 628526 w 2249922"/>
              <a:gd name="connsiteY9" fmla="*/ 1540137 h 2150992"/>
              <a:gd name="connsiteX10" fmla="*/ 709596 w 2249922"/>
              <a:gd name="connsiteY10" fmla="*/ 1459077 h 2150992"/>
              <a:gd name="connsiteX11" fmla="*/ 736619 w 2249922"/>
              <a:gd name="connsiteY11" fmla="*/ 1418547 h 2150992"/>
              <a:gd name="connsiteX12" fmla="*/ 817689 w 2249922"/>
              <a:gd name="connsiteY12" fmla="*/ 1364507 h 2150992"/>
              <a:gd name="connsiteX13" fmla="*/ 912270 w 2249922"/>
              <a:gd name="connsiteY13" fmla="*/ 1269938 h 2150992"/>
              <a:gd name="connsiteX14" fmla="*/ 1033875 w 2249922"/>
              <a:gd name="connsiteY14" fmla="*/ 1161858 h 2150992"/>
              <a:gd name="connsiteX15" fmla="*/ 1128456 w 2249922"/>
              <a:gd name="connsiteY15" fmla="*/ 1094308 h 2150992"/>
              <a:gd name="connsiteX16" fmla="*/ 1196015 w 2249922"/>
              <a:gd name="connsiteY16" fmla="*/ 1013248 h 2150992"/>
              <a:gd name="connsiteX17" fmla="*/ 1250061 w 2249922"/>
              <a:gd name="connsiteY17" fmla="*/ 932188 h 2150992"/>
              <a:gd name="connsiteX18" fmla="*/ 1344643 w 2249922"/>
              <a:gd name="connsiteY18" fmla="*/ 837618 h 2150992"/>
              <a:gd name="connsiteX19" fmla="*/ 1412201 w 2249922"/>
              <a:gd name="connsiteY19" fmla="*/ 783579 h 2150992"/>
              <a:gd name="connsiteX20" fmla="*/ 1479759 w 2249922"/>
              <a:gd name="connsiteY20" fmla="*/ 743049 h 2150992"/>
              <a:gd name="connsiteX21" fmla="*/ 1587852 w 2249922"/>
              <a:gd name="connsiteY21" fmla="*/ 634969 h 2150992"/>
              <a:gd name="connsiteX22" fmla="*/ 1628387 w 2249922"/>
              <a:gd name="connsiteY22" fmla="*/ 607949 h 2150992"/>
              <a:gd name="connsiteX23" fmla="*/ 1668922 w 2249922"/>
              <a:gd name="connsiteY23" fmla="*/ 553909 h 2150992"/>
              <a:gd name="connsiteX24" fmla="*/ 1709457 w 2249922"/>
              <a:gd name="connsiteY24" fmla="*/ 513379 h 2150992"/>
              <a:gd name="connsiteX25" fmla="*/ 1736480 w 2249922"/>
              <a:gd name="connsiteY25" fmla="*/ 472849 h 2150992"/>
              <a:gd name="connsiteX26" fmla="*/ 1817550 w 2249922"/>
              <a:gd name="connsiteY26" fmla="*/ 391789 h 2150992"/>
              <a:gd name="connsiteX27" fmla="*/ 1858085 w 2249922"/>
              <a:gd name="connsiteY27" fmla="*/ 351259 h 2150992"/>
              <a:gd name="connsiteX28" fmla="*/ 1871596 w 2249922"/>
              <a:gd name="connsiteY28" fmla="*/ 310730 h 2150992"/>
              <a:gd name="connsiteX29" fmla="*/ 1939155 w 2249922"/>
              <a:gd name="connsiteY29" fmla="*/ 243180 h 2150992"/>
              <a:gd name="connsiteX30" fmla="*/ 1979689 w 2249922"/>
              <a:gd name="connsiteY30" fmla="*/ 202650 h 2150992"/>
              <a:gd name="connsiteX31" fmla="*/ 2006713 w 2249922"/>
              <a:gd name="connsiteY31" fmla="*/ 162120 h 2150992"/>
              <a:gd name="connsiteX32" fmla="*/ 2087783 w 2249922"/>
              <a:gd name="connsiteY32" fmla="*/ 108080 h 2150992"/>
              <a:gd name="connsiteX33" fmla="*/ 2128317 w 2249922"/>
              <a:gd name="connsiteY33" fmla="*/ 54040 h 2150992"/>
              <a:gd name="connsiteX34" fmla="*/ 2168852 w 2249922"/>
              <a:gd name="connsiteY34" fmla="*/ 27020 h 2150992"/>
              <a:gd name="connsiteX35" fmla="*/ 2195876 w 2249922"/>
              <a:gd name="connsiteY35" fmla="*/ 0 h 2150992"/>
              <a:gd name="connsiteX36" fmla="*/ 2222899 w 2249922"/>
              <a:gd name="connsiteY36" fmla="*/ 40530 h 2150992"/>
              <a:gd name="connsiteX37" fmla="*/ 2236411 w 2249922"/>
              <a:gd name="connsiteY37" fmla="*/ 148610 h 2150992"/>
              <a:gd name="connsiteX38" fmla="*/ 2249922 w 2249922"/>
              <a:gd name="connsiteY38" fmla="*/ 459339 h 2150992"/>
              <a:gd name="connsiteX39" fmla="*/ 2236411 w 2249922"/>
              <a:gd name="connsiteY39" fmla="*/ 1661727 h 2150992"/>
              <a:gd name="connsiteX40" fmla="*/ 2209387 w 2249922"/>
              <a:gd name="connsiteY40" fmla="*/ 1729277 h 2150992"/>
              <a:gd name="connsiteX41" fmla="*/ 2195876 w 2249922"/>
              <a:gd name="connsiteY41" fmla="*/ 1810337 h 2150992"/>
              <a:gd name="connsiteX42" fmla="*/ 2006713 w 2249922"/>
              <a:gd name="connsiteY42" fmla="*/ 1850866 h 2150992"/>
              <a:gd name="connsiteX43" fmla="*/ 1614875 w 2249922"/>
              <a:gd name="connsiteY43" fmla="*/ 1877886 h 2150992"/>
              <a:gd name="connsiteX44" fmla="*/ 1425712 w 2249922"/>
              <a:gd name="connsiteY44" fmla="*/ 1931926 h 2150992"/>
              <a:gd name="connsiteX45" fmla="*/ 1304108 w 2249922"/>
              <a:gd name="connsiteY45" fmla="*/ 1958946 h 2150992"/>
              <a:gd name="connsiteX46" fmla="*/ 1263573 w 2249922"/>
              <a:gd name="connsiteY46" fmla="*/ 1972456 h 2150992"/>
              <a:gd name="connsiteX47" fmla="*/ 1236549 w 2249922"/>
              <a:gd name="connsiteY47" fmla="*/ 1999476 h 2150992"/>
              <a:gd name="connsiteX48" fmla="*/ 1020363 w 2249922"/>
              <a:gd name="connsiteY48" fmla="*/ 2026496 h 2150992"/>
              <a:gd name="connsiteX49" fmla="*/ 871735 w 2249922"/>
              <a:gd name="connsiteY49" fmla="*/ 2053516 h 2150992"/>
              <a:gd name="connsiteX50" fmla="*/ 763642 w 2249922"/>
              <a:gd name="connsiteY50" fmla="*/ 2067026 h 2150992"/>
              <a:gd name="connsiteX51" fmla="*/ 520433 w 2249922"/>
              <a:gd name="connsiteY51" fmla="*/ 2107556 h 2150992"/>
              <a:gd name="connsiteX52" fmla="*/ 34014 w 2249922"/>
              <a:gd name="connsiteY52" fmla="*/ 2121066 h 2150992"/>
              <a:gd name="connsiteX53" fmla="*/ 34014 w 2249922"/>
              <a:gd name="connsiteY53" fmla="*/ 1864376 h 2150992"/>
              <a:gd name="connsiteX54" fmla="*/ 88060 w 2249922"/>
              <a:gd name="connsiteY54" fmla="*/ 1877886 h 21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249922" h="2150992">
                <a:moveTo>
                  <a:pt x="88060" y="1877886"/>
                </a:moveTo>
                <a:lnTo>
                  <a:pt x="88060" y="1877886"/>
                </a:lnTo>
                <a:cubicBezTo>
                  <a:pt x="124091" y="1859873"/>
                  <a:pt x="162167" y="1845471"/>
                  <a:pt x="196153" y="1823846"/>
                </a:cubicBezTo>
                <a:cubicBezTo>
                  <a:pt x="212273" y="1813589"/>
                  <a:pt x="222308" y="1795898"/>
                  <a:pt x="236688" y="1783317"/>
                </a:cubicBezTo>
                <a:cubicBezTo>
                  <a:pt x="258392" y="1764329"/>
                  <a:pt x="282811" y="1748567"/>
                  <a:pt x="304247" y="1729277"/>
                </a:cubicBezTo>
                <a:cubicBezTo>
                  <a:pt x="327919" y="1707975"/>
                  <a:pt x="346667" y="1681277"/>
                  <a:pt x="371805" y="1661727"/>
                </a:cubicBezTo>
                <a:cubicBezTo>
                  <a:pt x="422413" y="1622370"/>
                  <a:pt x="418182" y="1645296"/>
                  <a:pt x="466386" y="1621197"/>
                </a:cubicBezTo>
                <a:cubicBezTo>
                  <a:pt x="480910" y="1613936"/>
                  <a:pt x="492397" y="1601438"/>
                  <a:pt x="506921" y="1594177"/>
                </a:cubicBezTo>
                <a:cubicBezTo>
                  <a:pt x="519660" y="1587808"/>
                  <a:pt x="534717" y="1587036"/>
                  <a:pt x="547456" y="1580667"/>
                </a:cubicBezTo>
                <a:cubicBezTo>
                  <a:pt x="652228" y="1528288"/>
                  <a:pt x="526639" y="1574095"/>
                  <a:pt x="628526" y="1540137"/>
                </a:cubicBezTo>
                <a:cubicBezTo>
                  <a:pt x="655549" y="1513117"/>
                  <a:pt x="688397" y="1490872"/>
                  <a:pt x="709596" y="1459077"/>
                </a:cubicBezTo>
                <a:cubicBezTo>
                  <a:pt x="718604" y="1445567"/>
                  <a:pt x="724398" y="1429239"/>
                  <a:pt x="736619" y="1418547"/>
                </a:cubicBezTo>
                <a:cubicBezTo>
                  <a:pt x="761062" y="1397162"/>
                  <a:pt x="794723" y="1387470"/>
                  <a:pt x="817689" y="1364507"/>
                </a:cubicBezTo>
                <a:lnTo>
                  <a:pt x="912270" y="1269938"/>
                </a:lnTo>
                <a:cubicBezTo>
                  <a:pt x="1108226" y="1074006"/>
                  <a:pt x="874817" y="1301017"/>
                  <a:pt x="1033875" y="1161858"/>
                </a:cubicBezTo>
                <a:cubicBezTo>
                  <a:pt x="1112790" y="1092816"/>
                  <a:pt x="1055479" y="1118631"/>
                  <a:pt x="1128456" y="1094308"/>
                </a:cubicBezTo>
                <a:cubicBezTo>
                  <a:pt x="1165347" y="1057423"/>
                  <a:pt x="1158543" y="1066773"/>
                  <a:pt x="1196015" y="1013248"/>
                </a:cubicBezTo>
                <a:cubicBezTo>
                  <a:pt x="1214640" y="986644"/>
                  <a:pt x="1229082" y="956978"/>
                  <a:pt x="1250061" y="932188"/>
                </a:cubicBezTo>
                <a:cubicBezTo>
                  <a:pt x="1278861" y="898155"/>
                  <a:pt x="1309827" y="865467"/>
                  <a:pt x="1344643" y="837618"/>
                </a:cubicBezTo>
                <a:cubicBezTo>
                  <a:pt x="1367162" y="819605"/>
                  <a:pt x="1388576" y="800115"/>
                  <a:pt x="1412201" y="783579"/>
                </a:cubicBezTo>
                <a:cubicBezTo>
                  <a:pt x="1433716" y="768521"/>
                  <a:pt x="1459711" y="760011"/>
                  <a:pt x="1479759" y="743049"/>
                </a:cubicBezTo>
                <a:cubicBezTo>
                  <a:pt x="1518657" y="710139"/>
                  <a:pt x="1545455" y="663230"/>
                  <a:pt x="1587852" y="634969"/>
                </a:cubicBezTo>
                <a:cubicBezTo>
                  <a:pt x="1601364" y="625962"/>
                  <a:pt x="1616904" y="619431"/>
                  <a:pt x="1628387" y="607949"/>
                </a:cubicBezTo>
                <a:cubicBezTo>
                  <a:pt x="1644310" y="592028"/>
                  <a:pt x="1654267" y="571005"/>
                  <a:pt x="1668922" y="553909"/>
                </a:cubicBezTo>
                <a:cubicBezTo>
                  <a:pt x="1681358" y="539402"/>
                  <a:pt x="1697224" y="528057"/>
                  <a:pt x="1709457" y="513379"/>
                </a:cubicBezTo>
                <a:cubicBezTo>
                  <a:pt x="1719853" y="500906"/>
                  <a:pt x="1725692" y="484984"/>
                  <a:pt x="1736480" y="472849"/>
                </a:cubicBezTo>
                <a:cubicBezTo>
                  <a:pt x="1761870" y="444289"/>
                  <a:pt x="1790527" y="418809"/>
                  <a:pt x="1817550" y="391789"/>
                </a:cubicBezTo>
                <a:lnTo>
                  <a:pt x="1858085" y="351259"/>
                </a:lnTo>
                <a:cubicBezTo>
                  <a:pt x="1862589" y="337749"/>
                  <a:pt x="1863051" y="322122"/>
                  <a:pt x="1871596" y="310730"/>
                </a:cubicBezTo>
                <a:cubicBezTo>
                  <a:pt x="1890705" y="285255"/>
                  <a:pt x="1916635" y="265697"/>
                  <a:pt x="1939155" y="243180"/>
                </a:cubicBezTo>
                <a:cubicBezTo>
                  <a:pt x="1952666" y="229670"/>
                  <a:pt x="1969089" y="218547"/>
                  <a:pt x="1979689" y="202650"/>
                </a:cubicBezTo>
                <a:cubicBezTo>
                  <a:pt x="1988697" y="189140"/>
                  <a:pt x="1994492" y="172812"/>
                  <a:pt x="2006713" y="162120"/>
                </a:cubicBezTo>
                <a:cubicBezTo>
                  <a:pt x="2031156" y="140735"/>
                  <a:pt x="2087783" y="108080"/>
                  <a:pt x="2087783" y="108080"/>
                </a:cubicBezTo>
                <a:cubicBezTo>
                  <a:pt x="2101294" y="90067"/>
                  <a:pt x="2112394" y="69961"/>
                  <a:pt x="2128317" y="54040"/>
                </a:cubicBezTo>
                <a:cubicBezTo>
                  <a:pt x="2139800" y="42558"/>
                  <a:pt x="2156171" y="37163"/>
                  <a:pt x="2168852" y="27020"/>
                </a:cubicBezTo>
                <a:cubicBezTo>
                  <a:pt x="2178799" y="19063"/>
                  <a:pt x="2186868" y="9007"/>
                  <a:pt x="2195876" y="0"/>
                </a:cubicBezTo>
                <a:cubicBezTo>
                  <a:pt x="2204884" y="13510"/>
                  <a:pt x="2218626" y="24865"/>
                  <a:pt x="2222899" y="40530"/>
                </a:cubicBezTo>
                <a:cubicBezTo>
                  <a:pt x="2232453" y="75557"/>
                  <a:pt x="2234073" y="112378"/>
                  <a:pt x="2236411" y="148610"/>
                </a:cubicBezTo>
                <a:cubicBezTo>
                  <a:pt x="2243087" y="252069"/>
                  <a:pt x="2245418" y="355763"/>
                  <a:pt x="2249922" y="459339"/>
                </a:cubicBezTo>
                <a:cubicBezTo>
                  <a:pt x="2245418" y="860135"/>
                  <a:pt x="2249198" y="1261110"/>
                  <a:pt x="2236411" y="1661727"/>
                </a:cubicBezTo>
                <a:cubicBezTo>
                  <a:pt x="2235637" y="1685966"/>
                  <a:pt x="2215769" y="1705880"/>
                  <a:pt x="2209387" y="1729277"/>
                </a:cubicBezTo>
                <a:cubicBezTo>
                  <a:pt x="2202179" y="1755704"/>
                  <a:pt x="2213916" y="1789723"/>
                  <a:pt x="2195876" y="1810337"/>
                </a:cubicBezTo>
                <a:cubicBezTo>
                  <a:pt x="2172436" y="1837122"/>
                  <a:pt x="2025691" y="1848758"/>
                  <a:pt x="2006713" y="1850866"/>
                </a:cubicBezTo>
                <a:cubicBezTo>
                  <a:pt x="1828203" y="1870698"/>
                  <a:pt x="1837522" y="1866169"/>
                  <a:pt x="1614875" y="1877886"/>
                </a:cubicBezTo>
                <a:cubicBezTo>
                  <a:pt x="1378059" y="1937083"/>
                  <a:pt x="1619548" y="1873782"/>
                  <a:pt x="1425712" y="1931926"/>
                </a:cubicBezTo>
                <a:cubicBezTo>
                  <a:pt x="1356358" y="1952730"/>
                  <a:pt x="1381253" y="1939662"/>
                  <a:pt x="1304108" y="1958946"/>
                </a:cubicBezTo>
                <a:cubicBezTo>
                  <a:pt x="1290291" y="1962400"/>
                  <a:pt x="1277085" y="1967953"/>
                  <a:pt x="1263573" y="1972456"/>
                </a:cubicBezTo>
                <a:cubicBezTo>
                  <a:pt x="1254565" y="1981463"/>
                  <a:pt x="1248634" y="1995448"/>
                  <a:pt x="1236549" y="1999476"/>
                </a:cubicBezTo>
                <a:cubicBezTo>
                  <a:pt x="1216421" y="2006184"/>
                  <a:pt x="1026568" y="2025565"/>
                  <a:pt x="1020363" y="2026496"/>
                </a:cubicBezTo>
                <a:cubicBezTo>
                  <a:pt x="970565" y="2033965"/>
                  <a:pt x="921474" y="2045663"/>
                  <a:pt x="871735" y="2053516"/>
                </a:cubicBezTo>
                <a:cubicBezTo>
                  <a:pt x="835868" y="2059179"/>
                  <a:pt x="799531" y="2061505"/>
                  <a:pt x="763642" y="2067026"/>
                </a:cubicBezTo>
                <a:cubicBezTo>
                  <a:pt x="682410" y="2079522"/>
                  <a:pt x="602589" y="2105274"/>
                  <a:pt x="520433" y="2107556"/>
                </a:cubicBezTo>
                <a:cubicBezTo>
                  <a:pt x="358293" y="2112059"/>
                  <a:pt x="179096" y="2193598"/>
                  <a:pt x="34014" y="2121066"/>
                </a:cubicBezTo>
                <a:cubicBezTo>
                  <a:pt x="-42518" y="2082805"/>
                  <a:pt x="34014" y="1949939"/>
                  <a:pt x="34014" y="1864376"/>
                </a:cubicBezTo>
                <a:lnTo>
                  <a:pt x="88060" y="1877886"/>
                </a:lnTo>
                <a:close/>
              </a:path>
            </a:pathLst>
          </a:custGeom>
          <a:solidFill>
            <a:schemeClr val="accent1">
              <a:alpha val="7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9626" y="6366831"/>
            <a:ext cx="254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Calibri" charset="0"/>
                <a:ea typeface="ＭＳ Ｐゴシック" charset="0"/>
              </a:rPr>
              <a:t>Friedlingstein</a:t>
            </a:r>
            <a:r>
              <a:rPr lang="en-US" dirty="0" smtClean="0">
                <a:latin typeface="Calibri" charset="0"/>
                <a:ea typeface="ＭＳ Ｐゴシック" charset="0"/>
              </a:rPr>
              <a:t> et al., 2006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61006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Or… Why </a:t>
            </a:r>
            <a:r>
              <a:rPr lang="en-US" dirty="0" smtClean="0">
                <a:solidFill>
                  <a:srgbClr val="FF0000"/>
                </a:solidFill>
              </a:rPr>
              <a:t>Climate Scientists </a:t>
            </a:r>
            <a:r>
              <a:rPr lang="en-US" dirty="0" smtClean="0"/>
              <a:t>will </a:t>
            </a:r>
            <a:br>
              <a:rPr lang="en-US" dirty="0" smtClean="0"/>
            </a:br>
            <a:r>
              <a:rPr lang="en-US" dirty="0" smtClean="0"/>
              <a:t>never hug </a:t>
            </a:r>
            <a:r>
              <a:rPr lang="en-US" dirty="0" smtClean="0">
                <a:solidFill>
                  <a:srgbClr val="FF0000"/>
                </a:solidFill>
              </a:rPr>
              <a:t>Ecologists</a:t>
            </a:r>
            <a:r>
              <a:rPr lang="en-US" dirty="0" smtClean="0"/>
              <a:t> again</a:t>
            </a:r>
            <a:endParaRPr lang="en-US" dirty="0"/>
          </a:p>
        </p:txBody>
      </p:sp>
      <p:pic>
        <p:nvPicPr>
          <p:cNvPr id="4" name="Picture 3" descr="james_hanse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600" y="2324291"/>
            <a:ext cx="4216400" cy="3289300"/>
          </a:xfrm>
          <a:prstGeom prst="rect">
            <a:avLst/>
          </a:prstGeom>
        </p:spPr>
      </p:pic>
      <p:pic>
        <p:nvPicPr>
          <p:cNvPr id="5" name="Picture 4" descr="treehugg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7678"/>
            <a:ext cx="2299435" cy="3065913"/>
          </a:xfrm>
          <a:prstGeom prst="rect">
            <a:avLst/>
          </a:prstGeom>
        </p:spPr>
      </p:pic>
      <p:pic>
        <p:nvPicPr>
          <p:cNvPr id="7" name="Picture 6" descr="no hugging short boy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69" y="2173848"/>
            <a:ext cx="3493363" cy="3634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40871" y="6297937"/>
            <a:ext cx="725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Or why CCR and SAGE need each other more than ever…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35121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110"/>
            <a:ext cx="9144000" cy="5977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581"/>
            <a:ext cx="8229600" cy="1143000"/>
          </a:xfrm>
        </p:spPr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35753"/>
            <a:ext cx="574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4</a:t>
            </a:r>
            <a:r>
              <a:rPr lang="en-US" sz="200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dirty="0" smtClean="0">
                <a:solidFill>
                  <a:schemeClr val="bg1"/>
                </a:solidFill>
              </a:rPr>
              <a:t> Paradigm: Confronting science with intensive data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1497" y="6357043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www.pecanproject.org</a:t>
            </a:r>
            <a:endParaRPr lang="en-US" b="1" dirty="0"/>
          </a:p>
        </p:txBody>
      </p:sp>
      <p:pic>
        <p:nvPicPr>
          <p:cNvPr id="8" name="Picture 7" descr="fpcover-ful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9" y="1335863"/>
            <a:ext cx="1792615" cy="2588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214462"/>
            <a:ext cx="419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NSF Advances in Biological Informatics</a:t>
            </a:r>
          </a:p>
          <a:p>
            <a:r>
              <a:rPr lang="en-US" b="1" dirty="0" smtClean="0"/>
              <a:t>M. </a:t>
            </a:r>
            <a:r>
              <a:rPr lang="en-US" b="1" dirty="0" err="1" smtClean="0"/>
              <a:t>Dietze</a:t>
            </a:r>
            <a:r>
              <a:rPr lang="en-US" b="1" dirty="0" smtClean="0"/>
              <a:t>, A. Desai, D. </a:t>
            </a:r>
            <a:r>
              <a:rPr lang="en-US" b="1" dirty="0" err="1" smtClean="0"/>
              <a:t>LeBauer</a:t>
            </a:r>
            <a:r>
              <a:rPr lang="en-US" b="1" dirty="0" smtClean="0"/>
              <a:t>, R. </a:t>
            </a:r>
            <a:r>
              <a:rPr lang="en-US" b="1" dirty="0" err="1" smtClean="0"/>
              <a:t>Kooper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413800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n the Beginning 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Arrhenius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62" y="0"/>
            <a:ext cx="2221937" cy="27832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880" y="274638"/>
            <a:ext cx="642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Arrhenius, S., 1896. On the influence of carbonic acid in the air upon the temperature of the ground.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280" y="1254102"/>
            <a:ext cx="516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if the quantity of carbonic acid increases in geometric progression, the augmentation of the temperature will increase nearly in arithmetic progression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 descr="GSCallendar193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3921"/>
            <a:ext cx="1658216" cy="2153527"/>
          </a:xfrm>
          <a:prstGeom prst="rect">
            <a:avLst/>
          </a:prstGeom>
        </p:spPr>
      </p:pic>
      <p:pic>
        <p:nvPicPr>
          <p:cNvPr id="14" name="Picture 13" descr="infraredabsorbsion_callendar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279" y="2281116"/>
            <a:ext cx="4198741" cy="3641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47725" y="4245442"/>
            <a:ext cx="2095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Double CO2 -&gt;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 5-6 C increase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3955" y="6126163"/>
            <a:ext cx="6422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Callendar</a:t>
            </a:r>
            <a:r>
              <a:rPr lang="en-US" dirty="0" smtClean="0">
                <a:solidFill>
                  <a:srgbClr val="FF0000"/>
                </a:solidFill>
              </a:rPr>
              <a:t>, G.S., 1938. The artificial production of carbon dioxide and its influence on climate. </a:t>
            </a:r>
            <a:r>
              <a:rPr lang="en-US" i="1" dirty="0" smtClean="0">
                <a:solidFill>
                  <a:srgbClr val="FF0000"/>
                </a:solidFill>
              </a:rPr>
              <a:t>QJRMS</a:t>
            </a:r>
            <a:r>
              <a:rPr lang="en-US" dirty="0" smtClean="0">
                <a:solidFill>
                  <a:srgbClr val="FF0000"/>
                </a:solidFill>
              </a:rPr>
              <a:t>, 64, 233-240.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98618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132" y="274638"/>
            <a:ext cx="6186668" cy="1143000"/>
          </a:xfrm>
        </p:spPr>
        <p:txBody>
          <a:bodyPr/>
          <a:lstStyle/>
          <a:p>
            <a:r>
              <a:rPr lang="en-US" dirty="0" smtClean="0"/>
              <a:t>If only were it so simple…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Keel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9" y="1257300"/>
            <a:ext cx="8597900" cy="5600700"/>
          </a:xfrm>
          <a:prstGeom prst="rect">
            <a:avLst/>
          </a:prstGeom>
        </p:spPr>
      </p:pic>
      <p:pic>
        <p:nvPicPr>
          <p:cNvPr id="5" name="Picture 4" descr="Keeling_in_Office_web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76388" cy="32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70852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MBG-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" y="-9072"/>
            <a:ext cx="8979189" cy="59804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Beat Goes On…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5345"/>
            <a:ext cx="4400003" cy="294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p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0501" y="3580143"/>
            <a:ext cx="4769987" cy="32027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7606" y="6390217"/>
            <a:ext cx="2880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Image: They Might Be Giants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06" y="6020885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Data: NOAA/ESRL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30176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Biology drives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52" y="1364208"/>
            <a:ext cx="7239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1915652" y="2308770"/>
            <a:ext cx="5778500" cy="3073400"/>
            <a:chOff x="2082800" y="1905000"/>
            <a:chExt cx="5778500" cy="3073400"/>
          </a:xfrm>
        </p:grpSpPr>
        <p:sp>
          <p:nvSpPr>
            <p:cNvPr id="9" name="Freeform 7"/>
            <p:cNvSpPr>
              <a:spLocks noChangeArrowheads="1"/>
            </p:cNvSpPr>
            <p:nvPr/>
          </p:nvSpPr>
          <p:spPr bwMode="auto">
            <a:xfrm>
              <a:off x="2082800" y="1905000"/>
              <a:ext cx="5778500" cy="3073400"/>
            </a:xfrm>
            <a:custGeom>
              <a:avLst/>
              <a:gdLst>
                <a:gd name="T0" fmla="*/ 38100 w 5778500"/>
                <a:gd name="T1" fmla="*/ 2603500 h 3073400"/>
                <a:gd name="T2" fmla="*/ 457200 w 5778500"/>
                <a:gd name="T3" fmla="*/ 2794000 h 3073400"/>
                <a:gd name="T4" fmla="*/ 711200 w 5778500"/>
                <a:gd name="T5" fmla="*/ 3073400 h 3073400"/>
                <a:gd name="T6" fmla="*/ 812800 w 5778500"/>
                <a:gd name="T7" fmla="*/ 3073400 h 3073400"/>
                <a:gd name="T8" fmla="*/ 838200 w 5778500"/>
                <a:gd name="T9" fmla="*/ 2578100 h 3073400"/>
                <a:gd name="T10" fmla="*/ 1206500 w 5778500"/>
                <a:gd name="T11" fmla="*/ 2578100 h 3073400"/>
                <a:gd name="T12" fmla="*/ 1282700 w 5778500"/>
                <a:gd name="T13" fmla="*/ 2311400 h 3073400"/>
                <a:gd name="T14" fmla="*/ 1536700 w 5778500"/>
                <a:gd name="T15" fmla="*/ 2298700 h 3073400"/>
                <a:gd name="T16" fmla="*/ 1549400 w 5778500"/>
                <a:gd name="T17" fmla="*/ 2705100 h 3073400"/>
                <a:gd name="T18" fmla="*/ 1676400 w 5778500"/>
                <a:gd name="T19" fmla="*/ 2692400 h 3073400"/>
                <a:gd name="T20" fmla="*/ 1689100 w 5778500"/>
                <a:gd name="T21" fmla="*/ 2171700 h 3073400"/>
                <a:gd name="T22" fmla="*/ 2019300 w 5778500"/>
                <a:gd name="T23" fmla="*/ 2133600 h 3073400"/>
                <a:gd name="T24" fmla="*/ 2070100 w 5778500"/>
                <a:gd name="T25" fmla="*/ 2501900 h 3073400"/>
                <a:gd name="T26" fmla="*/ 2247900 w 5778500"/>
                <a:gd name="T27" fmla="*/ 2489200 h 3073400"/>
                <a:gd name="T28" fmla="*/ 2247900 w 5778500"/>
                <a:gd name="T29" fmla="*/ 1828800 h 3073400"/>
                <a:gd name="T30" fmla="*/ 2870200 w 5778500"/>
                <a:gd name="T31" fmla="*/ 2070100 h 3073400"/>
                <a:gd name="T32" fmla="*/ 2959100 w 5778500"/>
                <a:gd name="T33" fmla="*/ 2400300 h 3073400"/>
                <a:gd name="T34" fmla="*/ 3009900 w 5778500"/>
                <a:gd name="T35" fmla="*/ 2374900 h 3073400"/>
                <a:gd name="T36" fmla="*/ 3022600 w 5778500"/>
                <a:gd name="T37" fmla="*/ 1701800 h 3073400"/>
                <a:gd name="T38" fmla="*/ 3352800 w 5778500"/>
                <a:gd name="T39" fmla="*/ 1828800 h 3073400"/>
                <a:gd name="T40" fmla="*/ 3352800 w 5778500"/>
                <a:gd name="T41" fmla="*/ 2197100 h 3073400"/>
                <a:gd name="T42" fmla="*/ 3517900 w 5778500"/>
                <a:gd name="T43" fmla="*/ 2171700 h 3073400"/>
                <a:gd name="T44" fmla="*/ 3530600 w 5778500"/>
                <a:gd name="T45" fmla="*/ 1447800 h 3073400"/>
                <a:gd name="T46" fmla="*/ 3937000 w 5778500"/>
                <a:gd name="T47" fmla="*/ 1600200 h 3073400"/>
                <a:gd name="T48" fmla="*/ 3911600 w 5778500"/>
                <a:gd name="T49" fmla="*/ 2159000 h 3073400"/>
                <a:gd name="T50" fmla="*/ 4279900 w 5778500"/>
                <a:gd name="T51" fmla="*/ 2413000 h 3073400"/>
                <a:gd name="T52" fmla="*/ 4546600 w 5778500"/>
                <a:gd name="T53" fmla="*/ 1866900 h 3073400"/>
                <a:gd name="T54" fmla="*/ 4737100 w 5778500"/>
                <a:gd name="T55" fmla="*/ 1892300 h 3073400"/>
                <a:gd name="T56" fmla="*/ 4813300 w 5778500"/>
                <a:gd name="T57" fmla="*/ 2019300 h 3073400"/>
                <a:gd name="T58" fmla="*/ 4914900 w 5778500"/>
                <a:gd name="T59" fmla="*/ 787400 h 3073400"/>
                <a:gd name="T60" fmla="*/ 5130800 w 5778500"/>
                <a:gd name="T61" fmla="*/ 787400 h 3073400"/>
                <a:gd name="T62" fmla="*/ 5118100 w 5778500"/>
                <a:gd name="T63" fmla="*/ 2260600 h 3073400"/>
                <a:gd name="T64" fmla="*/ 5448300 w 5778500"/>
                <a:gd name="T65" fmla="*/ 1270000 h 3073400"/>
                <a:gd name="T66" fmla="*/ 5778500 w 5778500"/>
                <a:gd name="T67" fmla="*/ 1701800 h 3073400"/>
                <a:gd name="T68" fmla="*/ 5753100 w 5778500"/>
                <a:gd name="T69" fmla="*/ 0 h 3073400"/>
                <a:gd name="T70" fmla="*/ 5143500 w 5778500"/>
                <a:gd name="T71" fmla="*/ 139700 h 3073400"/>
                <a:gd name="T72" fmla="*/ 3708400 w 5778500"/>
                <a:gd name="T73" fmla="*/ 444500 h 3073400"/>
                <a:gd name="T74" fmla="*/ 0 w 5778500"/>
                <a:gd name="T75" fmla="*/ 2171700 h 3073400"/>
                <a:gd name="T76" fmla="*/ 38100 w 5778500"/>
                <a:gd name="T77" fmla="*/ 2603500 h 30734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778500"/>
                <a:gd name="T118" fmla="*/ 0 h 3073400"/>
                <a:gd name="T119" fmla="*/ 5778500 w 5778500"/>
                <a:gd name="T120" fmla="*/ 3073400 h 30734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778500" h="3073400">
                  <a:moveTo>
                    <a:pt x="38100" y="2603500"/>
                  </a:moveTo>
                  <a:lnTo>
                    <a:pt x="457200" y="2794000"/>
                  </a:lnTo>
                  <a:lnTo>
                    <a:pt x="711200" y="3073400"/>
                  </a:lnTo>
                  <a:lnTo>
                    <a:pt x="812800" y="3073400"/>
                  </a:lnTo>
                  <a:lnTo>
                    <a:pt x="838200" y="2578100"/>
                  </a:lnTo>
                  <a:lnTo>
                    <a:pt x="1206500" y="2578100"/>
                  </a:lnTo>
                  <a:lnTo>
                    <a:pt x="1282700" y="2311400"/>
                  </a:lnTo>
                  <a:lnTo>
                    <a:pt x="1536700" y="2298700"/>
                  </a:lnTo>
                  <a:lnTo>
                    <a:pt x="1549400" y="2705100"/>
                  </a:lnTo>
                  <a:lnTo>
                    <a:pt x="1676400" y="2692400"/>
                  </a:lnTo>
                  <a:lnTo>
                    <a:pt x="1689100" y="2171700"/>
                  </a:lnTo>
                  <a:lnTo>
                    <a:pt x="2019300" y="2133600"/>
                  </a:lnTo>
                  <a:lnTo>
                    <a:pt x="2070100" y="2501900"/>
                  </a:lnTo>
                  <a:cubicBezTo>
                    <a:pt x="2230937" y="2488497"/>
                    <a:pt x="2171524" y="2489200"/>
                    <a:pt x="2247900" y="2489200"/>
                  </a:cubicBezTo>
                  <a:lnTo>
                    <a:pt x="2247900" y="1828800"/>
                  </a:lnTo>
                  <a:lnTo>
                    <a:pt x="2870200" y="2070100"/>
                  </a:lnTo>
                  <a:lnTo>
                    <a:pt x="2959100" y="2400300"/>
                  </a:lnTo>
                  <a:lnTo>
                    <a:pt x="3009900" y="2374900"/>
                  </a:lnTo>
                  <a:lnTo>
                    <a:pt x="3022600" y="1701800"/>
                  </a:lnTo>
                  <a:lnTo>
                    <a:pt x="3352800" y="1828800"/>
                  </a:lnTo>
                  <a:lnTo>
                    <a:pt x="3352800" y="2197100"/>
                  </a:lnTo>
                  <a:lnTo>
                    <a:pt x="3517900" y="2171700"/>
                  </a:lnTo>
                  <a:lnTo>
                    <a:pt x="3530600" y="1447800"/>
                  </a:lnTo>
                  <a:lnTo>
                    <a:pt x="3937000" y="1600200"/>
                  </a:lnTo>
                  <a:lnTo>
                    <a:pt x="3911600" y="2159000"/>
                  </a:lnTo>
                  <a:lnTo>
                    <a:pt x="4279900" y="2413000"/>
                  </a:lnTo>
                  <a:lnTo>
                    <a:pt x="4546600" y="1866900"/>
                  </a:lnTo>
                  <a:lnTo>
                    <a:pt x="4737100" y="1892300"/>
                  </a:lnTo>
                  <a:lnTo>
                    <a:pt x="4813300" y="2019300"/>
                  </a:lnTo>
                  <a:lnTo>
                    <a:pt x="4914900" y="787400"/>
                  </a:lnTo>
                  <a:lnTo>
                    <a:pt x="5130800" y="787400"/>
                  </a:lnTo>
                  <a:lnTo>
                    <a:pt x="5118100" y="2260600"/>
                  </a:lnTo>
                  <a:lnTo>
                    <a:pt x="5448300" y="1270000"/>
                  </a:lnTo>
                  <a:lnTo>
                    <a:pt x="5778500" y="1701800"/>
                  </a:lnTo>
                  <a:lnTo>
                    <a:pt x="5753100" y="0"/>
                  </a:lnTo>
                  <a:lnTo>
                    <a:pt x="5143500" y="139700"/>
                  </a:lnTo>
                  <a:lnTo>
                    <a:pt x="3708400" y="444500"/>
                  </a:lnTo>
                  <a:lnTo>
                    <a:pt x="0" y="2171700"/>
                  </a:lnTo>
                  <a:lnTo>
                    <a:pt x="38100" y="260350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 rot="20712750">
              <a:off x="3499735" y="3047947"/>
              <a:ext cx="30449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alibri" charset="0"/>
                  <a:cs typeface="Calibri" charset="0"/>
                </a:rPr>
                <a:t>Ecosystem Carbon Sink</a:t>
              </a:r>
            </a:p>
          </p:txBody>
        </p: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899652" y="6271170"/>
            <a:ext cx="5833503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 charset="0"/>
                <a:ea typeface="ＭＳ Ｐゴシック" charset="0"/>
              </a:rPr>
              <a:t>Houghton et al. (2007)</a:t>
            </a:r>
            <a:endParaRPr lang="en-US" sz="2400" dirty="0">
              <a:solidFill>
                <a:schemeClr val="tx1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76393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we fail at modeling it…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91" y="1722401"/>
            <a:ext cx="6419678" cy="471198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4249267" y="3029625"/>
            <a:ext cx="2789767" cy="1852173"/>
          </a:xfrm>
          <a:custGeom>
            <a:avLst/>
            <a:gdLst>
              <a:gd name="connsiteX0" fmla="*/ 10217 w 2789767"/>
              <a:gd name="connsiteY0" fmla="*/ 1045155 h 1852173"/>
              <a:gd name="connsiteX1" fmla="*/ 10217 w 2789767"/>
              <a:gd name="connsiteY1" fmla="*/ 1045155 h 1852173"/>
              <a:gd name="connsiteX2" fmla="*/ 288009 w 2789767"/>
              <a:gd name="connsiteY2" fmla="*/ 979006 h 1852173"/>
              <a:gd name="connsiteX3" fmla="*/ 354150 w 2789767"/>
              <a:gd name="connsiteY3" fmla="*/ 965776 h 1852173"/>
              <a:gd name="connsiteX4" fmla="*/ 698083 w 2789767"/>
              <a:gd name="connsiteY4" fmla="*/ 912857 h 1852173"/>
              <a:gd name="connsiteX5" fmla="*/ 777453 w 2789767"/>
              <a:gd name="connsiteY5" fmla="*/ 886397 h 1852173"/>
              <a:gd name="connsiteX6" fmla="*/ 870050 w 2789767"/>
              <a:gd name="connsiteY6" fmla="*/ 807019 h 1852173"/>
              <a:gd name="connsiteX7" fmla="*/ 989104 w 2789767"/>
              <a:gd name="connsiteY7" fmla="*/ 727640 h 1852173"/>
              <a:gd name="connsiteX8" fmla="*/ 1028789 w 2789767"/>
              <a:gd name="connsiteY8" fmla="*/ 701180 h 1852173"/>
              <a:gd name="connsiteX9" fmla="*/ 1108158 w 2789767"/>
              <a:gd name="connsiteY9" fmla="*/ 648261 h 1852173"/>
              <a:gd name="connsiteX10" fmla="*/ 1187527 w 2789767"/>
              <a:gd name="connsiteY10" fmla="*/ 542422 h 1852173"/>
              <a:gd name="connsiteX11" fmla="*/ 1227212 w 2789767"/>
              <a:gd name="connsiteY11" fmla="*/ 502733 h 1852173"/>
              <a:gd name="connsiteX12" fmla="*/ 1266896 w 2789767"/>
              <a:gd name="connsiteY12" fmla="*/ 489503 h 1852173"/>
              <a:gd name="connsiteX13" fmla="*/ 1452091 w 2789767"/>
              <a:gd name="connsiteY13" fmla="*/ 317516 h 1852173"/>
              <a:gd name="connsiteX14" fmla="*/ 1518232 w 2789767"/>
              <a:gd name="connsiteY14" fmla="*/ 277826 h 1852173"/>
              <a:gd name="connsiteX15" fmla="*/ 1637286 w 2789767"/>
              <a:gd name="connsiteY15" fmla="*/ 198448 h 1852173"/>
              <a:gd name="connsiteX16" fmla="*/ 1875394 w 2789767"/>
              <a:gd name="connsiteY16" fmla="*/ 171988 h 1852173"/>
              <a:gd name="connsiteX17" fmla="*/ 1954763 w 2789767"/>
              <a:gd name="connsiteY17" fmla="*/ 132299 h 1852173"/>
              <a:gd name="connsiteX18" fmla="*/ 2007676 w 2789767"/>
              <a:gd name="connsiteY18" fmla="*/ 119069 h 1852173"/>
              <a:gd name="connsiteX19" fmla="*/ 2139958 w 2789767"/>
              <a:gd name="connsiteY19" fmla="*/ 66149 h 1852173"/>
              <a:gd name="connsiteX20" fmla="*/ 2338381 w 2789767"/>
              <a:gd name="connsiteY20" fmla="*/ 26460 h 1852173"/>
              <a:gd name="connsiteX21" fmla="*/ 2602946 w 2789767"/>
              <a:gd name="connsiteY21" fmla="*/ 0 h 1852173"/>
              <a:gd name="connsiteX22" fmla="*/ 2735228 w 2789767"/>
              <a:gd name="connsiteY22" fmla="*/ 13230 h 1852173"/>
              <a:gd name="connsiteX23" fmla="*/ 2748456 w 2789767"/>
              <a:gd name="connsiteY23" fmla="*/ 66149 h 1852173"/>
              <a:gd name="connsiteX24" fmla="*/ 2774912 w 2789767"/>
              <a:gd name="connsiteY24" fmla="*/ 171988 h 1852173"/>
              <a:gd name="connsiteX25" fmla="*/ 2748456 w 2789767"/>
              <a:gd name="connsiteY25" fmla="*/ 1217142 h 1852173"/>
              <a:gd name="connsiteX26" fmla="*/ 2682315 w 2789767"/>
              <a:gd name="connsiteY26" fmla="*/ 1852173 h 1852173"/>
              <a:gd name="connsiteX27" fmla="*/ 2404523 w 2789767"/>
              <a:gd name="connsiteY27" fmla="*/ 1825714 h 1852173"/>
              <a:gd name="connsiteX28" fmla="*/ 2338381 w 2789767"/>
              <a:gd name="connsiteY28" fmla="*/ 1812484 h 1852173"/>
              <a:gd name="connsiteX29" fmla="*/ 2179643 w 2789767"/>
              <a:gd name="connsiteY29" fmla="*/ 1786024 h 1852173"/>
              <a:gd name="connsiteX30" fmla="*/ 2060589 w 2789767"/>
              <a:gd name="connsiteY30" fmla="*/ 1746335 h 1852173"/>
              <a:gd name="connsiteX31" fmla="*/ 1465320 w 2789767"/>
              <a:gd name="connsiteY31" fmla="*/ 1733105 h 1852173"/>
              <a:gd name="connsiteX32" fmla="*/ 1227212 w 2789767"/>
              <a:gd name="connsiteY32" fmla="*/ 1680186 h 1852173"/>
              <a:gd name="connsiteX33" fmla="*/ 1187527 w 2789767"/>
              <a:gd name="connsiteY33" fmla="*/ 1666956 h 1852173"/>
              <a:gd name="connsiteX34" fmla="*/ 1121386 w 2789767"/>
              <a:gd name="connsiteY34" fmla="*/ 1653726 h 1852173"/>
              <a:gd name="connsiteX35" fmla="*/ 989104 w 2789767"/>
              <a:gd name="connsiteY35" fmla="*/ 1614037 h 1852173"/>
              <a:gd name="connsiteX36" fmla="*/ 896507 w 2789767"/>
              <a:gd name="connsiteY36" fmla="*/ 1561117 h 1852173"/>
              <a:gd name="connsiteX37" fmla="*/ 856822 w 2789767"/>
              <a:gd name="connsiteY37" fmla="*/ 1547888 h 1852173"/>
              <a:gd name="connsiteX38" fmla="*/ 737768 w 2789767"/>
              <a:gd name="connsiteY38" fmla="*/ 1508198 h 1852173"/>
              <a:gd name="connsiteX39" fmla="*/ 658399 w 2789767"/>
              <a:gd name="connsiteY39" fmla="*/ 1481739 h 1852173"/>
              <a:gd name="connsiteX40" fmla="*/ 526117 w 2789767"/>
              <a:gd name="connsiteY40" fmla="*/ 1442049 h 1852173"/>
              <a:gd name="connsiteX41" fmla="*/ 486432 w 2789767"/>
              <a:gd name="connsiteY41" fmla="*/ 1415590 h 1852173"/>
              <a:gd name="connsiteX42" fmla="*/ 407063 w 2789767"/>
              <a:gd name="connsiteY42" fmla="*/ 1389130 h 1852173"/>
              <a:gd name="connsiteX43" fmla="*/ 327694 w 2789767"/>
              <a:gd name="connsiteY43" fmla="*/ 1349441 h 1852173"/>
              <a:gd name="connsiteX44" fmla="*/ 288009 w 2789767"/>
              <a:gd name="connsiteY44" fmla="*/ 1322981 h 1852173"/>
              <a:gd name="connsiteX45" fmla="*/ 63129 w 2789767"/>
              <a:gd name="connsiteY45" fmla="*/ 1296521 h 1852173"/>
              <a:gd name="connsiteX46" fmla="*/ 49901 w 2789767"/>
              <a:gd name="connsiteY46" fmla="*/ 1256832 h 1852173"/>
              <a:gd name="connsiteX47" fmla="*/ 36673 w 2789767"/>
              <a:gd name="connsiteY47" fmla="*/ 1190683 h 1852173"/>
              <a:gd name="connsiteX48" fmla="*/ 10217 w 2789767"/>
              <a:gd name="connsiteY48" fmla="*/ 1150993 h 1852173"/>
              <a:gd name="connsiteX49" fmla="*/ 10217 w 2789767"/>
              <a:gd name="connsiteY49" fmla="*/ 1045155 h 1852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89767" h="1852173">
                <a:moveTo>
                  <a:pt x="10217" y="1045155"/>
                </a:moveTo>
                <a:lnTo>
                  <a:pt x="10217" y="1045155"/>
                </a:lnTo>
                <a:cubicBezTo>
                  <a:pt x="268593" y="993473"/>
                  <a:pt x="13256" y="1047702"/>
                  <a:pt x="288009" y="979006"/>
                </a:cubicBezTo>
                <a:cubicBezTo>
                  <a:pt x="309821" y="973552"/>
                  <a:pt x="332008" y="969684"/>
                  <a:pt x="354150" y="965776"/>
                </a:cubicBezTo>
                <a:cubicBezTo>
                  <a:pt x="510136" y="938246"/>
                  <a:pt x="534489" y="936231"/>
                  <a:pt x="698083" y="912857"/>
                </a:cubicBezTo>
                <a:cubicBezTo>
                  <a:pt x="724540" y="904037"/>
                  <a:pt x="752510" y="898870"/>
                  <a:pt x="777453" y="886397"/>
                </a:cubicBezTo>
                <a:cubicBezTo>
                  <a:pt x="842596" y="853822"/>
                  <a:pt x="817099" y="846737"/>
                  <a:pt x="870050" y="807019"/>
                </a:cubicBezTo>
                <a:cubicBezTo>
                  <a:pt x="908206" y="778399"/>
                  <a:pt x="949419" y="754100"/>
                  <a:pt x="989104" y="727640"/>
                </a:cubicBezTo>
                <a:lnTo>
                  <a:pt x="1028789" y="701180"/>
                </a:lnTo>
                <a:lnTo>
                  <a:pt x="1108158" y="648261"/>
                </a:lnTo>
                <a:cubicBezTo>
                  <a:pt x="1139660" y="601002"/>
                  <a:pt x="1143534" y="592705"/>
                  <a:pt x="1187527" y="542422"/>
                </a:cubicBezTo>
                <a:cubicBezTo>
                  <a:pt x="1199846" y="528342"/>
                  <a:pt x="1211646" y="513112"/>
                  <a:pt x="1227212" y="502733"/>
                </a:cubicBezTo>
                <a:cubicBezTo>
                  <a:pt x="1238813" y="494998"/>
                  <a:pt x="1253668" y="493913"/>
                  <a:pt x="1266896" y="489503"/>
                </a:cubicBezTo>
                <a:cubicBezTo>
                  <a:pt x="1330771" y="425621"/>
                  <a:pt x="1380168" y="369830"/>
                  <a:pt x="1452091" y="317516"/>
                </a:cubicBezTo>
                <a:cubicBezTo>
                  <a:pt x="1472884" y="302392"/>
                  <a:pt x="1497663" y="293254"/>
                  <a:pt x="1518232" y="277826"/>
                </a:cubicBezTo>
                <a:cubicBezTo>
                  <a:pt x="1574070" y="235942"/>
                  <a:pt x="1548712" y="216903"/>
                  <a:pt x="1637286" y="198448"/>
                </a:cubicBezTo>
                <a:cubicBezTo>
                  <a:pt x="1715465" y="182159"/>
                  <a:pt x="1875394" y="171988"/>
                  <a:pt x="1875394" y="171988"/>
                </a:cubicBezTo>
                <a:cubicBezTo>
                  <a:pt x="2042617" y="116240"/>
                  <a:pt x="1775259" y="209238"/>
                  <a:pt x="1954763" y="132299"/>
                </a:cubicBezTo>
                <a:cubicBezTo>
                  <a:pt x="1971473" y="125137"/>
                  <a:pt x="1990555" y="125185"/>
                  <a:pt x="2007676" y="119069"/>
                </a:cubicBezTo>
                <a:cubicBezTo>
                  <a:pt x="2052400" y="103094"/>
                  <a:pt x="2093389" y="75464"/>
                  <a:pt x="2139958" y="66149"/>
                </a:cubicBezTo>
                <a:cubicBezTo>
                  <a:pt x="2206099" y="52919"/>
                  <a:pt x="2271207" y="32568"/>
                  <a:pt x="2338381" y="26460"/>
                </a:cubicBezTo>
                <a:cubicBezTo>
                  <a:pt x="2523657" y="9615"/>
                  <a:pt x="2435486" y="18609"/>
                  <a:pt x="2602946" y="0"/>
                </a:cubicBezTo>
                <a:cubicBezTo>
                  <a:pt x="2647040" y="4410"/>
                  <a:pt x="2694887" y="-5109"/>
                  <a:pt x="2735228" y="13230"/>
                </a:cubicBezTo>
                <a:cubicBezTo>
                  <a:pt x="2751780" y="20755"/>
                  <a:pt x="2743462" y="48666"/>
                  <a:pt x="2748456" y="66149"/>
                </a:cubicBezTo>
                <a:cubicBezTo>
                  <a:pt x="2775573" y="161071"/>
                  <a:pt x="2748019" y="37504"/>
                  <a:pt x="2774912" y="171988"/>
                </a:cubicBezTo>
                <a:cubicBezTo>
                  <a:pt x="2766093" y="520373"/>
                  <a:pt x="2759601" y="868824"/>
                  <a:pt x="2748456" y="1217142"/>
                </a:cubicBezTo>
                <a:cubicBezTo>
                  <a:pt x="2728632" y="1836716"/>
                  <a:pt x="2890369" y="1713458"/>
                  <a:pt x="2682315" y="1852173"/>
                </a:cubicBezTo>
                <a:cubicBezTo>
                  <a:pt x="2573696" y="1843817"/>
                  <a:pt x="2506308" y="1841375"/>
                  <a:pt x="2404523" y="1825714"/>
                </a:cubicBezTo>
                <a:cubicBezTo>
                  <a:pt x="2382300" y="1822295"/>
                  <a:pt x="2360523" y="1816392"/>
                  <a:pt x="2338381" y="1812484"/>
                </a:cubicBezTo>
                <a:cubicBezTo>
                  <a:pt x="2285555" y="1803160"/>
                  <a:pt x="2230532" y="1802989"/>
                  <a:pt x="2179643" y="1786024"/>
                </a:cubicBezTo>
                <a:cubicBezTo>
                  <a:pt x="2139958" y="1772794"/>
                  <a:pt x="2102410" y="1747264"/>
                  <a:pt x="2060589" y="1746335"/>
                </a:cubicBezTo>
                <a:lnTo>
                  <a:pt x="1465320" y="1733105"/>
                </a:lnTo>
                <a:cubicBezTo>
                  <a:pt x="1385951" y="1715465"/>
                  <a:pt x="1304345" y="1705900"/>
                  <a:pt x="1227212" y="1680186"/>
                </a:cubicBezTo>
                <a:cubicBezTo>
                  <a:pt x="1213984" y="1675776"/>
                  <a:pt x="1201055" y="1670338"/>
                  <a:pt x="1187527" y="1666956"/>
                </a:cubicBezTo>
                <a:cubicBezTo>
                  <a:pt x="1165715" y="1661502"/>
                  <a:pt x="1142921" y="1660187"/>
                  <a:pt x="1121386" y="1653726"/>
                </a:cubicBezTo>
                <a:cubicBezTo>
                  <a:pt x="947367" y="1601513"/>
                  <a:pt x="1160908" y="1648400"/>
                  <a:pt x="989104" y="1614037"/>
                </a:cubicBezTo>
                <a:cubicBezTo>
                  <a:pt x="949253" y="1587466"/>
                  <a:pt x="943495" y="1581257"/>
                  <a:pt x="896507" y="1561117"/>
                </a:cubicBezTo>
                <a:cubicBezTo>
                  <a:pt x="883691" y="1555624"/>
                  <a:pt x="870050" y="1552298"/>
                  <a:pt x="856822" y="1547888"/>
                </a:cubicBezTo>
                <a:cubicBezTo>
                  <a:pt x="783553" y="1499036"/>
                  <a:pt x="851829" y="1536716"/>
                  <a:pt x="737768" y="1508198"/>
                </a:cubicBezTo>
                <a:cubicBezTo>
                  <a:pt x="710713" y="1501434"/>
                  <a:pt x="658399" y="1481739"/>
                  <a:pt x="658399" y="1481739"/>
                </a:cubicBezTo>
                <a:cubicBezTo>
                  <a:pt x="569098" y="1422197"/>
                  <a:pt x="680881" y="1488483"/>
                  <a:pt x="526117" y="1442049"/>
                </a:cubicBezTo>
                <a:cubicBezTo>
                  <a:pt x="510889" y="1437480"/>
                  <a:pt x="500960" y="1422048"/>
                  <a:pt x="486432" y="1415590"/>
                </a:cubicBezTo>
                <a:cubicBezTo>
                  <a:pt x="460948" y="1404263"/>
                  <a:pt x="430266" y="1404601"/>
                  <a:pt x="407063" y="1389130"/>
                </a:cubicBezTo>
                <a:cubicBezTo>
                  <a:pt x="355777" y="1354935"/>
                  <a:pt x="382461" y="1367698"/>
                  <a:pt x="327694" y="1349441"/>
                </a:cubicBezTo>
                <a:cubicBezTo>
                  <a:pt x="314466" y="1340621"/>
                  <a:pt x="302896" y="1328564"/>
                  <a:pt x="288009" y="1322981"/>
                </a:cubicBezTo>
                <a:cubicBezTo>
                  <a:pt x="240726" y="1305248"/>
                  <a:pt x="76785" y="1297659"/>
                  <a:pt x="63129" y="1296521"/>
                </a:cubicBezTo>
                <a:cubicBezTo>
                  <a:pt x="58720" y="1283291"/>
                  <a:pt x="53283" y="1270361"/>
                  <a:pt x="49901" y="1256832"/>
                </a:cubicBezTo>
                <a:cubicBezTo>
                  <a:pt x="44448" y="1235017"/>
                  <a:pt x="44567" y="1211738"/>
                  <a:pt x="36673" y="1190683"/>
                </a:cubicBezTo>
                <a:cubicBezTo>
                  <a:pt x="31091" y="1175795"/>
                  <a:pt x="17327" y="1165214"/>
                  <a:pt x="10217" y="1150993"/>
                </a:cubicBezTo>
                <a:cubicBezTo>
                  <a:pt x="-12773" y="1105007"/>
                  <a:pt x="10217" y="1062795"/>
                  <a:pt x="10217" y="1045155"/>
                </a:cubicBezTo>
                <a:close/>
              </a:path>
            </a:pathLst>
          </a:custGeom>
          <a:solidFill>
            <a:schemeClr val="tx2">
              <a:alpha val="7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9626" y="6434381"/>
            <a:ext cx="254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Friedlingstein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ＭＳ Ｐゴシック" charset="0"/>
              </a:rPr>
              <a:t> et al., 2006</a:t>
            </a:r>
            <a:endParaRPr lang="en-US" dirty="0">
              <a:solidFill>
                <a:schemeClr val="bg1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2748" y="5392551"/>
            <a:ext cx="4953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Feedbacks are ubiquitous and unconstrained</a:t>
            </a:r>
            <a:endParaRPr lang="en-US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03456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urit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4" y="1631372"/>
            <a:ext cx="8905892" cy="4457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7836" y="6364638"/>
            <a:ext cx="107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x</a:t>
            </a:r>
            <a:r>
              <a:rPr lang="en-US" dirty="0" err="1" smtClean="0">
                <a:solidFill>
                  <a:srgbClr val="FFFFFF"/>
                </a:solidFill>
              </a:rPr>
              <a:t>kcd.com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46113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u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25" y="0"/>
            <a:ext cx="6836888" cy="6836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Light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8" y="2028791"/>
            <a:ext cx="7075064" cy="39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56989" y="6352569"/>
            <a:ext cx="258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Schaefer et al., submitted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670769"/>
      </p:ext>
    </p:extLst>
  </p:cSld>
  <p:clrMapOvr>
    <a:masterClrMapping/>
  </p:clrMapOvr>
  <p:transition xmlns:p14="http://schemas.microsoft.com/office/powerpoint/2010/main" spd="slow" advClick="0" advTm="15000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346</Words>
  <Application>Microsoft Macintosh PowerPoint</Application>
  <PresentationFormat>On-screen Show (4:3)</PresentationFormat>
  <Paragraphs>60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SPW 8.0 Graph</vt:lpstr>
      <vt:lpstr>Why do ecosystem carbon cycle feedbacks matter for climate</vt:lpstr>
      <vt:lpstr>Or… Why Climate Scientists will  never hug Ecologists again</vt:lpstr>
      <vt:lpstr>PowerPoint Presentation</vt:lpstr>
      <vt:lpstr>If only were it so simple…</vt:lpstr>
      <vt:lpstr>The Beat Goes On…</vt:lpstr>
      <vt:lpstr>Biology drives Physics</vt:lpstr>
      <vt:lpstr>And we fail at modeling it…</vt:lpstr>
      <vt:lpstr>Why?</vt:lpstr>
      <vt:lpstr>Light</vt:lpstr>
      <vt:lpstr>PowerPoint Presentation</vt:lpstr>
      <vt:lpstr>Temperature and Humidity</vt:lpstr>
      <vt:lpstr>[N]</vt:lpstr>
      <vt:lpstr>Indirect Climate 1: Phenology</vt:lpstr>
      <vt:lpstr>Indirect Climate 2: Water</vt:lpstr>
      <vt:lpstr>Forest Succession</vt:lpstr>
      <vt:lpstr>Pests</vt:lpstr>
      <vt:lpstr>People!</vt:lpstr>
      <vt:lpstr>What else?</vt:lpstr>
      <vt:lpstr>It Matters…</vt:lpstr>
      <vt:lpstr>What to do?</vt:lpstr>
    </vt:vector>
  </TitlesOfParts>
  <Company>University of Wisconsin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does land carbon cycle feedback matters</dc:title>
  <dc:creator>Ankur Desai</dc:creator>
  <cp:lastModifiedBy>Ankur Desai</cp:lastModifiedBy>
  <cp:revision>23</cp:revision>
  <dcterms:created xsi:type="dcterms:W3CDTF">2012-03-19T18:13:56Z</dcterms:created>
  <dcterms:modified xsi:type="dcterms:W3CDTF">2012-03-20T17:56:05Z</dcterms:modified>
</cp:coreProperties>
</file>