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4v" ContentType="video/unknown"/>
  <Default Extension="mp4" ContentType="video/mp4"/>
  <Default Extension="rels" ContentType="application/vnd.openxmlformats-package.relationships+xml"/>
  <Default Extension="gif" ContentType="image/gif"/>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20" r:id="rId3"/>
    <p:sldMasterId id="2147483732" r:id="rId4"/>
  </p:sldMasterIdLst>
  <p:notesMasterIdLst>
    <p:notesMasterId r:id="rId79"/>
  </p:notesMasterIdLst>
  <p:sldIdLst>
    <p:sldId id="558" r:id="rId5"/>
    <p:sldId id="592" r:id="rId6"/>
    <p:sldId id="624" r:id="rId7"/>
    <p:sldId id="622" r:id="rId8"/>
    <p:sldId id="623" r:id="rId9"/>
    <p:sldId id="625" r:id="rId10"/>
    <p:sldId id="626" r:id="rId11"/>
    <p:sldId id="529" r:id="rId12"/>
    <p:sldId id="628" r:id="rId13"/>
    <p:sldId id="629" r:id="rId14"/>
    <p:sldId id="651" r:id="rId15"/>
    <p:sldId id="630" r:id="rId16"/>
    <p:sldId id="593" r:id="rId17"/>
    <p:sldId id="647" r:id="rId18"/>
    <p:sldId id="648" r:id="rId19"/>
    <p:sldId id="578" r:id="rId20"/>
    <p:sldId id="579" r:id="rId21"/>
    <p:sldId id="617" r:id="rId22"/>
    <p:sldId id="420" r:id="rId23"/>
    <p:sldId id="608" r:id="rId24"/>
    <p:sldId id="610" r:id="rId25"/>
    <p:sldId id="603" r:id="rId26"/>
    <p:sldId id="559" r:id="rId27"/>
    <p:sldId id="586" r:id="rId28"/>
    <p:sldId id="618" r:id="rId29"/>
    <p:sldId id="590" r:id="rId30"/>
    <p:sldId id="652" r:id="rId31"/>
    <p:sldId id="619" r:id="rId32"/>
    <p:sldId id="527" r:id="rId33"/>
    <p:sldId id="560" r:id="rId34"/>
    <p:sldId id="510" r:id="rId35"/>
    <p:sldId id="594" r:id="rId36"/>
    <p:sldId id="539" r:id="rId37"/>
    <p:sldId id="541" r:id="rId38"/>
    <p:sldId id="607" r:id="rId39"/>
    <p:sldId id="538" r:id="rId40"/>
    <p:sldId id="561" r:id="rId41"/>
    <p:sldId id="609" r:id="rId42"/>
    <p:sldId id="601" r:id="rId43"/>
    <p:sldId id="640" r:id="rId44"/>
    <p:sldId id="602" r:id="rId45"/>
    <p:sldId id="614" r:id="rId46"/>
    <p:sldId id="631" r:id="rId47"/>
    <p:sldId id="528" r:id="rId48"/>
    <p:sldId id="595" r:id="rId49"/>
    <p:sldId id="600" r:id="rId50"/>
    <p:sldId id="581" r:id="rId51"/>
    <p:sldId id="589" r:id="rId52"/>
    <p:sldId id="580" r:id="rId53"/>
    <p:sldId id="430" r:id="rId54"/>
    <p:sldId id="599" r:id="rId55"/>
    <p:sldId id="597" r:id="rId56"/>
    <p:sldId id="644" r:id="rId57"/>
    <p:sldId id="469" r:id="rId58"/>
    <p:sldId id="632" r:id="rId59"/>
    <p:sldId id="598" r:id="rId60"/>
    <p:sldId id="633" r:id="rId61"/>
    <p:sldId id="638" r:id="rId62"/>
    <p:sldId id="634" r:id="rId63"/>
    <p:sldId id="636" r:id="rId64"/>
    <p:sldId id="635" r:id="rId65"/>
    <p:sldId id="637" r:id="rId66"/>
    <p:sldId id="562" r:id="rId67"/>
    <p:sldId id="495" r:id="rId68"/>
    <p:sldId id="649" r:id="rId69"/>
    <p:sldId id="650" r:id="rId70"/>
    <p:sldId id="503" r:id="rId71"/>
    <p:sldId id="639" r:id="rId72"/>
    <p:sldId id="572" r:id="rId73"/>
    <p:sldId id="646" r:id="rId74"/>
    <p:sldId id="645" r:id="rId75"/>
    <p:sldId id="491" r:id="rId76"/>
    <p:sldId id="642" r:id="rId77"/>
    <p:sldId id="55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osia Golub" initials="GG"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6" autoAdjust="0"/>
    <p:restoredTop sz="91206" autoAdjust="0"/>
  </p:normalViewPr>
  <p:slideViewPr>
    <p:cSldViewPr>
      <p:cViewPr varScale="1">
        <p:scale>
          <a:sx n="80" d="100"/>
          <a:sy n="80" d="100"/>
        </p:scale>
        <p:origin x="2072" y="176"/>
      </p:cViewPr>
      <p:guideLst>
        <p:guide orient="horz" pos="2160"/>
        <p:guide pos="2880"/>
      </p:guideLst>
    </p:cSldViewPr>
  </p:slideViewPr>
  <p:notesTextViewPr>
    <p:cViewPr>
      <p:scale>
        <a:sx n="66" d="100"/>
        <a:sy n="66"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notesMaster" Target="notesMasters/notesMaster1.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E88BB0-A175-4910-A4F3-FF0BDFEA0A93}" type="datetimeFigureOut">
              <a:rPr lang="en-US" smtClean="0"/>
              <a:t>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B0B14E-F5A7-47B2-9C51-04CFA968D80E}" type="slidenum">
              <a:rPr lang="en-US" smtClean="0"/>
              <a:t>‹#›</a:t>
            </a:fld>
            <a:endParaRPr lang="en-US"/>
          </a:p>
        </p:txBody>
      </p:sp>
    </p:spTree>
    <p:extLst>
      <p:ext uri="{BB962C8B-B14F-4D97-AF65-F5344CB8AC3E}">
        <p14:creationId xmlns:p14="http://schemas.microsoft.com/office/powerpoint/2010/main" val="1281278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52F208-DA6E-454A-8AC1-A0AFA40C6501}" type="slidenum">
              <a:rPr lang="en-US" sz="1200"/>
              <a:pPr/>
              <a:t>1</a:t>
            </a:fld>
            <a:endParaRPr lang="en-US" sz="1200"/>
          </a:p>
        </p:txBody>
      </p:sp>
      <p:sp>
        <p:nvSpPr>
          <p:cNvPr id="51202" name="Rectangle 1026"/>
          <p:cNvSpPr>
            <a:spLocks noGrp="1" noRot="1" noChangeAspect="1" noChangeArrowheads="1" noTextEdit="1"/>
          </p:cNvSpPr>
          <p:nvPr>
            <p:ph type="sldImg"/>
          </p:nvPr>
        </p:nvSpPr>
        <p:spPr>
          <a:ln/>
        </p:spPr>
      </p:sp>
      <p:sp>
        <p:nvSpPr>
          <p:cNvPr id="51203"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0B14E-F5A7-47B2-9C51-04CFA968D80E}" type="slidenum">
              <a:rPr lang="en-US" smtClean="0"/>
              <a:t>6</a:t>
            </a:fld>
            <a:endParaRPr lang="en-US"/>
          </a:p>
        </p:txBody>
      </p:sp>
    </p:spTree>
    <p:extLst>
      <p:ext uri="{BB962C8B-B14F-4D97-AF65-F5344CB8AC3E}">
        <p14:creationId xmlns:p14="http://schemas.microsoft.com/office/powerpoint/2010/main" val="171850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normAutofit fontScale="70000" lnSpcReduction="20000"/>
          </a:bodyPr>
          <a:lstStyle/>
          <a:p>
            <a:r>
              <a:t>Earth’s 2015 surface temperatures were the warmest since modern record keeping began in 1880, according to independent analyses by NASA and the National Oceanic and Atmospheric Administration (NOAA).</a:t>
            </a:r>
            <a:br/>
            <a:r>
              <a:t/>
            </a:r>
            <a:br/>
            <a:r>
              <a:t>Globally-averaged temperatures in 2015 shattered the previous mark set in 2014 by 0.23 degrees Fahrenheit (0.13 Celsius). Only once before, in 1998, has the new record been greater than the old record by this much.</a:t>
            </a:r>
            <a:br/>
            <a:r>
              <a:t/>
            </a:r>
            <a:br/>
            <a:r>
              <a:t>The 2015 temperatures continue a long-term warming trend, according to analyses by scientists at NASA’s Goddard Institute for Space Studies (GISS) in New York (GISTEMP). NOAA scientists agreed with the finding that 2015 was the warmest year on record based on separate, independent analyses of the data. Because weather station locations and measurements change over time, there is some uncertainty in the individual values in the GISTEMP index. Taking this into account, NASA analysis estimates 2015 was the warmest year with 94 percent certainty. </a:t>
            </a:r>
            <a:br/>
            <a:r>
              <a:t/>
            </a:r>
            <a:br/>
            <a:r>
              <a:t>“Climate change is the challenge of our generation, and NASA’s vital work on this important issue affects every person on Earth,” said NASA Administrator Charles Bolden. “Today’s announcement not only underscores how critical NASA’s Earth observation program is, it is a key data point that should make policy makers stand up and take notice - now is the time to act on climate.”</a:t>
            </a:r>
            <a:br/>
            <a:r>
              <a:t/>
            </a:r>
            <a:br/>
            <a:r>
              <a:t>The planet’s average surface temperature has risen about 1.8 degrees Fahrenheit (1.0 degree Celsius) since the late-19th century, a change largely driven by increased carbon dioxide and other human-made emissions into the atmosphere.</a:t>
            </a:r>
            <a:br/>
            <a:r>
              <a:t/>
            </a:r>
            <a:br/>
            <a:r>
              <a:t>Most of the warming occurred in the past 35 years, with 15 of the 16 warmest years on record occurring since 2001. Last year was the first time the global average temperatures were 1 degree Celsius or more above the 1880-1899 average.</a:t>
            </a:r>
            <a:br/>
            <a:r>
              <a:t/>
            </a:r>
            <a:br/>
            <a:r>
              <a:t>Phenomena such as El Niño or La Niña, which warm or cool the tropical Pacific Ocean, can contribute to short-term variations in global average temperature. A warming El Niño was in effect for most of 2015.</a:t>
            </a:r>
            <a:br/>
            <a:r>
              <a:t/>
            </a:r>
            <a:br/>
            <a:r>
              <a:t>“2015 was remarkable even in the context of the ongoing El Niño,” said GISS Director Gavin Schmidt. “Last year’s temperatures had an assist from El Niño, but it is the cumulative effect of the long-term trend that has resulted in the record warming that we are seeing.”</a:t>
            </a:r>
            <a:br/>
            <a:r>
              <a:t/>
            </a:r>
            <a:br/>
            <a:r>
              <a:t>Weather dynamics often affect regional temperatures, so not every region on Earth experienced record average temperatures last year. For example, NASA and NOAA found that the 2015 annual mean temperature for the contiguous 48 United States was the second warmest on record.</a:t>
            </a:r>
            <a:br/>
            <a:endParaRPr/>
          </a:p>
          <a:p>
            <a:r>
              <a:t>The GISTEMP analysis website is located at: http://data.giss.nasa.gov/gistemp/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a:ln/>
        </p:spPr>
      </p:sp>
      <p:sp>
        <p:nvSpPr>
          <p:cNvPr id="136194"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atin typeface="Arial" charset="0"/>
              <a:ea typeface="ＭＳ Ｐゴシック" charset="0"/>
              <a:cs typeface="ＭＳ Ｐゴシック" charset="0"/>
            </a:endParaRPr>
          </a:p>
        </p:txBody>
      </p:sp>
      <p:sp>
        <p:nvSpPr>
          <p:cNvPr id="136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E27229-1AB2-8847-8EFF-EC36EB218120}" type="slidenum">
              <a:rPr lang="en-GB" sz="1200">
                <a:solidFill>
                  <a:srgbClr val="000000"/>
                </a:solidFill>
                <a:latin typeface="Calibri" charset="0"/>
              </a:rPr>
              <a:pPr eaLnBrk="1" hangingPunct="1"/>
              <a:t>31</a:t>
            </a:fld>
            <a:endParaRPr lang="en-GB" sz="12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p>
        </p:txBody>
      </p:sp>
    </p:spTree>
    <p:extLst>
      <p:ext uri="{BB962C8B-B14F-4D97-AF65-F5344CB8AC3E}">
        <p14:creationId xmlns:p14="http://schemas.microsoft.com/office/powerpoint/2010/main" val="1784415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70B4A0-B914-D14C-A104-3BCF0CA3B5E1}" type="slidenum">
              <a:rPr lang="en-US" sz="1200"/>
              <a:pPr/>
              <a:t>67</a:t>
            </a:fld>
            <a:endParaRPr lang="en-US" sz="1200"/>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0"/>
            <a:ext cx="3176588" cy="136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558063" y="1934633"/>
            <a:ext cx="8229600" cy="1143000"/>
          </a:xfrm>
        </p:spPr>
        <p:txBody>
          <a:bodyPr/>
          <a:lstStyle>
            <a:lvl1pPr>
              <a:defRPr b="0">
                <a:latin typeface="Arial Narrow"/>
                <a:cs typeface="Arial Narrow"/>
              </a:defRPr>
            </a:lvl1pPr>
          </a:lstStyle>
          <a:p>
            <a:r>
              <a:rPr lang="en-GB" dirty="0" smtClean="0"/>
              <a:t>Click to edit Master title style</a:t>
            </a:r>
            <a:endParaRPr lang="en-US" dirty="0"/>
          </a:p>
        </p:txBody>
      </p:sp>
      <p:sp>
        <p:nvSpPr>
          <p:cNvPr id="17" name="Text Placeholder 16"/>
          <p:cNvSpPr>
            <a:spLocks noGrp="1"/>
          </p:cNvSpPr>
          <p:nvPr>
            <p:ph type="body" sz="quarter" idx="10"/>
          </p:nvPr>
        </p:nvSpPr>
        <p:spPr>
          <a:xfrm>
            <a:off x="2175728" y="5781121"/>
            <a:ext cx="4994275" cy="558800"/>
          </a:xfrm>
        </p:spPr>
        <p:txBody>
          <a:bodyPr/>
          <a:lstStyle>
            <a:lvl1pPr marL="0" indent="0" algn="ctr" defTabSz="457154" rtl="0" eaLnBrk="1" latinLnBrk="0" hangingPunct="1">
              <a:buNone/>
              <a:defRPr lang="en-GB" sz="1600" kern="1200" dirty="0" smtClean="0">
                <a:solidFill>
                  <a:schemeClr val="tx1"/>
                </a:solidFill>
                <a:latin typeface="Arial Narrow"/>
                <a:ea typeface="ＭＳ Ｐゴシック" pitchFamily="34" charset="-128"/>
                <a:cs typeface="Arial Narrow"/>
              </a:defRPr>
            </a:lvl1pPr>
            <a:lvl2pPr marL="457154"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
        <p:nvSpPr>
          <p:cNvPr id="20" name="Text Placeholder 19"/>
          <p:cNvSpPr>
            <a:spLocks noGrp="1"/>
          </p:cNvSpPr>
          <p:nvPr>
            <p:ph type="body" sz="quarter" idx="11"/>
          </p:nvPr>
        </p:nvSpPr>
        <p:spPr>
          <a:xfrm>
            <a:off x="3176645" y="2930241"/>
            <a:ext cx="2992437" cy="2211388"/>
          </a:xfrm>
        </p:spPr>
        <p:txBody>
          <a:bodyPr/>
          <a:lstStyle>
            <a:lvl1pPr marL="0" indent="0" algn="ctr">
              <a:buFontTx/>
              <a:buNone/>
              <a:defRPr sz="13000">
                <a:latin typeface="Arial Narrow"/>
                <a:cs typeface="Arial Narrow"/>
              </a:defRPr>
            </a:lvl1pPr>
            <a:lvl2pPr marL="457154" indent="0">
              <a:buFontTx/>
              <a:buNone/>
              <a:defRPr/>
            </a:lvl2pPr>
            <a:lvl3pPr marL="914306" indent="0">
              <a:buFontTx/>
              <a:buNone/>
              <a:defRPr/>
            </a:lvl3pPr>
            <a:lvl4pPr marL="1371460" indent="0">
              <a:buFontTx/>
              <a:buNone/>
              <a:defRPr/>
            </a:lvl4pPr>
            <a:lvl5pPr marL="1828613" indent="0">
              <a:buFontTx/>
              <a:buNone/>
              <a:defRPr/>
            </a:lvl5pPr>
          </a:lstStyle>
          <a:p>
            <a:pPr lvl="0"/>
            <a:r>
              <a:rPr lang="en-GB" dirty="0" smtClean="0"/>
              <a:t>Click to edit Master text styles</a:t>
            </a:r>
          </a:p>
        </p:txBody>
      </p:sp>
      <p:sp>
        <p:nvSpPr>
          <p:cNvPr id="21" name="Text Placeholder 16"/>
          <p:cNvSpPr>
            <a:spLocks noGrp="1"/>
          </p:cNvSpPr>
          <p:nvPr>
            <p:ph type="body" sz="quarter" idx="12"/>
          </p:nvPr>
        </p:nvSpPr>
        <p:spPr>
          <a:xfrm>
            <a:off x="2175728" y="6087164"/>
            <a:ext cx="4994275" cy="386742"/>
          </a:xfrm>
        </p:spPr>
        <p:txBody>
          <a:bodyPr>
            <a:normAutofit/>
          </a:bodyPr>
          <a:lstStyle>
            <a:lvl1pPr marL="0" indent="0" algn="ctr" defTabSz="457154" rtl="0" eaLnBrk="1" latinLnBrk="0" hangingPunct="1">
              <a:buNone/>
              <a:defRPr lang="en-GB" sz="1000" kern="1200" dirty="0" smtClean="0">
                <a:solidFill>
                  <a:schemeClr val="tx1"/>
                </a:solidFill>
                <a:latin typeface="Arial Narrow"/>
                <a:ea typeface="ＭＳ Ｐゴシック" pitchFamily="34" charset="-128"/>
                <a:cs typeface="Arial Narrow"/>
              </a:defRPr>
            </a:lvl1pPr>
            <a:lvl2pPr marL="457154"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Tree>
    <p:extLst>
      <p:ext uri="{BB962C8B-B14F-4D97-AF65-F5344CB8AC3E}">
        <p14:creationId xmlns:p14="http://schemas.microsoft.com/office/powerpoint/2010/main" val="254742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501189-8F14-3C4D-968B-89FE51B490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16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6F132-855D-0943-B5B9-B5E73BA044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852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8E37A1-0117-8844-8FD1-6FB2FBEBE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6013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F76844-97A0-C346-B3CD-D9D41E4822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965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D56BEF-86A3-BE44-8F0E-DC7FB12FFF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3514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1AA831-A715-DD49-B118-D2774902E3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30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9D0422-AF48-A74D-ABA7-2AA00A1A1C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80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A4426-251D-694B-8D35-02DD36A358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295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BFC8A-497D-6141-89B6-E3F119EFCF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2618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7F74B-7148-6749-A96F-3C07E70B3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921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latin typeface="Arial Narrow"/>
                <a:cs typeface="Arial Narrow"/>
              </a:defRPr>
            </a:lvl1pPr>
          </a:lstStyle>
          <a:p>
            <a:r>
              <a:rPr lang="en-GB" smtClean="0"/>
              <a:t>Click to edit Master title style</a:t>
            </a:r>
            <a:endParaRPr lang="en-US"/>
          </a:p>
        </p:txBody>
      </p:sp>
      <p:sp>
        <p:nvSpPr>
          <p:cNvPr id="4" name="Text Placeholder 3"/>
          <p:cNvSpPr>
            <a:spLocks noGrp="1"/>
          </p:cNvSpPr>
          <p:nvPr>
            <p:ph type="body" sz="quarter" idx="10"/>
          </p:nvPr>
        </p:nvSpPr>
        <p:spPr>
          <a:xfrm>
            <a:off x="457200" y="4440240"/>
            <a:ext cx="8229600" cy="1633537"/>
          </a:xfrm>
        </p:spPr>
        <p:txBody>
          <a:bodyPr anchor="ctr"/>
          <a:lstStyle>
            <a:lvl1pPr marL="0" indent="0" algn="ctr">
              <a:buFontTx/>
              <a:buNone/>
              <a:defRPr/>
            </a:lvl1pPr>
            <a:lvl2pPr marL="457154" indent="0" algn="ctr">
              <a:buFontTx/>
              <a:buNone/>
              <a:defRPr/>
            </a:lvl2pPr>
            <a:lvl3pPr marL="914306" indent="0" algn="ctr">
              <a:buFontTx/>
              <a:buNone/>
              <a:defRPr/>
            </a:lvl3pPr>
            <a:lvl4pPr marL="1371460" indent="0" algn="ctr">
              <a:buFontTx/>
              <a:buNone/>
              <a:defRPr/>
            </a:lvl4pPr>
            <a:lvl5pPr marL="1828613" indent="0" algn="ctr">
              <a:buFontTx/>
              <a:buNone/>
              <a:defRPr/>
            </a:lvl5pPr>
          </a:lstStyle>
          <a:p>
            <a:pPr lvl="0"/>
            <a:r>
              <a:rPr lang="en-GB" dirty="0" smtClean="0"/>
              <a:t>Click to edit Master text styles</a:t>
            </a:r>
          </a:p>
        </p:txBody>
      </p:sp>
    </p:spTree>
    <p:extLst>
      <p:ext uri="{BB962C8B-B14F-4D97-AF65-F5344CB8AC3E}">
        <p14:creationId xmlns:p14="http://schemas.microsoft.com/office/powerpoint/2010/main" val="4115339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8" name="Picture Placeholder 7"/>
          <p:cNvSpPr>
            <a:spLocks noGrp="1"/>
          </p:cNvSpPr>
          <p:nvPr>
            <p:ph type="pic" sz="quarter" idx="11"/>
          </p:nvPr>
        </p:nvSpPr>
        <p:spPr>
          <a:xfrm>
            <a:off x="540000" y="1440000"/>
            <a:ext cx="8080375" cy="4680000"/>
          </a:xfrm>
        </p:spPr>
        <p:txBody>
          <a:bodyPr rtlCol="0" anchor="ctr">
            <a:normAutofit/>
          </a:bodyPr>
          <a:lstStyle/>
          <a:p>
            <a:pPr lvl="0"/>
            <a:endParaRPr lang="en-US" noProof="0" dirty="0"/>
          </a:p>
        </p:txBody>
      </p: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p:spPr>
        <p:txBody>
          <a:bodyPr anchor="ctr">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5" y="5692792"/>
            <a:ext cx="8765451" cy="1077321"/>
          </a:xfrm>
        </p:spPr>
        <p:txBody>
          <a:bodyPr anchor="b">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1770852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A33EB6-0DC2-5942-A35A-81B3EB37CB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815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F9208-2F90-D04E-B200-007909E4F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304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2FEA5D-6CFF-714B-A3E8-983406405D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8809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F94AD0-6F3C-0849-8ACA-BDE08D9A1C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8100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E4C6B2-64DE-5B49-B776-5683DDA380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4809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930C16-4D04-D543-8AF6-068498E44F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0341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98ECAD-D019-7E40-8696-0CF8313348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3260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CDB55F-E7ED-8143-98FC-730A5F3784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453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86542E-A888-8B4F-B578-8B826DECEC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276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770681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9C9277-318A-824A-BA38-C84E5EDB6A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6162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EE31CA-A3DF-1A49-BA78-8114D78806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66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E3854E-B278-3D4D-A505-2CA5E08D8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173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00ABA5-9A9F-D440-815B-6A1B4AC812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0783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8398DD-DF70-C945-BD7C-B059B05E10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1635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A84BA2-C4C2-1F45-BA7E-7DD0449680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4991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33C383-879D-2E49-A912-7D195B04E1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547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4E5E80-E2E1-8447-ADED-4B2E2DECB2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9268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600657-BC31-FA4F-9977-0D9C77F7B3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313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C5473B-B633-834F-9C45-830C57326A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709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4"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7" name="Text Placeholder 2"/>
          <p:cNvSpPr>
            <a:spLocks noGrp="1"/>
          </p:cNvSpPr>
          <p:nvPr>
            <p:ph type="body" sz="quarter" idx="12"/>
          </p:nvPr>
        </p:nvSpPr>
        <p:spPr>
          <a:xfrm>
            <a:off x="189277" y="6242539"/>
            <a:ext cx="8765451" cy="552416"/>
          </a:xfrm>
        </p:spPr>
        <p:txBody>
          <a:bodyPr anchor="b">
            <a:normAutofit/>
          </a:bodyPr>
          <a:lstStyle>
            <a:lvl1pPr marL="0" indent="0" algn="ctr">
              <a:buNone/>
              <a:defRPr sz="1800">
                <a:latin typeface="Arial Narrow"/>
                <a:cs typeface="Arial Narrow"/>
              </a:defRPr>
            </a:lvl1pPr>
            <a:lvl3pPr marL="914306" indent="0">
              <a:buNone/>
              <a:defRPr/>
            </a:lvl3pPr>
          </a:lstStyle>
          <a:p>
            <a:pPr lvl="0"/>
            <a:r>
              <a:rPr lang="en-GB" dirty="0" smtClean="0"/>
              <a:t>Click to edit Master text styles</a:t>
            </a:r>
          </a:p>
        </p:txBody>
      </p:sp>
    </p:spTree>
    <p:extLst>
      <p:ext uri="{BB962C8B-B14F-4D97-AF65-F5344CB8AC3E}">
        <p14:creationId xmlns:p14="http://schemas.microsoft.com/office/powerpoint/2010/main" val="167977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CEB55F-671A-0D4A-87A6-43F7C7778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9143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B43610-F810-C447-B2E4-CF2172B772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270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1F83F6-6E17-8943-9BF5-C8767A408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06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8" name="Picture Placeholder 7"/>
          <p:cNvSpPr>
            <a:spLocks noGrp="1"/>
          </p:cNvSpPr>
          <p:nvPr>
            <p:ph type="pic" sz="quarter" idx="11"/>
          </p:nvPr>
        </p:nvSpPr>
        <p:spPr>
          <a:xfrm>
            <a:off x="540002" y="1440000"/>
            <a:ext cx="8080375" cy="4680000"/>
          </a:xfrm>
        </p:spPr>
        <p:txBody>
          <a:bodyPr rtlCol="0" anchor="ctr">
            <a:normAutofit/>
          </a:bodyPr>
          <a:lstStyle/>
          <a:p>
            <a:pPr lvl="0"/>
            <a:endParaRPr lang="en-US" noProof="0" dirty="0"/>
          </a:p>
        </p:txBody>
      </p: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p:spPr>
        <p:txBody>
          <a:bodyPr anchor="ctr">
            <a:normAutofit/>
          </a:bodyPr>
          <a:lstStyle>
            <a:lvl1pPr marL="0" indent="0" algn="ctr">
              <a:buNone/>
              <a:defRPr sz="1800">
                <a:latin typeface="Arial Narrow"/>
                <a:cs typeface="Arial Narrow"/>
              </a:defRPr>
            </a:lvl1pPr>
            <a:lvl3pPr marL="914306"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7" y="5692793"/>
            <a:ext cx="8765451" cy="1077321"/>
          </a:xfrm>
        </p:spPr>
        <p:txBody>
          <a:bodyPr anchor="b">
            <a:normAutofit/>
          </a:bodyPr>
          <a:lstStyle>
            <a:lvl1pPr marL="0" indent="0" algn="ctr">
              <a:buNone/>
              <a:defRPr sz="1800">
                <a:latin typeface="Arial Narrow"/>
                <a:cs typeface="Arial Narrow"/>
              </a:defRPr>
            </a:lvl1pPr>
            <a:lvl3pPr marL="914306" indent="0">
              <a:buNone/>
              <a:defRPr/>
            </a:lvl3pPr>
          </a:lstStyle>
          <a:p>
            <a:pPr lvl="0"/>
            <a:r>
              <a:rPr lang="en-GB" dirty="0" smtClean="0"/>
              <a:t>Click to edit Master text styles</a:t>
            </a:r>
          </a:p>
        </p:txBody>
      </p:sp>
    </p:spTree>
    <p:extLst>
      <p:ext uri="{BB962C8B-B14F-4D97-AF65-F5344CB8AC3E}">
        <p14:creationId xmlns:p14="http://schemas.microsoft.com/office/powerpoint/2010/main" val="1777279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26268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4131557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10"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158413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8FA0BC-D358-434F-A910-2DD3D97D1B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54940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GB"/>
              <a:t>Click to edit Master title style</a:t>
            </a:r>
            <a:endParaRPr lang="en-US"/>
          </a:p>
        </p:txBody>
      </p:sp>
      <p:sp>
        <p:nvSpPr>
          <p:cNvPr id="13315" name="Text Placeholder 2"/>
          <p:cNvSpPr>
            <a:spLocks noGrp="1"/>
          </p:cNvSpPr>
          <p:nvPr>
            <p:ph type="body" idx="1"/>
          </p:nvPr>
        </p:nvSpPr>
        <p:spPr bwMode="auto">
          <a:xfrm>
            <a:off x="457200" y="1600202"/>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defTabSz="457154"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6BBB3478-93A3-8F40-8597-A24E73BC4B7E}" type="datetimeFigureOut">
              <a:rPr lang="en-US"/>
              <a:pPr>
                <a:defRPr/>
              </a:pPr>
              <a:t>2/8/18</a:t>
            </a:fld>
            <a:endParaRPr lang="en-US"/>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defTabSz="457154"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defTabSz="457154"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0444699D-37F3-9449-BCB0-EDF038C9FC90}" type="slidenum">
              <a:rPr lang="en-US"/>
              <a:pPr>
                <a:defRPr/>
              </a:pPr>
              <a:t>‹#›</a:t>
            </a:fld>
            <a:endParaRPr lang="en-US"/>
          </a:p>
        </p:txBody>
      </p:sp>
    </p:spTree>
    <p:extLst>
      <p:ext uri="{BB962C8B-B14F-4D97-AF65-F5344CB8AC3E}">
        <p14:creationId xmlns:p14="http://schemas.microsoft.com/office/powerpoint/2010/main" val="181583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15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5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5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5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5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54" algn="ctr" defTabSz="457154"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06" algn="ctr" defTabSz="457154"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60" algn="ctr" defTabSz="457154"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613" algn="ctr" defTabSz="457154"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65" indent="-342865" algn="l" defTabSz="45715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74" indent="-285722" algn="l" defTabSz="45715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83" indent="-228576" algn="l" defTabSz="45715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036" indent="-228576" algn="l" defTabSz="45715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190" indent="-228576" algn="l" defTabSz="45715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bg1"/>
                </a:solidFill>
                <a:ea typeface="ＭＳ Ｐゴシック" charset="-128"/>
                <a:cs typeface="ＭＳ Ｐゴシック" charset="-128"/>
              </a:defRPr>
            </a:lvl1pPr>
          </a:lstStyle>
          <a:p>
            <a:pPr eaLnBrk="0" fontAlgn="base" hangingPunct="0">
              <a:spcBef>
                <a:spcPct val="0"/>
              </a:spcBef>
              <a:spcAft>
                <a:spcPct val="0"/>
              </a:spcAft>
              <a:defRPr/>
            </a:pPr>
            <a:endParaRPr lang="en-US">
              <a:solidFill>
                <a:srgbClr val="FFFFFF"/>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bg1"/>
                </a:solidFill>
                <a:ea typeface="ＭＳ Ｐゴシック" charset="-128"/>
                <a:cs typeface="ＭＳ Ｐゴシック" charset="-128"/>
              </a:defRPr>
            </a:lvl1pPr>
          </a:lstStyle>
          <a:p>
            <a:pPr eaLnBrk="0" fontAlgn="base" hangingPunct="0">
              <a:spcBef>
                <a:spcPct val="0"/>
              </a:spcBef>
              <a:spcAft>
                <a:spcPct val="0"/>
              </a:spcAft>
              <a:defRPr/>
            </a:pPr>
            <a:endParaRPr lang="en-US">
              <a:solidFill>
                <a:srgbClr val="FFFFFF"/>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0" fontAlgn="base" hangingPunct="0">
              <a:spcBef>
                <a:spcPct val="0"/>
              </a:spcBef>
              <a:spcAft>
                <a:spcPct val="0"/>
              </a:spcAft>
              <a:defRPr/>
            </a:pPr>
            <a:fld id="{DC9E5247-C1C7-F049-B8CA-65E942207670}" type="slidenum">
              <a:rPr lang="en-US">
                <a:solidFill>
                  <a:srgbClr val="FFFFFF"/>
                </a:solidFill>
                <a:latin typeface="Arial" charset="0"/>
                <a:ea typeface="ＭＳ Ｐゴシック" charset="0"/>
                <a:cs typeface="ＭＳ Ｐゴシック" charset="0"/>
              </a:rPr>
              <a:pPr eaLnBrk="0" fontAlgn="base" hangingPunct="0">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8327745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19" r:id="rId1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bg1"/>
                </a:solidFill>
                <a:ea typeface="ＭＳ Ｐゴシック" charset="-128"/>
                <a:cs typeface="ＭＳ Ｐゴシック" charset="-128"/>
              </a:defRPr>
            </a:lvl1pPr>
          </a:lstStyle>
          <a:p>
            <a:pPr eaLnBrk="0" fontAlgn="base" hangingPunct="0">
              <a:spcBef>
                <a:spcPct val="0"/>
              </a:spcBef>
              <a:spcAft>
                <a:spcPct val="0"/>
              </a:spcAft>
              <a:defRPr/>
            </a:pPr>
            <a:endParaRPr lang="en-US">
              <a:solidFill>
                <a:srgbClr val="FFFFFF"/>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bg1"/>
                </a:solidFill>
                <a:ea typeface="ＭＳ Ｐゴシック" charset="-128"/>
                <a:cs typeface="ＭＳ Ｐゴシック" charset="-128"/>
              </a:defRPr>
            </a:lvl1pPr>
          </a:lstStyle>
          <a:p>
            <a:pPr eaLnBrk="0" fontAlgn="base" hangingPunct="0">
              <a:spcBef>
                <a:spcPct val="0"/>
              </a:spcBef>
              <a:spcAft>
                <a:spcPct val="0"/>
              </a:spcAft>
              <a:defRPr/>
            </a:pPr>
            <a:endParaRPr lang="en-US">
              <a:solidFill>
                <a:srgbClr val="FFFFFF"/>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0" fontAlgn="base" hangingPunct="0">
              <a:spcBef>
                <a:spcPct val="0"/>
              </a:spcBef>
              <a:spcAft>
                <a:spcPct val="0"/>
              </a:spcAft>
              <a:defRPr/>
            </a:pPr>
            <a:fld id="{67958ACD-B528-E94B-9C9E-8049498BFF13}" type="slidenum">
              <a:rPr lang="en-US">
                <a:solidFill>
                  <a:srgbClr val="FFFFFF"/>
                </a:solidFill>
                <a:latin typeface="Arial" charset="0"/>
                <a:ea typeface="ＭＳ Ｐゴシック" charset="0"/>
                <a:cs typeface="ＭＳ Ｐゴシック" charset="0"/>
              </a:rPr>
              <a:pPr eaLnBrk="0" fontAlgn="base" hangingPunct="0">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790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0" fontAlgn="base" hangingPunct="0">
              <a:spcBef>
                <a:spcPct val="0"/>
              </a:spcBef>
              <a:spcAft>
                <a:spcPct val="0"/>
              </a:spcAft>
              <a:defRPr/>
            </a:pPr>
            <a:fld id="{06341762-F229-654A-8A42-DBB8EAC12F9C}" type="slidenum">
              <a:rPr lang="en-US">
                <a:solidFill>
                  <a:srgbClr val="FFFFFF"/>
                </a:solidFill>
                <a:latin typeface="Arial" charset="0"/>
                <a:ea typeface="ＭＳ Ｐゴシック" charset="0"/>
                <a:cs typeface="ＭＳ Ｐゴシック" charset="0"/>
              </a:rPr>
              <a:pPr eaLnBrk="0" fontAlgn="base" hangingPunct="0">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51952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tiff"/><Relationship Id="rId5" Type="http://schemas.openxmlformats.org/officeDocument/2006/relationships/image" Target="../media/image18.png"/><Relationship Id="rId6" Type="http://schemas.openxmlformats.org/officeDocument/2006/relationships/image" Target="../media/image19.tiff"/><Relationship Id="rId1" Type="http://schemas.openxmlformats.org/officeDocument/2006/relationships/slideLayout" Target="../slideLayouts/slideLayout10.xml"/><Relationship Id="rId2"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jpg"/><Relationship Id="rId3" Type="http://schemas.openxmlformats.org/officeDocument/2006/relationships/hyperlink" Target="http://cci-reanalyzer.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jpg"/><Relationship Id="rId3" Type="http://schemas.openxmlformats.org/officeDocument/2006/relationships/hyperlink" Target="http://cci-reanalyzer.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jp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3.xml"/><Relationship Id="rId5" Type="http://schemas.openxmlformats.org/officeDocument/2006/relationships/image" Target="../media/image30.png"/><Relationship Id="rId1" Type="http://schemas.microsoft.com/office/2007/relationships/media" Target="../media/media1.m4v"/><Relationship Id="rId2" Type="http://schemas.openxmlformats.org/officeDocument/2006/relationships/video" Target="../media/media1.m4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jpg"/><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35.png"/><Relationship Id="rId1" Type="http://schemas.microsoft.com/office/2007/relationships/media" Target="../media/media2.mov"/><Relationship Id="rId2" Type="http://schemas.openxmlformats.org/officeDocument/2006/relationships/video" Target="../media/media2.mo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37.png"/><Relationship Id="rId1" Type="http://schemas.microsoft.com/office/2007/relationships/media" Target="../media/media3.mp4"/><Relationship Id="rId2" Type="http://schemas.openxmlformats.org/officeDocument/2006/relationships/video" Target="../media/media3.mp4"/></Relationships>
</file>

<file path=ppt/slides/_rels/slide31.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dx.doi.org/10.5194/essdd-7-521-2014" TargetMode="External"/><Relationship Id="rId5" Type="http://schemas.openxmlformats.org/officeDocument/2006/relationships/hyperlink" Target="http://www.globalcarbonproject.org/carbonbudget/" TargetMode="External"/><Relationship Id="rId6" Type="http://schemas.openxmlformats.org/officeDocument/2006/relationships/image" Target="../media/image38.png"/><Relationship Id="rId7" Type="http://schemas.openxmlformats.org/officeDocument/2006/relationships/image" Target="../media/image39.jpeg"/><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png"/><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5.jpg"/><Relationship Id="rId6" Type="http://schemas.openxmlformats.org/officeDocument/2006/relationships/image" Target="../media/image56.jpg"/><Relationship Id="rId7" Type="http://schemas.openxmlformats.org/officeDocument/2006/relationships/image" Target="../media/image57.png"/><Relationship Id="rId1" Type="http://schemas.openxmlformats.org/officeDocument/2006/relationships/slideLayout" Target="../slideLayouts/slideLayout10.xml"/><Relationship Id="rId2" Type="http://schemas.openxmlformats.org/officeDocument/2006/relationships/image" Target="../media/image5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jpg"/><Relationship Id="rId3"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10.xml"/><Relationship Id="rId2"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4.png"/><Relationship Id="rId3"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5" Type="http://schemas.openxmlformats.org/officeDocument/2006/relationships/image" Target="../media/image69.PNG"/><Relationship Id="rId1" Type="http://schemas.openxmlformats.org/officeDocument/2006/relationships/slideLayout" Target="../slideLayouts/slideLayout22.xml"/><Relationship Id="rId2"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7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3.JPG"/><Relationship Id="rId3"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5.jpg"/><Relationship Id="rId3"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hyperlink" Target="http://globalchange.mit.edu/focus-areas/uncertainty/gamble" TargetMode="External"/><Relationship Id="rId4" Type="http://schemas.openxmlformats.org/officeDocument/2006/relationships/image" Target="../media/image77.png"/><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8.png"/><Relationship Id="rId3" Type="http://schemas.openxmlformats.org/officeDocument/2006/relationships/hyperlink" Target="http://climatemodels.uchicago.edu/kaya/"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3.png"/><Relationship Id="rId3" Type="http://schemas.openxmlformats.org/officeDocument/2006/relationships/image" Target="../media/image8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8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hyperlink" Target="mailto:desai@aos.wisc.edu" TargetMode="External"/><Relationship Id="rId3" Type="http://schemas.openxmlformats.org/officeDocument/2006/relationships/image" Target="../media/image87.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7307"/>
            <a:ext cx="12697748" cy="6869482"/>
          </a:xfrm>
          <a:prstGeom prst="rect">
            <a:avLst/>
          </a:prstGeom>
        </p:spPr>
      </p:pic>
      <p:sp>
        <p:nvSpPr>
          <p:cNvPr id="50178" name="Title 1"/>
          <p:cNvSpPr txBox="1">
            <a:spLocks/>
          </p:cNvSpPr>
          <p:nvPr/>
        </p:nvSpPr>
        <p:spPr bwMode="auto">
          <a:xfrm>
            <a:off x="838200" y="3810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6" rIns="91430" bIns="45716"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smtClean="0"/>
              <a:t>Are We Doomed?</a:t>
            </a:r>
          </a:p>
        </p:txBody>
      </p:sp>
      <p:sp>
        <p:nvSpPr>
          <p:cNvPr id="50179" name="TextBox 1"/>
          <p:cNvSpPr txBox="1">
            <a:spLocks noChangeArrowheads="1"/>
          </p:cNvSpPr>
          <p:nvPr/>
        </p:nvSpPr>
        <p:spPr bwMode="auto">
          <a:xfrm>
            <a:off x="2819400" y="4267290"/>
            <a:ext cx="5997986" cy="1200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00"/>
                </a:solidFill>
                <a:latin typeface="Trebuchet MS"/>
                <a:cs typeface="Trebuchet MS"/>
              </a:rPr>
              <a:t>Ankur </a:t>
            </a:r>
            <a:r>
              <a:rPr lang="en-US" b="1" dirty="0" smtClean="0">
                <a:solidFill>
                  <a:srgbClr val="FFFF00"/>
                </a:solidFill>
                <a:latin typeface="Trebuchet MS"/>
                <a:cs typeface="Trebuchet MS"/>
              </a:rPr>
              <a:t>Desai</a:t>
            </a:r>
          </a:p>
          <a:p>
            <a:r>
              <a:rPr lang="en-US" b="1" dirty="0" err="1" smtClean="0">
                <a:solidFill>
                  <a:srgbClr val="FFFF00"/>
                </a:solidFill>
                <a:latin typeface="Trebuchet MS"/>
                <a:cs typeface="Trebuchet MS"/>
              </a:rPr>
              <a:t>Dept</a:t>
            </a:r>
            <a:r>
              <a:rPr lang="en-US" b="1" dirty="0" smtClean="0">
                <a:solidFill>
                  <a:srgbClr val="FFFF00"/>
                </a:solidFill>
                <a:latin typeface="Trebuchet MS"/>
                <a:cs typeface="Trebuchet MS"/>
              </a:rPr>
              <a:t> of Atmospheric &amp; Oceanic Sciences</a:t>
            </a:r>
            <a:endParaRPr lang="en-US" b="1" dirty="0">
              <a:solidFill>
                <a:srgbClr val="FFFF00"/>
              </a:solidFill>
              <a:latin typeface="Trebuchet MS"/>
              <a:cs typeface="Trebuchet MS"/>
            </a:endParaRPr>
          </a:p>
          <a:p>
            <a:r>
              <a:rPr lang="en-US" b="1" dirty="0">
                <a:solidFill>
                  <a:srgbClr val="FFFF00"/>
                </a:solidFill>
                <a:latin typeface="Trebuchet MS"/>
                <a:cs typeface="Trebuchet MS"/>
              </a:rPr>
              <a:t>University of Wisconsin-Madison</a:t>
            </a:r>
          </a:p>
        </p:txBody>
      </p:sp>
      <p:sp>
        <p:nvSpPr>
          <p:cNvPr id="2" name="TextBox 1"/>
          <p:cNvSpPr txBox="1"/>
          <p:nvPr/>
        </p:nvSpPr>
        <p:spPr>
          <a:xfrm>
            <a:off x="7315200" y="6172200"/>
            <a:ext cx="3264015" cy="400101"/>
          </a:xfrm>
          <a:prstGeom prst="rect">
            <a:avLst/>
          </a:prstGeom>
          <a:noFill/>
        </p:spPr>
        <p:txBody>
          <a:bodyPr wrap="none" lIns="91430" tIns="45716" rIns="91430" bIns="45716" rtlCol="0">
            <a:spAutoFit/>
          </a:bodyPr>
          <a:lstStyle/>
          <a:p>
            <a:r>
              <a:rPr lang="en-US" sz="2000" dirty="0" smtClean="0">
                <a:solidFill>
                  <a:srgbClr val="FFFF00"/>
                </a:solidFill>
                <a:latin typeface="Trebuchet MS"/>
                <a:cs typeface="Trebuchet MS"/>
              </a:rPr>
              <a:t>Cabin Fever 2018, Baraboo</a:t>
            </a:r>
            <a:endParaRPr lang="en-US" sz="2000" dirty="0">
              <a:solidFill>
                <a:srgbClr val="FFFF00"/>
              </a:solidFill>
              <a:latin typeface="Trebuchet MS"/>
              <a:cs typeface="Trebuchet MS"/>
            </a:endParaRPr>
          </a:p>
        </p:txBody>
      </p:sp>
      <p:sp>
        <p:nvSpPr>
          <p:cNvPr id="3" name="TextBox 2"/>
          <p:cNvSpPr txBox="1"/>
          <p:nvPr/>
        </p:nvSpPr>
        <p:spPr>
          <a:xfrm>
            <a:off x="2619337" y="6018311"/>
            <a:ext cx="2105063" cy="307777"/>
          </a:xfrm>
          <a:prstGeom prst="rect">
            <a:avLst/>
          </a:prstGeom>
          <a:noFill/>
        </p:spPr>
        <p:txBody>
          <a:bodyPr wrap="none" rtlCol="0">
            <a:spAutoFit/>
          </a:bodyPr>
          <a:lstStyle/>
          <a:p>
            <a:r>
              <a:rPr lang="en-US" sz="1400" dirty="0" smtClean="0"/>
              <a:t>Image: </a:t>
            </a:r>
            <a:r>
              <a:rPr lang="en-US" sz="1400" smtClean="0"/>
              <a:t>20</a:t>
            </a:r>
            <a:r>
              <a:rPr lang="en-US" sz="1400" baseline="30000" smtClean="0"/>
              <a:t>th</a:t>
            </a:r>
            <a:r>
              <a:rPr lang="en-US" sz="1400" smtClean="0"/>
              <a:t> Century Fox</a:t>
            </a:r>
            <a:endParaRPr lang="en-US" sz="1400"/>
          </a:p>
        </p:txBody>
      </p:sp>
      <p:sp>
        <p:nvSpPr>
          <p:cNvPr id="4" name="Rectangle 3"/>
          <p:cNvSpPr/>
          <p:nvPr/>
        </p:nvSpPr>
        <p:spPr>
          <a:xfrm>
            <a:off x="3679175" y="1199186"/>
            <a:ext cx="4572000" cy="1200329"/>
          </a:xfrm>
          <a:prstGeom prst="rect">
            <a:avLst/>
          </a:prstGeom>
        </p:spPr>
        <p:txBody>
          <a:bodyPr>
            <a:spAutoFit/>
          </a:bodyPr>
          <a:lstStyle/>
          <a:p>
            <a:r>
              <a:rPr lang="en-US" i="1" dirty="0">
                <a:latin typeface="tahoma" charset="0"/>
              </a:rPr>
              <a:t>An optimist’s guide to how research and policy can reduce the harmful effects of climate change, protect Wisconsin’s landscapes, and grow the economy</a:t>
            </a:r>
            <a:endParaRPr lang="en-US" dirty="0"/>
          </a:p>
        </p:txBody>
      </p:sp>
    </p:spTree>
    <p:extLst>
      <p:ext uri="{BB962C8B-B14F-4D97-AF65-F5344CB8AC3E}">
        <p14:creationId xmlns:p14="http://schemas.microsoft.com/office/powerpoint/2010/main" val="16307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685800" y="76200"/>
            <a:ext cx="7772400" cy="1143000"/>
          </a:xfrm>
        </p:spPr>
        <p:txBody>
          <a:bodyPr/>
          <a:lstStyle/>
          <a:p>
            <a:endParaRPr lang="en-US">
              <a:latin typeface="Arial" charset="0"/>
              <a:ea typeface="ＭＳ Ｐゴシック" charset="0"/>
              <a:cs typeface="ＭＳ Ｐゴシック" charset="0"/>
            </a:endParaRPr>
          </a:p>
        </p:txBody>
      </p:sp>
      <p:pic>
        <p:nvPicPr>
          <p:cNvPr id="37890" name="Picture 3" descr="ann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Box 4"/>
          <p:cNvSpPr txBox="1">
            <a:spLocks noChangeArrowheads="1"/>
          </p:cNvSpPr>
          <p:nvPr/>
        </p:nvSpPr>
        <p:spPr bwMode="auto">
          <a:xfrm>
            <a:off x="1600200" y="1752600"/>
            <a:ext cx="148431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Regional</a:t>
            </a:r>
          </a:p>
          <a:p>
            <a:r>
              <a:rPr lang="en-US" dirty="0"/>
              <a:t>Tall tower</a:t>
            </a:r>
          </a:p>
        </p:txBody>
      </p:sp>
      <p:sp>
        <p:nvSpPr>
          <p:cNvPr id="37892" name="TextBox 5"/>
          <p:cNvSpPr txBox="1">
            <a:spLocks noChangeArrowheads="1"/>
          </p:cNvSpPr>
          <p:nvPr/>
        </p:nvSpPr>
        <p:spPr bwMode="auto">
          <a:xfrm>
            <a:off x="2133600" y="4724400"/>
            <a:ext cx="15367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rPr>
              <a:t>Mature</a:t>
            </a:r>
          </a:p>
          <a:p>
            <a:r>
              <a:rPr lang="en-US" dirty="0">
                <a:solidFill>
                  <a:srgbClr val="FF0000"/>
                </a:solidFill>
              </a:rPr>
              <a:t>hardwood</a:t>
            </a:r>
          </a:p>
        </p:txBody>
      </p:sp>
      <p:sp>
        <p:nvSpPr>
          <p:cNvPr id="37893" name="TextBox 6"/>
          <p:cNvSpPr txBox="1">
            <a:spLocks noChangeArrowheads="1"/>
          </p:cNvSpPr>
          <p:nvPr/>
        </p:nvSpPr>
        <p:spPr bwMode="auto">
          <a:xfrm>
            <a:off x="4379912" y="2971800"/>
            <a:ext cx="125888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3366FF"/>
                </a:solidFill>
              </a:rPr>
              <a:t>Shrub</a:t>
            </a:r>
          </a:p>
          <a:p>
            <a:r>
              <a:rPr lang="en-US" dirty="0">
                <a:solidFill>
                  <a:srgbClr val="3366FF"/>
                </a:solidFill>
              </a:rPr>
              <a:t>wetland</a:t>
            </a:r>
          </a:p>
        </p:txBody>
      </p:sp>
      <p:sp>
        <p:nvSpPr>
          <p:cNvPr id="37894" name="TextBox 7"/>
          <p:cNvSpPr txBox="1">
            <a:spLocks noChangeArrowheads="1"/>
          </p:cNvSpPr>
          <p:nvPr/>
        </p:nvSpPr>
        <p:spPr bwMode="auto">
          <a:xfrm>
            <a:off x="5638800" y="1600200"/>
            <a:ext cx="18653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6E0202"/>
                </a:solidFill>
              </a:rPr>
              <a:t>Old-growth</a:t>
            </a:r>
          </a:p>
          <a:p>
            <a:r>
              <a:rPr lang="en-US" dirty="0">
                <a:solidFill>
                  <a:srgbClr val="6E0202"/>
                </a:solidFill>
              </a:rPr>
              <a:t>mixed forest</a:t>
            </a:r>
          </a:p>
        </p:txBody>
      </p:sp>
      <p:sp>
        <p:nvSpPr>
          <p:cNvPr id="37895" name="TextBox 1"/>
          <p:cNvSpPr txBox="1">
            <a:spLocks noChangeArrowheads="1"/>
          </p:cNvSpPr>
          <p:nvPr/>
        </p:nvSpPr>
        <p:spPr bwMode="auto">
          <a:xfrm>
            <a:off x="5410200" y="838200"/>
            <a:ext cx="34337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8000"/>
                </a:solidFill>
              </a:rPr>
              <a:t>Source to atmosphere</a:t>
            </a:r>
          </a:p>
        </p:txBody>
      </p:sp>
      <p:sp>
        <p:nvSpPr>
          <p:cNvPr id="37896" name="TextBox 8"/>
          <p:cNvSpPr txBox="1">
            <a:spLocks noChangeArrowheads="1"/>
          </p:cNvSpPr>
          <p:nvPr/>
        </p:nvSpPr>
        <p:spPr bwMode="auto">
          <a:xfrm>
            <a:off x="5481638" y="5410200"/>
            <a:ext cx="3433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8000"/>
                </a:solidFill>
              </a:rPr>
              <a:t>Sink from atmosphere</a:t>
            </a:r>
          </a:p>
        </p:txBody>
      </p:sp>
    </p:spTree>
    <p:extLst>
      <p:ext uri="{BB962C8B-B14F-4D97-AF65-F5344CB8AC3E}">
        <p14:creationId xmlns:p14="http://schemas.microsoft.com/office/powerpoint/2010/main" val="31501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721046"/>
            <a:ext cx="5486400" cy="411480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5638800" cy="4229100"/>
          </a:xfrm>
          <a:prstGeom prst="rect">
            <a:avLst/>
          </a:prstGeom>
        </p:spPr>
      </p:pic>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4"/>
          <a:stretch>
            <a:fillRect/>
          </a:stretch>
        </p:blipFill>
        <p:spPr>
          <a:xfrm>
            <a:off x="5486400" y="-1447800"/>
            <a:ext cx="3911601" cy="5215468"/>
          </a:xfrm>
          <a:prstGeom prst="rect">
            <a:avLst/>
          </a:prstGeom>
        </p:spPr>
      </p:pic>
      <p:pic>
        <p:nvPicPr>
          <p:cNvPr id="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541059"/>
            <a:ext cx="3886200" cy="531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1371600" y="914400"/>
            <a:ext cx="6350000" cy="4613671"/>
          </a:xfrm>
          <a:prstGeom prst="rect">
            <a:avLst/>
          </a:prstGeom>
        </p:spPr>
      </p:pic>
    </p:spTree>
    <p:extLst>
      <p:ext uri="{BB962C8B-B14F-4D97-AF65-F5344CB8AC3E}">
        <p14:creationId xmlns:p14="http://schemas.microsoft.com/office/powerpoint/2010/main" val="134991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p:tgtEl>
                                          <p:spTgt spid="3"/>
                                        </p:tgtEl>
                                        <p:attrNameLst>
                                          <p:attrName>ppt_y</p:attrName>
                                        </p:attrNameLst>
                                      </p:cBhvr>
                                      <p:tavLst>
                                        <p:tav tm="0">
                                          <p:val>
                                            <p:strVal val="#ppt_y+#ppt_h*1.125000"/>
                                          </p:val>
                                        </p:tav>
                                        <p:tav tm="100000">
                                          <p:val>
                                            <p:strVal val="#ppt_y"/>
                                          </p:val>
                                        </p:tav>
                                      </p:tavLst>
                                    </p:anim>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climate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51535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climate</a:t>
            </a:r>
            <a:endParaRPr lang="en-US" dirty="0"/>
          </a:p>
        </p:txBody>
      </p:sp>
      <p:sp>
        <p:nvSpPr>
          <p:cNvPr id="3" name="Content Placeholder 2"/>
          <p:cNvSpPr>
            <a:spLocks noGrp="1"/>
          </p:cNvSpPr>
          <p:nvPr>
            <p:ph idx="1"/>
          </p:nvPr>
        </p:nvSpPr>
        <p:spPr/>
        <p:txBody>
          <a:bodyPr/>
          <a:lstStyle/>
          <a:p>
            <a:r>
              <a:rPr lang="en-US" dirty="0" smtClean="0"/>
              <a:t>Climate is the average of weather</a:t>
            </a:r>
          </a:p>
        </p:txBody>
      </p:sp>
    </p:spTree>
    <p:extLst>
      <p:ext uri="{BB962C8B-B14F-4D97-AF65-F5344CB8AC3E}">
        <p14:creationId xmlns:p14="http://schemas.microsoft.com/office/powerpoint/2010/main" val="126870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38100"/>
            <a:ext cx="8686800" cy="32385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276600"/>
            <a:ext cx="8521700" cy="3505200"/>
          </a:xfrm>
          <a:prstGeom prst="rect">
            <a:avLst/>
          </a:prstGeom>
        </p:spPr>
      </p:pic>
    </p:spTree>
    <p:extLst>
      <p:ext uri="{BB962C8B-B14F-4D97-AF65-F5344CB8AC3E}">
        <p14:creationId xmlns:p14="http://schemas.microsoft.com/office/powerpoint/2010/main" val="12528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853" y="685800"/>
            <a:ext cx="8590547" cy="5078156"/>
          </a:xfrm>
        </p:spPr>
      </p:pic>
      <p:sp>
        <p:nvSpPr>
          <p:cNvPr id="5" name="TextBox 4"/>
          <p:cNvSpPr txBox="1"/>
          <p:nvPr/>
        </p:nvSpPr>
        <p:spPr>
          <a:xfrm>
            <a:off x="2204098" y="6019800"/>
            <a:ext cx="6763390" cy="646331"/>
          </a:xfrm>
          <a:prstGeom prst="rect">
            <a:avLst/>
          </a:prstGeom>
          <a:noFill/>
        </p:spPr>
        <p:txBody>
          <a:bodyPr wrap="none" rtlCol="0">
            <a:spAutoFit/>
          </a:bodyPr>
          <a:lstStyle/>
          <a:p>
            <a:r>
              <a:rPr lang="en-US" dirty="0" smtClean="0">
                <a:solidFill>
                  <a:schemeClr val="bg1"/>
                </a:solidFill>
              </a:rPr>
              <a:t>Baraboo, WI</a:t>
            </a:r>
          </a:p>
          <a:p>
            <a:r>
              <a:rPr lang="en-US" dirty="0" smtClean="0">
                <a:solidFill>
                  <a:schemeClr val="bg1"/>
                </a:solidFill>
              </a:rPr>
              <a:t>2000-2010 average high and low temperature and 2017 weather</a:t>
            </a:r>
            <a:endParaRPr lang="en-US" dirty="0">
              <a:solidFill>
                <a:schemeClr val="bg1"/>
              </a:solidFill>
            </a:endParaRPr>
          </a:p>
        </p:txBody>
      </p:sp>
    </p:spTree>
    <p:extLst>
      <p:ext uri="{BB962C8B-B14F-4D97-AF65-F5344CB8AC3E}">
        <p14:creationId xmlns:p14="http://schemas.microsoft.com/office/powerpoint/2010/main" val="67340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p_793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80" y="381000"/>
            <a:ext cx="8836068" cy="5632450"/>
          </a:xfrm>
          <a:prstGeom prst="rect">
            <a:avLst/>
          </a:prstGeom>
        </p:spPr>
      </p:pic>
      <p:sp>
        <p:nvSpPr>
          <p:cNvPr id="5" name="Rectangle 4"/>
          <p:cNvSpPr/>
          <p:nvPr/>
        </p:nvSpPr>
        <p:spPr>
          <a:xfrm>
            <a:off x="5181600" y="6235700"/>
            <a:ext cx="3283848" cy="461665"/>
          </a:xfrm>
          <a:prstGeom prst="rect">
            <a:avLst/>
          </a:prstGeom>
        </p:spPr>
        <p:txBody>
          <a:bodyPr wrap="none">
            <a:spAutoFit/>
          </a:bodyPr>
          <a:lstStyle/>
          <a:p>
            <a:r>
              <a:rPr lang="en-US" dirty="0">
                <a:hlinkClick r:id="rId3"/>
              </a:rPr>
              <a:t>http://cci-reanalyzer.org</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569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p_76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36781"/>
            <a:ext cx="8839200" cy="5683019"/>
          </a:xfrm>
          <a:prstGeom prst="rect">
            <a:avLst/>
          </a:prstGeom>
        </p:spPr>
      </p:pic>
      <p:sp>
        <p:nvSpPr>
          <p:cNvPr id="5" name="Rectangle 4"/>
          <p:cNvSpPr/>
          <p:nvPr/>
        </p:nvSpPr>
        <p:spPr>
          <a:xfrm>
            <a:off x="5181600" y="6248400"/>
            <a:ext cx="3283848" cy="461665"/>
          </a:xfrm>
          <a:prstGeom prst="rect">
            <a:avLst/>
          </a:prstGeom>
        </p:spPr>
        <p:txBody>
          <a:bodyPr wrap="none">
            <a:spAutoFit/>
          </a:bodyPr>
          <a:lstStyle/>
          <a:p>
            <a:r>
              <a:rPr lang="en-US" dirty="0">
                <a:hlinkClick r:id="rId3"/>
              </a:rPr>
              <a:t>http://cci-reanalyzer.org</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73373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climate</a:t>
            </a:r>
            <a:endParaRPr lang="en-US" dirty="0"/>
          </a:p>
        </p:txBody>
      </p:sp>
      <p:sp>
        <p:nvSpPr>
          <p:cNvPr id="3" name="Content Placeholder 2"/>
          <p:cNvSpPr>
            <a:spLocks noGrp="1"/>
          </p:cNvSpPr>
          <p:nvPr>
            <p:ph idx="1"/>
          </p:nvPr>
        </p:nvSpPr>
        <p:spPr/>
        <p:txBody>
          <a:bodyPr/>
          <a:lstStyle/>
          <a:p>
            <a:r>
              <a:rPr lang="en-US" dirty="0" smtClean="0"/>
              <a:t>Climate is the average of weather</a:t>
            </a:r>
          </a:p>
          <a:p>
            <a:r>
              <a:rPr lang="en-US" dirty="0" smtClean="0"/>
              <a:t>Climate changes naturally and by humans</a:t>
            </a:r>
          </a:p>
        </p:txBody>
      </p:sp>
    </p:spTree>
    <p:extLst>
      <p:ext uri="{BB962C8B-B14F-4D97-AF65-F5344CB8AC3E}">
        <p14:creationId xmlns:p14="http://schemas.microsoft.com/office/powerpoint/2010/main" val="15367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Box 5"/>
          <p:cNvSpPr txBox="1"/>
          <p:nvPr/>
        </p:nvSpPr>
        <p:spPr>
          <a:xfrm>
            <a:off x="5874026" y="6488668"/>
            <a:ext cx="2584174" cy="369332"/>
          </a:xfrm>
          <a:prstGeom prst="rect">
            <a:avLst/>
          </a:prstGeom>
          <a:noFill/>
        </p:spPr>
        <p:txBody>
          <a:bodyPr wrap="none" rtlCol="0">
            <a:spAutoFit/>
          </a:bodyPr>
          <a:lstStyle/>
          <a:p>
            <a:r>
              <a:rPr lang="en-US" dirty="0" smtClean="0">
                <a:solidFill>
                  <a:srgbClr val="FF0000"/>
                </a:solidFill>
              </a:rPr>
              <a:t>Mann et al., 2003, EOS</a:t>
            </a:r>
            <a:endParaRPr lang="en-US" dirty="0">
              <a:solidFill>
                <a:srgbClr val="FF0000"/>
              </a:solidFill>
            </a:endParaRPr>
          </a:p>
        </p:txBody>
      </p:sp>
      <p:sp>
        <p:nvSpPr>
          <p:cNvPr id="7" name="Rectangle 6"/>
          <p:cNvSpPr/>
          <p:nvPr/>
        </p:nvSpPr>
        <p:spPr>
          <a:xfrm>
            <a:off x="8534400" y="304800"/>
            <a:ext cx="362449" cy="461665"/>
          </a:xfrm>
          <a:prstGeom prst="rect">
            <a:avLst/>
          </a:prstGeom>
        </p:spPr>
        <p:txBody>
          <a:bodyPr wrap="none">
            <a:spAutoFit/>
          </a:bodyPr>
          <a:lstStyle/>
          <a:p>
            <a:r>
              <a:rPr lang="en-US" sz="2400" dirty="0">
                <a:solidFill>
                  <a:srgbClr val="FF0000"/>
                </a:solidFill>
                <a:latin typeface="Wingdings"/>
                <a:ea typeface="Wingdings"/>
                <a:cs typeface="Wingdings"/>
              </a:rPr>
              <a:t></a:t>
            </a:r>
            <a:endParaRPr lang="en-US" sz="2400"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0"/>
            <a:ext cx="8650034" cy="4648200"/>
          </a:xfrm>
        </p:spPr>
      </p:pic>
      <p:pic>
        <p:nvPicPr>
          <p:cNvPr id="5" name="Picture 4" descr="mann_2003_eos_fig-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37168"/>
            <a:ext cx="8851900" cy="5499100"/>
          </a:xfrm>
          <a:prstGeom prst="rect">
            <a:avLst/>
          </a:prstGeom>
        </p:spPr>
      </p:pic>
    </p:spTree>
    <p:extLst>
      <p:ext uri="{BB962C8B-B14F-4D97-AF65-F5344CB8AC3E}">
        <p14:creationId xmlns:p14="http://schemas.microsoft.com/office/powerpoint/2010/main" val="402728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me</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33059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smtClean="0"/>
              <a:t>SC Wisconsin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8133" y="1371600"/>
            <a:ext cx="7510067" cy="5367364"/>
          </a:xfrm>
        </p:spPr>
      </p:pic>
    </p:spTree>
    <p:extLst>
      <p:ext uri="{BB962C8B-B14F-4D97-AF65-F5344CB8AC3E}">
        <p14:creationId xmlns:p14="http://schemas.microsoft.com/office/powerpoint/2010/main" val="193228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smtClean="0"/>
              <a:t>N America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spTree>
    <p:extLst>
      <p:ext uri="{BB962C8B-B14F-4D97-AF65-F5344CB8AC3E}">
        <p14:creationId xmlns:p14="http://schemas.microsoft.com/office/powerpoint/2010/main" val="9517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WORLD</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85" y="1371600"/>
            <a:ext cx="9114692" cy="5468815"/>
          </a:xfrm>
        </p:spPr>
      </p:pic>
    </p:spTree>
    <p:extLst>
      <p:ext uri="{BB962C8B-B14F-4D97-AF65-F5344CB8AC3E}">
        <p14:creationId xmlns:p14="http://schemas.microsoft.com/office/powerpoint/2010/main" val="178139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4419_GISTEMP_2015_Robinson_C_appletv.m4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533400"/>
            <a:ext cx="9144000" cy="5638800"/>
          </a:xfrm>
          <a:prstGeom prst="rect">
            <a:avLst/>
          </a:prstGeom>
          <a:ln w="12700">
            <a:miter lim="400000"/>
          </a:ln>
        </p:spPr>
      </p:pic>
    </p:spTree>
    <p:extLst>
      <p:ext uri="{BB962C8B-B14F-4D97-AF65-F5344CB8AC3E}">
        <p14:creationId xmlns:p14="http://schemas.microsoft.com/office/powerpoint/2010/main" val="1080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6" fill="hold"/>
                                        <p:tgtEl>
                                          <p:spTgt spid="1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6859"/>
          </a:xfrm>
          <a:prstGeom prst="rect">
            <a:avLst/>
          </a:prstGeom>
        </p:spPr>
      </p:pic>
    </p:spTree>
    <p:extLst>
      <p:ext uri="{BB962C8B-B14F-4D97-AF65-F5344CB8AC3E}">
        <p14:creationId xmlns:p14="http://schemas.microsoft.com/office/powerpoint/2010/main" val="11930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climate</a:t>
            </a:r>
            <a:endParaRPr lang="en-US" dirty="0"/>
          </a:p>
        </p:txBody>
      </p:sp>
      <p:sp>
        <p:nvSpPr>
          <p:cNvPr id="3" name="Content Placeholder 2"/>
          <p:cNvSpPr>
            <a:spLocks noGrp="1"/>
          </p:cNvSpPr>
          <p:nvPr>
            <p:ph idx="1"/>
          </p:nvPr>
        </p:nvSpPr>
        <p:spPr/>
        <p:txBody>
          <a:bodyPr/>
          <a:lstStyle/>
          <a:p>
            <a:r>
              <a:rPr lang="en-US" dirty="0" smtClean="0"/>
              <a:t>Climate is the average of weather</a:t>
            </a:r>
          </a:p>
          <a:p>
            <a:r>
              <a:rPr lang="en-US" dirty="0" smtClean="0"/>
              <a:t>Climate changes naturally and by humans</a:t>
            </a:r>
          </a:p>
          <a:p>
            <a:r>
              <a:rPr lang="en-US" dirty="0" smtClean="0"/>
              <a:t>The study of climate change is well-established. We know how climate changes and what’s is mostly causing current change</a:t>
            </a:r>
            <a:endParaRPr lang="en-US" dirty="0"/>
          </a:p>
        </p:txBody>
      </p:sp>
    </p:spTree>
    <p:extLst>
      <p:ext uri="{BB962C8B-B14F-4D97-AF65-F5344CB8AC3E}">
        <p14:creationId xmlns:p14="http://schemas.microsoft.com/office/powerpoint/2010/main" val="177718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endParaRPr lang="x-none" altLang="x-none">
              <a:ea typeface="ＭＳ Ｐゴシック" charset="-128"/>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8950" y="1981200"/>
            <a:ext cx="3086100" cy="4114800"/>
          </a:xfrm>
        </p:spPr>
      </p:pic>
      <p:pic>
        <p:nvPicPr>
          <p:cNvPr id="26627" name="Picture 3" descr="Screen Shot 2015-09-02 at 3.07.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8996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52400"/>
            <a:ext cx="3783013" cy="5044017"/>
          </a:xfrm>
          <a:prstGeom prst="rect">
            <a:avLst/>
          </a:prstGeom>
        </p:spPr>
      </p:pic>
      <p:sp>
        <p:nvSpPr>
          <p:cNvPr id="5" name="TextBox 4"/>
          <p:cNvSpPr txBox="1"/>
          <p:nvPr/>
        </p:nvSpPr>
        <p:spPr>
          <a:xfrm>
            <a:off x="5562600" y="6400800"/>
            <a:ext cx="1915909" cy="369332"/>
          </a:xfrm>
          <a:prstGeom prst="rect">
            <a:avLst/>
          </a:prstGeom>
          <a:noFill/>
        </p:spPr>
        <p:txBody>
          <a:bodyPr wrap="none" rtlCol="0">
            <a:spAutoFit/>
          </a:bodyPr>
          <a:lstStyle/>
          <a:p>
            <a:r>
              <a:rPr lang="en-US" dirty="0" err="1" smtClean="0"/>
              <a:t>Knutti</a:t>
            </a:r>
            <a:r>
              <a:rPr lang="en-US" dirty="0" smtClean="0"/>
              <a:t> et al, 2017</a:t>
            </a:r>
            <a:endParaRPr lang="en-US" dirty="0"/>
          </a:p>
        </p:txBody>
      </p:sp>
    </p:spTree>
    <p:extLst>
      <p:ext uri="{BB962C8B-B14F-4D97-AF65-F5344CB8AC3E}">
        <p14:creationId xmlns:p14="http://schemas.microsoft.com/office/powerpoint/2010/main" val="101537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0271"/>
            <a:ext cx="8534400" cy="6858000"/>
          </a:xfrm>
          <a:prstGeom prst="rect">
            <a:avLst/>
          </a:prstGeom>
        </p:spPr>
      </p:pic>
      <p:sp>
        <p:nvSpPr>
          <p:cNvPr id="5" name="TextBox 4"/>
          <p:cNvSpPr txBox="1"/>
          <p:nvPr/>
        </p:nvSpPr>
        <p:spPr>
          <a:xfrm>
            <a:off x="5562600" y="6400800"/>
            <a:ext cx="1915909" cy="369332"/>
          </a:xfrm>
          <a:prstGeom prst="rect">
            <a:avLst/>
          </a:prstGeom>
          <a:noFill/>
        </p:spPr>
        <p:txBody>
          <a:bodyPr wrap="none" rtlCol="0">
            <a:spAutoFit/>
          </a:bodyPr>
          <a:lstStyle/>
          <a:p>
            <a:r>
              <a:rPr lang="en-US" dirty="0" err="1" smtClean="0"/>
              <a:t>Knutti</a:t>
            </a:r>
            <a:r>
              <a:rPr lang="en-US" dirty="0" smtClean="0"/>
              <a:t> et al, 2017</a:t>
            </a:r>
            <a:endParaRPr lang="en-US" dirty="0"/>
          </a:p>
        </p:txBody>
      </p:sp>
      <p:grpSp>
        <p:nvGrpSpPr>
          <p:cNvPr id="11" name="Group 10"/>
          <p:cNvGrpSpPr/>
          <p:nvPr/>
        </p:nvGrpSpPr>
        <p:grpSpPr>
          <a:xfrm>
            <a:off x="3124200" y="381000"/>
            <a:ext cx="1774845" cy="5370731"/>
            <a:chOff x="3124200" y="381000"/>
            <a:chExt cx="1774845" cy="5370731"/>
          </a:xfrm>
        </p:grpSpPr>
        <p:sp>
          <p:nvSpPr>
            <p:cNvPr id="6" name="TextBox 5"/>
            <p:cNvSpPr txBox="1"/>
            <p:nvPr/>
          </p:nvSpPr>
          <p:spPr>
            <a:xfrm>
              <a:off x="3124200" y="381000"/>
              <a:ext cx="1774845" cy="646331"/>
            </a:xfrm>
            <a:prstGeom prst="rect">
              <a:avLst/>
            </a:prstGeom>
            <a:noFill/>
          </p:spPr>
          <p:txBody>
            <a:bodyPr wrap="none" rtlCol="0">
              <a:spAutoFit/>
            </a:bodyPr>
            <a:lstStyle/>
            <a:p>
              <a:pPr algn="r"/>
              <a:r>
                <a:rPr lang="en-US" dirty="0" smtClean="0">
                  <a:solidFill>
                    <a:srgbClr val="FF0000"/>
                  </a:solidFill>
                </a:rPr>
                <a:t>Ancient</a:t>
              </a:r>
            </a:p>
            <a:p>
              <a:pPr algn="r"/>
              <a:r>
                <a:rPr lang="en-US" dirty="0" smtClean="0">
                  <a:solidFill>
                    <a:srgbClr val="FF0000"/>
                  </a:solidFill>
                </a:rPr>
                <a:t>Climate proxies</a:t>
              </a:r>
              <a:endParaRPr lang="en-US" dirty="0">
                <a:solidFill>
                  <a:srgbClr val="FF0000"/>
                </a:solidFill>
              </a:endParaRPr>
            </a:p>
          </p:txBody>
        </p:sp>
        <p:sp>
          <p:nvSpPr>
            <p:cNvPr id="7" name="TextBox 6"/>
            <p:cNvSpPr txBox="1"/>
            <p:nvPr/>
          </p:nvSpPr>
          <p:spPr>
            <a:xfrm>
              <a:off x="3919290" y="1502404"/>
              <a:ext cx="979755" cy="646331"/>
            </a:xfrm>
            <a:prstGeom prst="rect">
              <a:avLst/>
            </a:prstGeom>
            <a:noFill/>
          </p:spPr>
          <p:txBody>
            <a:bodyPr wrap="none" rtlCol="0">
              <a:spAutoFit/>
            </a:bodyPr>
            <a:lstStyle/>
            <a:p>
              <a:pPr algn="r"/>
              <a:r>
                <a:rPr lang="en-US" smtClean="0">
                  <a:solidFill>
                    <a:srgbClr val="FF0000"/>
                  </a:solidFill>
                </a:rPr>
                <a:t>Physics</a:t>
              </a:r>
              <a:endParaRPr lang="en-US" dirty="0" smtClean="0">
                <a:solidFill>
                  <a:srgbClr val="FF0000"/>
                </a:solidFill>
              </a:endParaRPr>
            </a:p>
            <a:p>
              <a:pPr algn="r"/>
              <a:r>
                <a:rPr lang="en-US" dirty="0" smtClean="0">
                  <a:solidFill>
                    <a:srgbClr val="FF0000"/>
                  </a:solidFill>
                </a:rPr>
                <a:t>Theory</a:t>
              </a:r>
              <a:endParaRPr lang="en-US" dirty="0">
                <a:solidFill>
                  <a:srgbClr val="FF0000"/>
                </a:solidFill>
              </a:endParaRPr>
            </a:p>
          </p:txBody>
        </p:sp>
        <p:sp>
          <p:nvSpPr>
            <p:cNvPr id="8" name="TextBox 7"/>
            <p:cNvSpPr txBox="1"/>
            <p:nvPr/>
          </p:nvSpPr>
          <p:spPr>
            <a:xfrm>
              <a:off x="3508921" y="2678668"/>
              <a:ext cx="1390124" cy="369332"/>
            </a:xfrm>
            <a:prstGeom prst="rect">
              <a:avLst/>
            </a:prstGeom>
            <a:noFill/>
          </p:spPr>
          <p:txBody>
            <a:bodyPr wrap="none" rtlCol="0">
              <a:spAutoFit/>
            </a:bodyPr>
            <a:lstStyle/>
            <a:p>
              <a:pPr algn="r"/>
              <a:r>
                <a:rPr lang="en-US" smtClean="0">
                  <a:solidFill>
                    <a:srgbClr val="FF0000"/>
                  </a:solidFill>
                </a:rPr>
                <a:t>Climatology</a:t>
              </a:r>
              <a:endParaRPr lang="en-US" dirty="0" smtClean="0">
                <a:solidFill>
                  <a:srgbClr val="FF0000"/>
                </a:solidFill>
              </a:endParaRPr>
            </a:p>
          </p:txBody>
        </p:sp>
        <p:sp>
          <p:nvSpPr>
            <p:cNvPr id="9" name="TextBox 8"/>
            <p:cNvSpPr txBox="1"/>
            <p:nvPr/>
          </p:nvSpPr>
          <p:spPr>
            <a:xfrm>
              <a:off x="3970586" y="3593068"/>
              <a:ext cx="928459" cy="369332"/>
            </a:xfrm>
            <a:prstGeom prst="rect">
              <a:avLst/>
            </a:prstGeom>
            <a:noFill/>
          </p:spPr>
          <p:txBody>
            <a:bodyPr wrap="none" rtlCol="0">
              <a:spAutoFit/>
            </a:bodyPr>
            <a:lstStyle/>
            <a:p>
              <a:pPr algn="r"/>
              <a:r>
                <a:rPr lang="en-US" smtClean="0">
                  <a:solidFill>
                    <a:srgbClr val="FF0000"/>
                  </a:solidFill>
                </a:rPr>
                <a:t>Models</a:t>
              </a:r>
              <a:endParaRPr lang="en-US" dirty="0" smtClean="0">
                <a:solidFill>
                  <a:srgbClr val="FF0000"/>
                </a:solidFill>
              </a:endParaRPr>
            </a:p>
          </p:txBody>
        </p:sp>
        <p:sp>
          <p:nvSpPr>
            <p:cNvPr id="10" name="TextBox 9"/>
            <p:cNvSpPr txBox="1"/>
            <p:nvPr/>
          </p:nvSpPr>
          <p:spPr>
            <a:xfrm>
              <a:off x="3406329" y="5105400"/>
              <a:ext cx="1492716" cy="646331"/>
            </a:xfrm>
            <a:prstGeom prst="rect">
              <a:avLst/>
            </a:prstGeom>
            <a:noFill/>
          </p:spPr>
          <p:txBody>
            <a:bodyPr wrap="none" rtlCol="0">
              <a:spAutoFit/>
            </a:bodyPr>
            <a:lstStyle/>
            <a:p>
              <a:pPr algn="r"/>
              <a:r>
                <a:rPr lang="en-US" dirty="0" smtClean="0">
                  <a:solidFill>
                    <a:srgbClr val="FF0000"/>
                  </a:solidFill>
                </a:rPr>
                <a:t>Modern</a:t>
              </a:r>
            </a:p>
            <a:p>
              <a:pPr algn="r"/>
              <a:r>
                <a:rPr lang="en-US" dirty="0" smtClean="0">
                  <a:solidFill>
                    <a:srgbClr val="FF0000"/>
                  </a:solidFill>
                </a:rPr>
                <a:t>observations</a:t>
              </a:r>
            </a:p>
          </p:txBody>
        </p:sp>
      </p:grpSp>
    </p:spTree>
    <p:extLst>
      <p:ext uri="{BB962C8B-B14F-4D97-AF65-F5344CB8AC3E}">
        <p14:creationId xmlns:p14="http://schemas.microsoft.com/office/powerpoint/2010/main" val="33486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lippedMovie-warmingworl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609600"/>
            <a:ext cx="8805334" cy="4953000"/>
          </a:xfrm>
        </p:spPr>
      </p:pic>
      <p:sp>
        <p:nvSpPr>
          <p:cNvPr id="6" name="TextBox 5"/>
          <p:cNvSpPr txBox="1"/>
          <p:nvPr/>
        </p:nvSpPr>
        <p:spPr>
          <a:xfrm>
            <a:off x="7715993" y="6248400"/>
            <a:ext cx="1300356" cy="369332"/>
          </a:xfrm>
          <a:prstGeom prst="rect">
            <a:avLst/>
          </a:prstGeom>
          <a:noFill/>
        </p:spPr>
        <p:txBody>
          <a:bodyPr wrap="none" rtlCol="0">
            <a:spAutoFit/>
          </a:bodyPr>
          <a:lstStyle/>
          <a:p>
            <a:r>
              <a:rPr lang="en-US" smtClean="0">
                <a:solidFill>
                  <a:srgbClr val="FF0000"/>
                </a:solidFill>
              </a:rPr>
              <a:t>Bloomberg</a:t>
            </a:r>
            <a:endParaRPr lang="en-US">
              <a:solidFill>
                <a:srgbClr val="FF0000"/>
              </a:solidFill>
            </a:endParaRPr>
          </a:p>
        </p:txBody>
      </p:sp>
    </p:spTree>
    <p:extLst>
      <p:ext uri="{BB962C8B-B14F-4D97-AF65-F5344CB8AC3E}">
        <p14:creationId xmlns:p14="http://schemas.microsoft.com/office/powerpoint/2010/main" val="8254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ompare_1950-2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74638"/>
            <a:ext cx="7740650" cy="6464340"/>
          </a:xfrm>
          <a:prstGeom prst="rect">
            <a:avLst/>
          </a:prstGeom>
        </p:spPr>
      </p:pic>
    </p:spTree>
    <p:extLst>
      <p:ext uri="{BB962C8B-B14F-4D97-AF65-F5344CB8AC3E}">
        <p14:creationId xmlns:p14="http://schemas.microsoft.com/office/powerpoint/2010/main" val="40335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me</a:t>
            </a:r>
            <a:endParaRPr lang="en-US" dirty="0"/>
          </a:p>
        </p:txBody>
      </p:sp>
      <p:sp>
        <p:nvSpPr>
          <p:cNvPr id="3" name="Content Placeholder 2"/>
          <p:cNvSpPr>
            <a:spLocks noGrp="1"/>
          </p:cNvSpPr>
          <p:nvPr>
            <p:ph idx="1"/>
          </p:nvPr>
        </p:nvSpPr>
        <p:spPr/>
        <p:txBody>
          <a:bodyPr/>
          <a:lstStyle/>
          <a:p>
            <a:r>
              <a:rPr lang="en-US" dirty="0" smtClean="0"/>
              <a:t>I was born and raised in New Jersey</a:t>
            </a:r>
          </a:p>
        </p:txBody>
      </p:sp>
    </p:spTree>
    <p:extLst>
      <p:ext uri="{BB962C8B-B14F-4D97-AF65-F5344CB8AC3E}">
        <p14:creationId xmlns:p14="http://schemas.microsoft.com/office/powerpoint/2010/main" val="65748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2movi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914400"/>
            <a:ext cx="8534400" cy="4800600"/>
          </a:xfrm>
        </p:spPr>
      </p:pic>
      <p:sp>
        <p:nvSpPr>
          <p:cNvPr id="3" name="TextBox 2"/>
          <p:cNvSpPr txBox="1"/>
          <p:nvPr/>
        </p:nvSpPr>
        <p:spPr>
          <a:xfrm>
            <a:off x="381000" y="6096000"/>
            <a:ext cx="8382000" cy="646331"/>
          </a:xfrm>
          <a:prstGeom prst="rect">
            <a:avLst/>
          </a:prstGeom>
          <a:noFill/>
        </p:spPr>
        <p:txBody>
          <a:bodyPr wrap="square" rtlCol="0">
            <a:spAutoFit/>
          </a:bodyPr>
          <a:lstStyle/>
          <a:p>
            <a:r>
              <a:rPr lang="en-US" dirty="0" smtClean="0">
                <a:solidFill>
                  <a:schemeClr val="bg1"/>
                </a:solidFill>
              </a:rPr>
              <a:t>Other evidence: decreasing radiocarbon content of atmosphere, acidification of ocean, increased water use efficiency of plants</a:t>
            </a:r>
            <a:r>
              <a:rPr lang="en-US" smtClean="0">
                <a:solidFill>
                  <a:schemeClr val="bg1"/>
                </a:solidFill>
              </a:rPr>
              <a:t>, concentrations </a:t>
            </a:r>
            <a:r>
              <a:rPr lang="en-US" dirty="0" smtClean="0">
                <a:solidFill>
                  <a:schemeClr val="bg1"/>
                </a:solidFill>
              </a:rPr>
              <a:t>tracks emissions </a:t>
            </a:r>
          </a:p>
        </p:txBody>
      </p:sp>
    </p:spTree>
    <p:extLst>
      <p:ext uri="{BB962C8B-B14F-4D97-AF65-F5344CB8AC3E}">
        <p14:creationId xmlns:p14="http://schemas.microsoft.com/office/powerpoint/2010/main" val="196244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4"/>
          <p:cNvSpPr>
            <a:spLocks noGrp="1"/>
          </p:cNvSpPr>
          <p:nvPr>
            <p:ph type="title"/>
          </p:nvPr>
        </p:nvSpPr>
        <p:spPr>
          <a:xfrm>
            <a:off x="1855788" y="119063"/>
            <a:ext cx="7288212" cy="508000"/>
          </a:xfrm>
        </p:spPr>
        <p:txBody>
          <a:bodyPr/>
          <a:lstStyle/>
          <a:p>
            <a:pPr eaLnBrk="1" hangingPunct="1"/>
            <a:r>
              <a:rPr lang="en-GB" b="0">
                <a:solidFill>
                  <a:srgbClr val="FFFFFF"/>
                </a:solidFill>
                <a:latin typeface="Arial Narrow Bold" charset="0"/>
                <a:ea typeface="ＭＳ Ｐゴシック" charset="0"/>
                <a:cs typeface="Arial Narrow" charset="0"/>
              </a:rPr>
              <a:t>Fossil Fuel and Cement Emissions</a:t>
            </a:r>
            <a:endParaRPr lang="en-US" b="0">
              <a:solidFill>
                <a:srgbClr val="FFFFFF"/>
              </a:solidFill>
              <a:latin typeface="Arial Narrow Bold" charset="0"/>
              <a:ea typeface="ＭＳ Ｐゴシック" charset="0"/>
              <a:cs typeface="Arial Narrow" charset="0"/>
            </a:endParaRPr>
          </a:p>
        </p:txBody>
      </p:sp>
      <p:sp>
        <p:nvSpPr>
          <p:cNvPr id="135171" name="Text Placeholder 6"/>
          <p:cNvSpPr>
            <a:spLocks noGrp="1"/>
          </p:cNvSpPr>
          <p:nvPr>
            <p:ph type="body" sz="quarter" idx="10"/>
          </p:nvPr>
        </p:nvSpPr>
        <p:spPr>
          <a:xfrm>
            <a:off x="431800" y="823913"/>
            <a:ext cx="8280400" cy="684212"/>
          </a:xfrm>
        </p:spPr>
        <p:txBody>
          <a:bodyPr/>
          <a:lstStyle/>
          <a:p>
            <a:pPr eaLnBrk="1" hangingPunct="1">
              <a:lnSpc>
                <a:spcPct val="90000"/>
              </a:lnSpc>
            </a:pPr>
            <a:r>
              <a:rPr lang="en-GB">
                <a:solidFill>
                  <a:srgbClr val="FFFFFF"/>
                </a:solidFill>
                <a:latin typeface="Arial Narrow" charset="0"/>
                <a:ea typeface="ＭＳ Ｐゴシック" charset="0"/>
                <a:cs typeface="Arial Narrow" charset="0"/>
              </a:rPr>
              <a:t>Global fossil fuel and cement emissions: 36.1 ± 1.8 GtCO</a:t>
            </a:r>
            <a:r>
              <a:rPr lang="en-GB" baseline="-25000">
                <a:solidFill>
                  <a:srgbClr val="FFFFFF"/>
                </a:solidFill>
                <a:latin typeface="Arial Narrow" charset="0"/>
                <a:ea typeface="ＭＳ Ｐゴシック" charset="0"/>
                <a:cs typeface="Arial Narrow" charset="0"/>
              </a:rPr>
              <a:t>2</a:t>
            </a:r>
            <a:r>
              <a:rPr lang="en-GB">
                <a:solidFill>
                  <a:srgbClr val="FFFFFF"/>
                </a:solidFill>
                <a:latin typeface="Arial Narrow" charset="0"/>
                <a:ea typeface="ＭＳ Ｐゴシック" charset="0"/>
                <a:cs typeface="Arial Narrow" charset="0"/>
              </a:rPr>
              <a:t> in 2013, 61% over 1990 </a:t>
            </a:r>
          </a:p>
          <a:p>
            <a:pPr eaLnBrk="1" hangingPunct="1">
              <a:lnSpc>
                <a:spcPct val="90000"/>
              </a:lnSpc>
            </a:pPr>
            <a:r>
              <a:rPr lang="en-GB">
                <a:solidFill>
                  <a:srgbClr val="FFFFFF"/>
                </a:solidFill>
                <a:latin typeface="Arial Narrow" charset="0"/>
                <a:ea typeface="ＭＳ Ｐゴシック" charset="0"/>
                <a:cs typeface="Arial Narrow" charset="0"/>
              </a:rPr>
              <a:t>Projection for 2014 : 37.0 ± 1.9 GtCO</a:t>
            </a:r>
            <a:r>
              <a:rPr lang="en-GB" baseline="-25000">
                <a:solidFill>
                  <a:srgbClr val="FFFFFF"/>
                </a:solidFill>
                <a:latin typeface="Arial Narrow" charset="0"/>
                <a:ea typeface="ＭＳ Ｐゴシック" charset="0"/>
                <a:cs typeface="Arial Narrow" charset="0"/>
              </a:rPr>
              <a:t>2</a:t>
            </a:r>
            <a:r>
              <a:rPr lang="en-GB">
                <a:solidFill>
                  <a:srgbClr val="FFFFFF"/>
                </a:solidFill>
                <a:latin typeface="Arial Narrow" charset="0"/>
                <a:ea typeface="ＭＳ Ｐゴシック" charset="0"/>
                <a:cs typeface="Arial Narrow" charset="0"/>
              </a:rPr>
              <a:t>, 65% over 1990</a:t>
            </a:r>
            <a:endParaRPr lang="en-US">
              <a:solidFill>
                <a:srgbClr val="FFFFFF"/>
              </a:solidFill>
              <a:latin typeface="Arial Narrow" charset="0"/>
              <a:ea typeface="ＭＳ Ｐゴシック" charset="0"/>
              <a:cs typeface="Arial Narrow" charset="0"/>
            </a:endParaRPr>
          </a:p>
        </p:txBody>
      </p:sp>
      <p:sp>
        <p:nvSpPr>
          <p:cNvPr id="135172" name="Text Placeholder 11"/>
          <p:cNvSpPr>
            <a:spLocks noGrp="1"/>
          </p:cNvSpPr>
          <p:nvPr>
            <p:ph type="body" sz="quarter" idx="12"/>
          </p:nvPr>
        </p:nvSpPr>
        <p:spPr>
          <a:xfrm>
            <a:off x="188913" y="5692775"/>
            <a:ext cx="8766175" cy="1077913"/>
          </a:xfrm>
        </p:spPr>
        <p:txBody>
          <a:bodyPr/>
          <a:lstStyle/>
          <a:p>
            <a:pPr eaLnBrk="1" hangingPunct="1"/>
            <a:endParaRPr lang="en-GB" sz="1600">
              <a:solidFill>
                <a:srgbClr val="FFFFFF"/>
              </a:solidFill>
              <a:latin typeface="Arial Narrow" charset="0"/>
              <a:ea typeface="ＭＳ Ｐゴシック" charset="0"/>
              <a:cs typeface="Arial Narrow" charset="0"/>
            </a:endParaRPr>
          </a:p>
          <a:p>
            <a:pPr eaLnBrk="1" hangingPunct="1"/>
            <a:r>
              <a:rPr lang="en-GB" sz="1400">
                <a:solidFill>
                  <a:srgbClr val="FFFFFF"/>
                </a:solidFill>
                <a:latin typeface="Arial Narrow" charset="0"/>
                <a:ea typeface="ＭＳ Ｐゴシック" charset="0"/>
                <a:cs typeface="Arial Narrow" charset="0"/>
              </a:rPr>
              <a:t>Estimates for 2011, 2012, and 2013 are preliminary</a:t>
            </a:r>
            <a:br>
              <a:rPr lang="en-GB" sz="1400">
                <a:solidFill>
                  <a:srgbClr val="FFFFFF"/>
                </a:solidFill>
                <a:latin typeface="Arial Narrow" charset="0"/>
                <a:ea typeface="ＭＳ Ｐゴシック" charset="0"/>
                <a:cs typeface="Arial Narrow" charset="0"/>
              </a:rPr>
            </a:br>
            <a:r>
              <a:rPr lang="en-GB" sz="1400">
                <a:solidFill>
                  <a:srgbClr val="FFFFFF"/>
                </a:solidFill>
                <a:latin typeface="Arial Narrow" charset="0"/>
                <a:ea typeface="ＭＳ Ｐゴシック" charset="0"/>
                <a:cs typeface="Arial Narrow" charset="0"/>
              </a:rPr>
              <a:t>Source: </a:t>
            </a:r>
            <a:r>
              <a:rPr lang="en-AU" sz="1400">
                <a:solidFill>
                  <a:srgbClr val="FFFFFF"/>
                </a:solidFill>
                <a:latin typeface="Arial Narrow" charset="0"/>
                <a:ea typeface="ＭＳ Ｐゴシック" charset="0"/>
                <a:cs typeface="Arial Narrow" charset="0"/>
                <a:hlinkClick r:id="rId3"/>
              </a:rPr>
              <a:t>CDIAC</a:t>
            </a:r>
            <a:r>
              <a:rPr lang="en-US" sz="1400">
                <a:solidFill>
                  <a:srgbClr val="FFFFFF"/>
                </a:solidFill>
                <a:latin typeface="Arial Narrow" charset="0"/>
                <a:ea typeface="ＭＳ Ｐゴシック" charset="0"/>
                <a:cs typeface="Arial Narrow" charset="0"/>
              </a:rPr>
              <a:t>; </a:t>
            </a:r>
            <a:r>
              <a:rPr lang="en-AU" sz="1400">
                <a:solidFill>
                  <a:srgbClr val="FFFFFF"/>
                </a:solidFill>
                <a:latin typeface="Arial Narrow" charset="0"/>
                <a:ea typeface="ＭＳ Ｐゴシック" charset="0"/>
                <a:cs typeface="Arial Narrow" charset="0"/>
                <a:hlinkClick r:id="rId4"/>
              </a:rPr>
              <a:t>Le Quéré et al 2014</a:t>
            </a:r>
            <a:r>
              <a:rPr lang="en-US" sz="1400">
                <a:solidFill>
                  <a:srgbClr val="FFFFFF"/>
                </a:solidFill>
                <a:latin typeface="Arial Narrow" charset="0"/>
                <a:ea typeface="ＭＳ Ｐゴシック" charset="0"/>
                <a:cs typeface="Arial Narrow" charset="0"/>
              </a:rPr>
              <a:t>; </a:t>
            </a:r>
            <a:r>
              <a:rPr lang="en-AU" sz="1400">
                <a:solidFill>
                  <a:srgbClr val="FFFFFF"/>
                </a:solidFill>
                <a:latin typeface="Arial Narrow" charset="0"/>
                <a:ea typeface="ＭＳ Ｐゴシック" charset="0"/>
                <a:cs typeface="Arial Narrow" charset="0"/>
                <a:hlinkClick r:id="rId5"/>
              </a:rPr>
              <a:t>Global Carbon Budget 2014</a:t>
            </a:r>
            <a:endParaRPr lang="en-AU" sz="1400">
              <a:solidFill>
                <a:srgbClr val="FFFFFF"/>
              </a:solidFill>
              <a:latin typeface="Arial Narrow" charset="0"/>
              <a:ea typeface="ＭＳ Ｐゴシック" charset="0"/>
              <a:cs typeface="Arial Narrow" charset="0"/>
            </a:endParaRPr>
          </a:p>
        </p:txBody>
      </p:sp>
      <p:sp>
        <p:nvSpPr>
          <p:cNvPr id="3" name="Oval 2"/>
          <p:cNvSpPr/>
          <p:nvPr/>
        </p:nvSpPr>
        <p:spPr>
          <a:xfrm>
            <a:off x="2095500" y="1254125"/>
            <a:ext cx="107950" cy="10795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eaLnBrk="1" fontAlgn="auto" hangingPunct="1">
              <a:spcBef>
                <a:spcPts val="0"/>
              </a:spcBef>
              <a:spcAft>
                <a:spcPts val="0"/>
              </a:spcAft>
              <a:defRPr/>
            </a:pPr>
            <a:endParaRPr lang="en-GB" altLang="en-US" sz="1800">
              <a:solidFill>
                <a:srgbClr val="FFFFFF"/>
              </a:solidFill>
              <a:latin typeface="Calibri" pitchFamily="34" charset="0"/>
            </a:endParaRPr>
          </a:p>
        </p:txBody>
      </p:sp>
      <p:pic>
        <p:nvPicPr>
          <p:cNvPr id="135174" name="Picture Placeholder 4"/>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11652" r="-11652"/>
          <a:stretch>
            <a:fillRect/>
          </a:stretch>
        </p:blipFill>
        <p:spPr>
          <a:xfrm>
            <a:off x="539750" y="1439863"/>
            <a:ext cx="8080375" cy="4679950"/>
          </a:xfrm>
          <a:solidFill>
            <a:schemeClr val="bg1"/>
          </a:solidFill>
        </p:spPr>
      </p:pic>
      <p:pic>
        <p:nvPicPr>
          <p:cNvPr id="135175"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5450" y="2855913"/>
            <a:ext cx="1662113" cy="1079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246" name="TextBox 3"/>
          <p:cNvSpPr txBox="1">
            <a:spLocks noChangeArrowheads="1"/>
          </p:cNvSpPr>
          <p:nvPr/>
        </p:nvSpPr>
        <p:spPr bwMode="auto">
          <a:xfrm>
            <a:off x="6629400" y="4105275"/>
            <a:ext cx="20224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eaLnBrk="1" fontAlgn="auto" hangingPunct="1">
              <a:spcBef>
                <a:spcPts val="0"/>
              </a:spcBef>
              <a:spcAft>
                <a:spcPts val="0"/>
              </a:spcAft>
              <a:defRPr/>
            </a:pPr>
            <a:r>
              <a:rPr lang="en-GB" altLang="en-US" sz="1600">
                <a:solidFill>
                  <a:srgbClr val="000000"/>
                </a:solidFill>
                <a:latin typeface="Arial Narrow" pitchFamily="34" charset="0"/>
                <a:cs typeface="+mn-cs"/>
              </a:rPr>
              <a:t>Uncertainty is ±5% for one standard deviation (IPCC “likely” range)</a:t>
            </a:r>
            <a:endParaRPr lang="en-GB" altLang="en-US" sz="1600">
              <a:solidFill>
                <a:prstClr val="black"/>
              </a:solidFill>
              <a:latin typeface="Arial Narrow" pitchFamily="34" charset="0"/>
              <a:cs typeface="+mn-cs"/>
            </a:endParaRPr>
          </a:p>
        </p:txBody>
      </p:sp>
    </p:spTree>
    <p:extLst>
      <p:ext uri="{BB962C8B-B14F-4D97-AF65-F5344CB8AC3E}">
        <p14:creationId xmlns:p14="http://schemas.microsoft.com/office/powerpoint/2010/main" val="395707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what’s the big deal?</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5265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4-10 at 10.21.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79" y="0"/>
            <a:ext cx="8531621" cy="6858000"/>
          </a:xfrm>
          <a:prstGeom prst="rect">
            <a:avLst/>
          </a:prstGeom>
        </p:spPr>
      </p:pic>
    </p:spTree>
    <p:extLst>
      <p:ext uri="{BB962C8B-B14F-4D97-AF65-F5344CB8AC3E}">
        <p14:creationId xmlns:p14="http://schemas.microsoft.com/office/powerpoint/2010/main" val="151775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4-10 at 10.26.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392"/>
            <a:ext cx="6908650" cy="6858000"/>
          </a:xfrm>
          <a:prstGeom prst="rect">
            <a:avLst/>
          </a:prstGeom>
        </p:spPr>
      </p:pic>
    </p:spTree>
    <p:extLst>
      <p:ext uri="{BB962C8B-B14F-4D97-AF65-F5344CB8AC3E}">
        <p14:creationId xmlns:p14="http://schemas.microsoft.com/office/powerpoint/2010/main" val="141984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228600"/>
            <a:ext cx="7003459" cy="6096000"/>
          </a:xfrm>
        </p:spPr>
      </p:pic>
      <p:sp>
        <p:nvSpPr>
          <p:cNvPr id="6" name="TextBox 5"/>
          <p:cNvSpPr txBox="1"/>
          <p:nvPr/>
        </p:nvSpPr>
        <p:spPr>
          <a:xfrm>
            <a:off x="0" y="6400800"/>
            <a:ext cx="2198038" cy="369332"/>
          </a:xfrm>
          <a:prstGeom prst="rect">
            <a:avLst/>
          </a:prstGeom>
          <a:noFill/>
        </p:spPr>
        <p:txBody>
          <a:bodyPr wrap="none" rtlCol="0">
            <a:spAutoFit/>
          </a:bodyPr>
          <a:lstStyle/>
          <a:p>
            <a:r>
              <a:rPr lang="en-US" smtClean="0">
                <a:solidFill>
                  <a:schemeClr val="bg1"/>
                </a:solidFill>
              </a:rPr>
              <a:t>Ellwood et al., 2013</a:t>
            </a:r>
            <a:endParaRPr lang="en-US">
              <a:solidFill>
                <a:schemeClr val="bg1"/>
              </a:solidFill>
            </a:endParaRPr>
          </a:p>
        </p:txBody>
      </p:sp>
    </p:spTree>
    <p:extLst>
      <p:ext uri="{BB962C8B-B14F-4D97-AF65-F5344CB8AC3E}">
        <p14:creationId xmlns:p14="http://schemas.microsoft.com/office/powerpoint/2010/main" val="50520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4-10 at 10.20.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1318" cy="6858000"/>
          </a:xfrm>
          <a:prstGeom prst="rect">
            <a:avLst/>
          </a:prstGeom>
        </p:spPr>
      </p:pic>
    </p:spTree>
    <p:extLst>
      <p:ext uri="{BB962C8B-B14F-4D97-AF65-F5344CB8AC3E}">
        <p14:creationId xmlns:p14="http://schemas.microsoft.com/office/powerpoint/2010/main" val="21027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3542" y="1028104"/>
            <a:ext cx="8345347" cy="5286055"/>
          </a:xfrm>
          <a:prstGeom prst="rect">
            <a:avLst/>
          </a:prstGeom>
        </p:spPr>
      </p:pic>
      <p:sp>
        <p:nvSpPr>
          <p:cNvPr id="7" name="TextBox 6"/>
          <p:cNvSpPr txBox="1"/>
          <p:nvPr/>
        </p:nvSpPr>
        <p:spPr>
          <a:xfrm>
            <a:off x="940675" y="147254"/>
            <a:ext cx="7481435" cy="461665"/>
          </a:xfrm>
          <a:prstGeom prst="rect">
            <a:avLst/>
          </a:prstGeom>
          <a:noFill/>
        </p:spPr>
        <p:txBody>
          <a:bodyPr wrap="none" rtlCol="0">
            <a:spAutoFit/>
          </a:bodyPr>
          <a:lstStyle/>
          <a:p>
            <a:r>
              <a:rPr lang="en-US" sz="2400" dirty="0" smtClean="0">
                <a:solidFill>
                  <a:schemeClr val="bg1"/>
                </a:solidFill>
              </a:rPr>
              <a:t>A change in Extreme Winters for Lake Mendota, Wisconsin</a:t>
            </a:r>
            <a:endParaRPr lang="en-US" sz="2400" dirty="0">
              <a:solidFill>
                <a:schemeClr val="bg1"/>
              </a:solidFill>
            </a:endParaRPr>
          </a:p>
        </p:txBody>
      </p:sp>
      <p:sp>
        <p:nvSpPr>
          <p:cNvPr id="8" name="Rectangle 7"/>
          <p:cNvSpPr/>
          <p:nvPr/>
        </p:nvSpPr>
        <p:spPr>
          <a:xfrm>
            <a:off x="1617347" y="4672846"/>
            <a:ext cx="4312925" cy="706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2537867" y="1003715"/>
            <a:ext cx="5884243" cy="369332"/>
          </a:xfrm>
          <a:prstGeom prst="rect">
            <a:avLst/>
          </a:prstGeom>
          <a:noFill/>
        </p:spPr>
        <p:txBody>
          <a:bodyPr wrap="none" rtlCol="0">
            <a:spAutoFit/>
          </a:bodyPr>
          <a:lstStyle/>
          <a:p>
            <a:r>
              <a:rPr lang="en-US" dirty="0" smtClean="0">
                <a:solidFill>
                  <a:srgbClr val="FF0000"/>
                </a:solidFill>
              </a:rPr>
              <a:t>Extremes have shifted from cold extremes to warm extremes</a:t>
            </a:r>
            <a:endParaRPr lang="en-US" dirty="0">
              <a:solidFill>
                <a:srgbClr val="FF0000"/>
              </a:solidFill>
            </a:endParaRPr>
          </a:p>
        </p:txBody>
      </p:sp>
    </p:spTree>
    <p:extLst>
      <p:ext uri="{BB962C8B-B14F-4D97-AF65-F5344CB8AC3E}">
        <p14:creationId xmlns:p14="http://schemas.microsoft.com/office/powerpoint/2010/main" val="1524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925" y="609600"/>
            <a:ext cx="8312150" cy="5867400"/>
          </a:xfrm>
        </p:spPr>
      </p:pic>
    </p:spTree>
    <p:extLst>
      <p:ext uri="{BB962C8B-B14F-4D97-AF65-F5344CB8AC3E}">
        <p14:creationId xmlns:p14="http://schemas.microsoft.com/office/powerpoint/2010/main" val="164181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838200"/>
            <a:ext cx="8530583" cy="5105400"/>
          </a:xfrm>
        </p:spPr>
      </p:pic>
    </p:spTree>
    <p:extLst>
      <p:ext uri="{BB962C8B-B14F-4D97-AF65-F5344CB8AC3E}">
        <p14:creationId xmlns:p14="http://schemas.microsoft.com/office/powerpoint/2010/main" val="177130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Jerse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pic>
        <p:nvPicPr>
          <p:cNvPr id="5" name="Picture 4" descr="AtlanticCity.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4809"/>
            <a:ext cx="6075025" cy="4050017"/>
          </a:xfrm>
          <a:prstGeom prst="rect">
            <a:avLst/>
          </a:prstGeom>
        </p:spPr>
      </p:pic>
      <p:pic>
        <p:nvPicPr>
          <p:cNvPr id="6" name="Picture 5" descr="jerseysho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932" y="2977448"/>
            <a:ext cx="5174068" cy="3880551"/>
          </a:xfrm>
          <a:prstGeom prst="rect">
            <a:avLst/>
          </a:prstGeom>
        </p:spPr>
      </p:pic>
    </p:spTree>
    <p:extLst>
      <p:ext uri="{BB962C8B-B14F-4D97-AF65-F5344CB8AC3E}">
        <p14:creationId xmlns:p14="http://schemas.microsoft.com/office/powerpoint/2010/main" val="151513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7672" y="0"/>
            <a:ext cx="5553913" cy="4114800"/>
          </a:xfrm>
        </p:spPr>
      </p:pic>
      <p:sp>
        <p:nvSpPr>
          <p:cNvPr id="5" name="TextBox 4"/>
          <p:cNvSpPr txBox="1"/>
          <p:nvPr/>
        </p:nvSpPr>
        <p:spPr>
          <a:xfrm>
            <a:off x="7963821" y="102549"/>
            <a:ext cx="1197764" cy="369332"/>
          </a:xfrm>
          <a:prstGeom prst="rect">
            <a:avLst/>
          </a:prstGeom>
          <a:noFill/>
        </p:spPr>
        <p:txBody>
          <a:bodyPr wrap="none" rtlCol="0">
            <a:spAutoFit/>
          </a:bodyPr>
          <a:lstStyle/>
          <a:p>
            <a:r>
              <a:rPr lang="en-US" smtClean="0"/>
              <a:t>R Lathrop</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0318"/>
            <a:ext cx="6552761" cy="4916881"/>
          </a:xfrm>
          <a:prstGeom prst="rect">
            <a:avLst/>
          </a:prstGeom>
        </p:spPr>
      </p:pic>
      <p:sp>
        <p:nvSpPr>
          <p:cNvPr id="7" name="TextBox 6"/>
          <p:cNvSpPr txBox="1"/>
          <p:nvPr/>
        </p:nvSpPr>
        <p:spPr>
          <a:xfrm>
            <a:off x="51316" y="6412468"/>
            <a:ext cx="1167884" cy="369332"/>
          </a:xfrm>
          <a:prstGeom prst="rect">
            <a:avLst/>
          </a:prstGeom>
          <a:noFill/>
        </p:spPr>
        <p:txBody>
          <a:bodyPr wrap="none" rtlCol="0">
            <a:spAutoFit/>
          </a:bodyPr>
          <a:lstStyle/>
          <a:p>
            <a:r>
              <a:rPr lang="en-US" dirty="0" smtClean="0"/>
              <a:t>S. </a:t>
            </a:r>
            <a:r>
              <a:rPr lang="en-US" dirty="0" err="1" smtClean="0"/>
              <a:t>Vavrus</a:t>
            </a:r>
            <a:endParaRPr lang="en-US" dirty="0"/>
          </a:p>
        </p:txBody>
      </p:sp>
    </p:spTree>
    <p:extLst>
      <p:ext uri="{BB962C8B-B14F-4D97-AF65-F5344CB8AC3E}">
        <p14:creationId xmlns:p14="http://schemas.microsoft.com/office/powerpoint/2010/main" val="156598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171295" cy="5486400"/>
          </a:xfrm>
        </p:spPr>
      </p:pic>
    </p:spTree>
    <p:extLst>
      <p:ext uri="{BB962C8B-B14F-4D97-AF65-F5344CB8AC3E}">
        <p14:creationId xmlns:p14="http://schemas.microsoft.com/office/powerpoint/2010/main" val="19359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76200"/>
            <a:ext cx="5601023" cy="6503821"/>
          </a:xfrm>
        </p:spPr>
      </p:pic>
      <p:sp>
        <p:nvSpPr>
          <p:cNvPr id="3" name="TextBox 2"/>
          <p:cNvSpPr txBox="1"/>
          <p:nvPr/>
        </p:nvSpPr>
        <p:spPr>
          <a:xfrm>
            <a:off x="76200" y="2101334"/>
            <a:ext cx="2198038" cy="646331"/>
          </a:xfrm>
          <a:prstGeom prst="rect">
            <a:avLst/>
          </a:prstGeom>
          <a:noFill/>
        </p:spPr>
        <p:txBody>
          <a:bodyPr wrap="none" rtlCol="0">
            <a:spAutoFit/>
          </a:bodyPr>
          <a:lstStyle/>
          <a:p>
            <a:r>
              <a:rPr lang="en-US" dirty="0" smtClean="0">
                <a:solidFill>
                  <a:schemeClr val="bg1"/>
                </a:solidFill>
              </a:rPr>
              <a:t>Brook trout streams</a:t>
            </a:r>
          </a:p>
          <a:p>
            <a:r>
              <a:rPr lang="en-US" dirty="0" smtClean="0">
                <a:solidFill>
                  <a:schemeClr val="bg1"/>
                </a:solidFill>
              </a:rPr>
              <a:t>Source: WICCI</a:t>
            </a:r>
            <a:endParaRPr lang="en-US" dirty="0">
              <a:solidFill>
                <a:schemeClr val="bg1"/>
              </a:solidFill>
            </a:endParaRPr>
          </a:p>
        </p:txBody>
      </p:sp>
    </p:spTree>
    <p:extLst>
      <p:ext uri="{BB962C8B-B14F-4D97-AF65-F5344CB8AC3E}">
        <p14:creationId xmlns:p14="http://schemas.microsoft.com/office/powerpoint/2010/main" val="117982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aren’t we doing something about it then?</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39223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7772400" cy="2743200"/>
          </a:xfrm>
        </p:spPr>
        <p:txBody>
          <a:bodyPr/>
          <a:lstStyle/>
          <a:p>
            <a:pPr marL="0" indent="0">
              <a:buNone/>
            </a:pPr>
            <a:r>
              <a:rPr lang="en-US" sz="2800" dirty="0"/>
              <a:t>T</a:t>
            </a:r>
            <a:r>
              <a:rPr lang="en-US" sz="2800" dirty="0" smtClean="0"/>
              <a:t>he </a:t>
            </a:r>
            <a:r>
              <a:rPr lang="en-US" sz="2800" dirty="0"/>
              <a:t>continued release of CO</a:t>
            </a:r>
            <a:r>
              <a:rPr lang="en-US" sz="2800" baseline="-25000" dirty="0"/>
              <a:t>2</a:t>
            </a:r>
            <a:r>
              <a:rPr lang="en-US" sz="2800" dirty="0"/>
              <a:t> to the atmosphere from burning fossil fuels would “almost certainly cause significant changes” and “could be deleterious from the point of view of human </a:t>
            </a:r>
            <a:r>
              <a:rPr lang="en-US" sz="2800" dirty="0" smtClean="0"/>
              <a:t>beings [</a:t>
            </a:r>
            <a:r>
              <a:rPr lang="mr-IN" sz="2800" dirty="0" smtClean="0"/>
              <a:t>…</a:t>
            </a:r>
            <a:r>
              <a:rPr lang="en-US" sz="2800" dirty="0" smtClean="0"/>
              <a:t>] and marked </a:t>
            </a:r>
            <a:r>
              <a:rPr lang="en-US" sz="2800" dirty="0"/>
              <a:t>changes in climate, not controllable through local or even national efforts.</a:t>
            </a:r>
          </a:p>
        </p:txBody>
      </p:sp>
      <p:sp>
        <p:nvSpPr>
          <p:cNvPr id="4" name="Rectangle 3"/>
          <p:cNvSpPr/>
          <p:nvPr/>
        </p:nvSpPr>
        <p:spPr>
          <a:xfrm>
            <a:off x="3733800" y="5410200"/>
            <a:ext cx="5562600" cy="830997"/>
          </a:xfrm>
          <a:prstGeom prst="rect">
            <a:avLst/>
          </a:prstGeom>
        </p:spPr>
        <p:txBody>
          <a:bodyPr wrap="square">
            <a:spAutoFit/>
          </a:bodyPr>
          <a:lstStyle/>
          <a:p>
            <a:r>
              <a:rPr lang="en-US" sz="2400" dirty="0">
                <a:solidFill>
                  <a:schemeClr val="bg1"/>
                </a:solidFill>
              </a:rPr>
              <a:t>U.S. President's Science Advisory </a:t>
            </a:r>
            <a:r>
              <a:rPr lang="en-US" sz="2400" dirty="0" smtClean="0">
                <a:solidFill>
                  <a:schemeClr val="bg1"/>
                </a:solidFill>
              </a:rPr>
              <a:t>to President </a:t>
            </a:r>
            <a:r>
              <a:rPr lang="en-US" sz="2400" dirty="0">
                <a:solidFill>
                  <a:schemeClr val="bg1"/>
                </a:solidFill>
              </a:rPr>
              <a:t>Lyndon B. Johnson </a:t>
            </a:r>
            <a:r>
              <a:rPr lang="en-US" sz="2400" dirty="0" smtClean="0">
                <a:solidFill>
                  <a:schemeClr val="bg1"/>
                </a:solidFill>
              </a:rPr>
              <a:t>1966</a:t>
            </a:r>
            <a:endParaRPr lang="en-US" sz="2400" dirty="0">
              <a:solidFill>
                <a:schemeClr val="bg1"/>
              </a:solidFill>
            </a:endParaRPr>
          </a:p>
        </p:txBody>
      </p:sp>
      <p:pic>
        <p:nvPicPr>
          <p:cNvPr id="2" name="Picture 1" descr="lyndon-johns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419600"/>
            <a:ext cx="2949021" cy="2209800"/>
          </a:xfrm>
          <a:prstGeom prst="rect">
            <a:avLst/>
          </a:prstGeom>
        </p:spPr>
      </p:pic>
    </p:spTree>
    <p:extLst>
      <p:ext uri="{BB962C8B-B14F-4D97-AF65-F5344CB8AC3E}">
        <p14:creationId xmlns:p14="http://schemas.microsoft.com/office/powerpoint/2010/main" val="333146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DOOMSDAY Thinking</a:t>
            </a:r>
            <a:endParaRPr lang="en-US" dirty="0"/>
          </a:p>
        </p:txBody>
      </p:sp>
      <p:sp>
        <p:nvSpPr>
          <p:cNvPr id="3" name="Content Placeholder 2"/>
          <p:cNvSpPr>
            <a:spLocks noGrp="1"/>
          </p:cNvSpPr>
          <p:nvPr>
            <p:ph idx="1"/>
          </p:nvPr>
        </p:nvSpPr>
        <p:spPr/>
        <p:txBody>
          <a:bodyPr/>
          <a:lstStyle/>
          <a:p>
            <a:r>
              <a:rPr lang="en-US" dirty="0" smtClean="0"/>
              <a:t>The imagery of the impossible leads to the art of the no deal</a:t>
            </a:r>
            <a:endParaRPr lang="en-US" dirty="0"/>
          </a:p>
        </p:txBody>
      </p:sp>
    </p:spTree>
    <p:extLst>
      <p:ext uri="{BB962C8B-B14F-4D97-AF65-F5344CB8AC3E}">
        <p14:creationId xmlns:p14="http://schemas.microsoft.com/office/powerpoint/2010/main" val="131008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160"/>
            <a:ext cx="7220520" cy="4114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829675"/>
            <a:ext cx="6611815" cy="41075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4" y="4655022"/>
            <a:ext cx="2976076" cy="167404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399" y="3191875"/>
            <a:ext cx="3610260" cy="361026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138" y="3724134"/>
            <a:ext cx="5334000" cy="300037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53221"/>
            <a:ext cx="4495800" cy="3137885"/>
          </a:xfrm>
          <a:prstGeom prst="rect">
            <a:avLst/>
          </a:prstGeom>
        </p:spPr>
      </p:pic>
    </p:spTree>
    <p:extLst>
      <p:ext uri="{BB962C8B-B14F-4D97-AF65-F5344CB8AC3E}">
        <p14:creationId xmlns:p14="http://schemas.microsoft.com/office/powerpoint/2010/main" val="9647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89904"/>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 y="1941283"/>
            <a:ext cx="5261903" cy="4819650"/>
          </a:xfrm>
          <a:prstGeom prst="rect">
            <a:avLst/>
          </a:prstGeom>
        </p:spPr>
      </p:pic>
    </p:spTree>
    <p:extLst>
      <p:ext uri="{BB962C8B-B14F-4D97-AF65-F5344CB8AC3E}">
        <p14:creationId xmlns:p14="http://schemas.microsoft.com/office/powerpoint/2010/main" val="60986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endParaRPr lang="x-none" altLang="x-none">
              <a:ea typeface="ＭＳ Ｐゴシック" charset="-128"/>
            </a:endParaRPr>
          </a:p>
        </p:txBody>
      </p:sp>
      <p:pic>
        <p:nvPicPr>
          <p:cNvPr id="1843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2100" y="381000"/>
            <a:ext cx="7772400" cy="1952625"/>
          </a:xfrm>
        </p:spPr>
      </p:pic>
      <p:pic>
        <p:nvPicPr>
          <p:cNvPr id="1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2722563"/>
            <a:ext cx="8407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648200"/>
            <a:ext cx="60134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8"/>
          <p:cNvSpPr txBox="1">
            <a:spLocks noChangeArrowheads="1"/>
          </p:cNvSpPr>
          <p:nvPr/>
        </p:nvSpPr>
        <p:spPr bwMode="auto">
          <a:xfrm flipH="1">
            <a:off x="338138" y="4419600"/>
            <a:ext cx="461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x-none" sz="2400" dirty="0">
                <a:solidFill>
                  <a:srgbClr val="FF0000"/>
                </a:solidFill>
              </a:rPr>
              <a:t>The Atlantic</a:t>
            </a:r>
          </a:p>
        </p:txBody>
      </p:sp>
      <p:sp>
        <p:nvSpPr>
          <p:cNvPr id="18438" name="TextBox 9"/>
          <p:cNvSpPr txBox="1">
            <a:spLocks noChangeArrowheads="1"/>
          </p:cNvSpPr>
          <p:nvPr/>
        </p:nvSpPr>
        <p:spPr bwMode="auto">
          <a:xfrm flipH="1">
            <a:off x="0" y="2435225"/>
            <a:ext cx="4614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x-none" sz="2400">
                <a:solidFill>
                  <a:srgbClr val="FF0000"/>
                </a:solidFill>
              </a:rPr>
              <a:t>NY Times</a:t>
            </a:r>
          </a:p>
        </p:txBody>
      </p:sp>
      <p:sp>
        <p:nvSpPr>
          <p:cNvPr id="18439" name="TextBox 10"/>
          <p:cNvSpPr txBox="1">
            <a:spLocks noChangeArrowheads="1"/>
          </p:cNvSpPr>
          <p:nvPr/>
        </p:nvSpPr>
        <p:spPr bwMode="auto">
          <a:xfrm flipH="1">
            <a:off x="33338" y="69850"/>
            <a:ext cx="461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x-none" sz="2400">
                <a:solidFill>
                  <a:srgbClr val="FF0000"/>
                </a:solidFill>
              </a:rPr>
              <a:t>LA Times</a:t>
            </a:r>
          </a:p>
        </p:txBody>
      </p:sp>
      <p:pic>
        <p:nvPicPr>
          <p:cNvPr id="9"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55005" y="1447800"/>
            <a:ext cx="8633990" cy="442912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39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5760"/>
            <a:ext cx="9144000" cy="52098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0" y="25400"/>
            <a:ext cx="5905500" cy="4598176"/>
          </a:xfrm>
          <a:prstGeom prst="rect">
            <a:avLst/>
          </a:prstGeom>
        </p:spPr>
      </p:pic>
    </p:spTree>
    <p:extLst>
      <p:ext uri="{BB962C8B-B14F-4D97-AF65-F5344CB8AC3E}">
        <p14:creationId xmlns:p14="http://schemas.microsoft.com/office/powerpoint/2010/main" val="140189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me</a:t>
            </a:r>
            <a:endParaRPr lang="en-US" dirty="0"/>
          </a:p>
        </p:txBody>
      </p:sp>
      <p:sp>
        <p:nvSpPr>
          <p:cNvPr id="3" name="Content Placeholder 2"/>
          <p:cNvSpPr>
            <a:spLocks noGrp="1"/>
          </p:cNvSpPr>
          <p:nvPr>
            <p:ph idx="1"/>
          </p:nvPr>
        </p:nvSpPr>
        <p:spPr/>
        <p:txBody>
          <a:bodyPr/>
          <a:lstStyle/>
          <a:p>
            <a:r>
              <a:rPr lang="en-US" dirty="0" smtClean="0"/>
              <a:t>I </a:t>
            </a:r>
            <a:r>
              <a:rPr lang="en-US" dirty="0"/>
              <a:t>was born and raised in </a:t>
            </a:r>
            <a:r>
              <a:rPr lang="en-US" dirty="0" smtClean="0"/>
              <a:t>New Jersey</a:t>
            </a:r>
          </a:p>
          <a:p>
            <a:r>
              <a:rPr lang="en-US" dirty="0" smtClean="0"/>
              <a:t>I live in Madison with my wife and three daughters</a:t>
            </a:r>
            <a:endParaRPr lang="en-US" dirty="0"/>
          </a:p>
        </p:txBody>
      </p:sp>
    </p:spTree>
    <p:extLst>
      <p:ext uri="{BB962C8B-B14F-4D97-AF65-F5344CB8AC3E}">
        <p14:creationId xmlns:p14="http://schemas.microsoft.com/office/powerpoint/2010/main" val="145997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Screen Shot 2012-11-26 at 8.42.0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63000" cy="496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la-pacific-waves-201303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800600"/>
            <a:ext cx="3409406" cy="2057400"/>
          </a:xfrm>
          <a:prstGeom prst="rect">
            <a:avLst/>
          </a:prstGeom>
        </p:spPr>
      </p:pic>
      <p:pic>
        <p:nvPicPr>
          <p:cNvPr id="3" name="Picture 2" descr="republic-of-kiribat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635500"/>
            <a:ext cx="3175000" cy="2222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3857625" cy="6858000"/>
          </a:xfrm>
          <a:prstGeom prst="rect">
            <a:avLst/>
          </a:prstGeom>
        </p:spPr>
      </p:pic>
    </p:spTree>
    <p:extLst>
      <p:ext uri="{BB962C8B-B14F-4D97-AF65-F5344CB8AC3E}">
        <p14:creationId xmlns:p14="http://schemas.microsoft.com/office/powerpoint/2010/main" val="39252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do you do about climate change?</a:t>
            </a:r>
            <a:endParaRPr lang="en-US" dirty="0"/>
          </a:p>
        </p:txBody>
      </p:sp>
      <p:sp>
        <p:nvSpPr>
          <p:cNvPr id="3" name="Content Placeholder 2"/>
          <p:cNvSpPr>
            <a:spLocks noGrp="1"/>
          </p:cNvSpPr>
          <p:nvPr>
            <p:ph idx="1"/>
          </p:nvPr>
        </p:nvSpPr>
        <p:spPr/>
        <p:txBody>
          <a:bodyPr/>
          <a:lstStyle/>
          <a:p>
            <a:r>
              <a:rPr lang="en-US" sz="2800" dirty="0" smtClean="0"/>
              <a:t>Denialism is a normal doomsday response</a:t>
            </a:r>
          </a:p>
          <a:p>
            <a:r>
              <a:rPr lang="en-US" sz="2800" dirty="0" smtClean="0"/>
              <a:t>So is alarmism. Trying an “</a:t>
            </a:r>
            <a:r>
              <a:rPr lang="en-US" sz="2800" dirty="0"/>
              <a:t>a</a:t>
            </a:r>
            <a:r>
              <a:rPr lang="en-US" sz="2800" dirty="0" smtClean="0"/>
              <a:t>ll of the above” solution is paralyzing</a:t>
            </a:r>
          </a:p>
          <a:p>
            <a:r>
              <a:rPr lang="en-US" sz="2800" dirty="0" smtClean="0"/>
              <a:t>But, there are some levers we know work:</a:t>
            </a:r>
          </a:p>
          <a:p>
            <a:pPr lvl="1"/>
            <a:r>
              <a:rPr lang="en-US" sz="2400" dirty="0" smtClean="0"/>
              <a:t>Rethinking agriculture</a:t>
            </a:r>
          </a:p>
          <a:p>
            <a:pPr lvl="1"/>
            <a:r>
              <a:rPr lang="en-US" sz="2400" dirty="0" smtClean="0"/>
              <a:t>Reducing deforestation</a:t>
            </a:r>
          </a:p>
          <a:p>
            <a:pPr lvl="1"/>
            <a:r>
              <a:rPr lang="en-US" sz="2400" dirty="0" smtClean="0"/>
              <a:t>Expanding our energy choices</a:t>
            </a:r>
          </a:p>
          <a:p>
            <a:pPr lvl="1"/>
            <a:r>
              <a:rPr lang="en-US" sz="2400" dirty="0" smtClean="0"/>
              <a:t>Providing incentives to change</a:t>
            </a:r>
            <a:endParaRPr lang="en-US" sz="2400" dirty="0"/>
          </a:p>
        </p:txBody>
      </p:sp>
    </p:spTree>
    <p:extLst>
      <p:ext uri="{BB962C8B-B14F-4D97-AF65-F5344CB8AC3E}">
        <p14:creationId xmlns:p14="http://schemas.microsoft.com/office/powerpoint/2010/main" val="123361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do and believe like our neighbors</a:t>
            </a:r>
            <a:endParaRPr lang="en-US" dirty="0"/>
          </a:p>
        </p:txBody>
      </p:sp>
      <p:sp>
        <p:nvSpPr>
          <p:cNvPr id="3" name="Content Placeholder 2"/>
          <p:cNvSpPr>
            <a:spLocks noGrp="1"/>
          </p:cNvSpPr>
          <p:nvPr>
            <p:ph idx="1"/>
          </p:nvPr>
        </p:nvSpPr>
        <p:spPr/>
        <p:txBody>
          <a:bodyPr/>
          <a:lstStyle/>
          <a:p>
            <a:r>
              <a:rPr lang="en-US" dirty="0" smtClean="0"/>
              <a:t>Or at least, what we think are neighbors do and believe</a:t>
            </a:r>
            <a:r>
              <a:rPr lang="mr-IN" dirty="0" smtClean="0"/>
              <a:t>…</a:t>
            </a:r>
            <a:endParaRPr lang="en-US" dirty="0" smtClean="0"/>
          </a:p>
          <a:p>
            <a:endParaRPr lang="en-US" dirty="0"/>
          </a:p>
          <a:p>
            <a:endParaRPr lang="en-US" dirty="0" smtClean="0"/>
          </a:p>
        </p:txBody>
      </p:sp>
    </p:spTree>
    <p:extLst>
      <p:ext uri="{BB962C8B-B14F-4D97-AF65-F5344CB8AC3E}">
        <p14:creationId xmlns:p14="http://schemas.microsoft.com/office/powerpoint/2010/main" val="18377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6338574" cy="6860855"/>
          </a:xfrm>
        </p:spPr>
      </p:pic>
    </p:spTree>
    <p:extLst>
      <p:ext uri="{BB962C8B-B14F-4D97-AF65-F5344CB8AC3E}">
        <p14:creationId xmlns:p14="http://schemas.microsoft.com/office/powerpoint/2010/main" val="4817135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5638800"/>
          </a:xfrm>
        </p:spPr>
        <p:txBody>
          <a:bodyPr/>
          <a:lstStyle/>
          <a:p>
            <a:r>
              <a:rPr lang="en-US" sz="2400" dirty="0" smtClean="0"/>
              <a:t>“If </a:t>
            </a:r>
            <a:r>
              <a:rPr lang="en-US" sz="2400" dirty="0"/>
              <a:t>you look at global warming alarmists, they don't like to look at the actual facts and the data. </a:t>
            </a:r>
            <a:r>
              <a:rPr lang="en-US" sz="2400" dirty="0" smtClean="0"/>
              <a:t>[…] I </a:t>
            </a:r>
            <a:r>
              <a:rPr lang="en-US" sz="2400" dirty="0"/>
              <a:t>read this morning a Newsweek article from the 1970s talking about global cooling</a:t>
            </a:r>
            <a:r>
              <a:rPr lang="en-US" sz="2400" dirty="0" smtClean="0"/>
              <a:t>. [...] </a:t>
            </a:r>
            <a:r>
              <a:rPr lang="en-US" sz="2400" dirty="0"/>
              <a:t>Now, the data proved to be not backing up that theory. So then all the advocates of global cooling suddenly shifted to global </a:t>
            </a:r>
            <a:r>
              <a:rPr lang="en-US" sz="2400" dirty="0" smtClean="0"/>
              <a:t>warming</a:t>
            </a:r>
            <a:r>
              <a:rPr lang="en-US" sz="2400" dirty="0"/>
              <a:t> </a:t>
            </a:r>
            <a:r>
              <a:rPr lang="en-US" sz="2400" dirty="0" smtClean="0"/>
              <a:t>[…] and </a:t>
            </a:r>
            <a:r>
              <a:rPr lang="en-US" sz="2400" dirty="0"/>
              <a:t>the </a:t>
            </a:r>
            <a:r>
              <a:rPr lang="en-US" sz="2400" b="1" dirty="0"/>
              <a:t>solution interestingly enough was the exact same solution -- government control of the energy sector and every aspect of our lives</a:t>
            </a:r>
            <a:r>
              <a:rPr lang="en-US" sz="2400" b="1" dirty="0" smtClean="0"/>
              <a:t>.</a:t>
            </a:r>
            <a:r>
              <a:rPr lang="en-US" sz="2400" dirty="0" smtClean="0"/>
              <a:t>”</a:t>
            </a:r>
            <a:endParaRPr lang="en-US" sz="2400" dirty="0"/>
          </a:p>
          <a:p>
            <a:endParaRPr lang="en-US" sz="2000" dirty="0"/>
          </a:p>
        </p:txBody>
      </p:sp>
      <p:pic>
        <p:nvPicPr>
          <p:cNvPr id="4" name="Picture 3" descr="ted-cruz-smarm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5308600"/>
            <a:ext cx="1981200" cy="1320800"/>
          </a:xfrm>
          <a:prstGeom prst="rect">
            <a:avLst/>
          </a:prstGeom>
        </p:spPr>
      </p:pic>
      <p:sp>
        <p:nvSpPr>
          <p:cNvPr id="2" name="TextBox 1"/>
          <p:cNvSpPr txBox="1"/>
          <p:nvPr/>
        </p:nvSpPr>
        <p:spPr>
          <a:xfrm>
            <a:off x="228600" y="6248400"/>
            <a:ext cx="3217497" cy="369332"/>
          </a:xfrm>
          <a:prstGeom prst="rect">
            <a:avLst/>
          </a:prstGeom>
          <a:noFill/>
        </p:spPr>
        <p:txBody>
          <a:bodyPr wrap="none" rtlCol="0">
            <a:spAutoFit/>
          </a:bodyPr>
          <a:lstStyle/>
          <a:p>
            <a:r>
              <a:rPr lang="en-US" dirty="0" smtClean="0">
                <a:solidFill>
                  <a:schemeClr val="bg1"/>
                </a:solidFill>
              </a:rPr>
              <a:t>Washington Post, 2 Aug 2015</a:t>
            </a:r>
            <a:endParaRPr lang="en-US" dirty="0">
              <a:solidFill>
                <a:schemeClr val="bg1"/>
              </a:solidFill>
            </a:endParaRPr>
          </a:p>
        </p:txBody>
      </p:sp>
    </p:spTree>
    <p:extLst>
      <p:ext uri="{BB962C8B-B14F-4D97-AF65-F5344CB8AC3E}">
        <p14:creationId xmlns:p14="http://schemas.microsoft.com/office/powerpoint/2010/main" val="407534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do and believe like our neighbors</a:t>
            </a:r>
            <a:endParaRPr lang="en-US" dirty="0"/>
          </a:p>
        </p:txBody>
      </p:sp>
      <p:sp>
        <p:nvSpPr>
          <p:cNvPr id="3" name="Content Placeholder 2"/>
          <p:cNvSpPr>
            <a:spLocks noGrp="1"/>
          </p:cNvSpPr>
          <p:nvPr>
            <p:ph idx="1"/>
          </p:nvPr>
        </p:nvSpPr>
        <p:spPr/>
        <p:txBody>
          <a:bodyPr/>
          <a:lstStyle/>
          <a:p>
            <a:r>
              <a:rPr lang="en-US" dirty="0" smtClean="0"/>
              <a:t>Or at least, what we think are neighbors do and believe</a:t>
            </a:r>
            <a:r>
              <a:rPr lang="mr-IN" dirty="0" smtClean="0"/>
              <a:t>…</a:t>
            </a:r>
            <a:endParaRPr lang="en-US" dirty="0" smtClean="0"/>
          </a:p>
          <a:p>
            <a:endParaRPr lang="en-US" dirty="0" smtClean="0"/>
          </a:p>
          <a:p>
            <a:endParaRPr lang="en-US" dirty="0"/>
          </a:p>
          <a:p>
            <a:r>
              <a:rPr lang="en-US" dirty="0" smtClean="0"/>
              <a:t>BUT</a:t>
            </a:r>
            <a:endParaRPr lang="en-US" dirty="0"/>
          </a:p>
          <a:p>
            <a:endParaRPr lang="en-US" dirty="0" smtClean="0"/>
          </a:p>
        </p:txBody>
      </p:sp>
    </p:spTree>
    <p:extLst>
      <p:ext uri="{BB962C8B-B14F-4D97-AF65-F5344CB8AC3E}">
        <p14:creationId xmlns:p14="http://schemas.microsoft.com/office/powerpoint/2010/main" val="208142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standards can change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2849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standards can change</a:t>
            </a:r>
            <a:endParaRPr lang="en-US" dirty="0"/>
          </a:p>
        </p:txBody>
      </p:sp>
      <p:sp>
        <p:nvSpPr>
          <p:cNvPr id="3" name="Content Placeholder 2"/>
          <p:cNvSpPr>
            <a:spLocks noGrp="1"/>
          </p:cNvSpPr>
          <p:nvPr>
            <p:ph idx="1"/>
          </p:nvPr>
        </p:nvSpPr>
        <p:spPr/>
        <p:txBody>
          <a:bodyPr/>
          <a:lstStyle/>
          <a:p>
            <a:r>
              <a:rPr lang="en-US" dirty="0" smtClean="0"/>
              <a:t>Education and generational change</a:t>
            </a:r>
          </a:p>
          <a:p>
            <a:pPr lvl="1"/>
            <a:r>
              <a:rPr lang="en-US" dirty="0" smtClean="0"/>
              <a:t>Recycling</a:t>
            </a:r>
          </a:p>
        </p:txBody>
      </p:sp>
    </p:spTree>
    <p:extLst>
      <p:ext uri="{BB962C8B-B14F-4D97-AF65-F5344CB8AC3E}">
        <p14:creationId xmlns:p14="http://schemas.microsoft.com/office/powerpoint/2010/main" val="212895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674370"/>
            <a:ext cx="8809892" cy="5726430"/>
          </a:xfrm>
          <a:solidFill>
            <a:schemeClr val="bg1"/>
          </a:solidFill>
        </p:spPr>
      </p:pic>
    </p:spTree>
    <p:extLst>
      <p:ext uri="{BB962C8B-B14F-4D97-AF65-F5344CB8AC3E}">
        <p14:creationId xmlns:p14="http://schemas.microsoft.com/office/powerpoint/2010/main" val="161812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standards can change</a:t>
            </a:r>
            <a:endParaRPr lang="en-US" dirty="0"/>
          </a:p>
        </p:txBody>
      </p:sp>
      <p:sp>
        <p:nvSpPr>
          <p:cNvPr id="3" name="Content Placeholder 2"/>
          <p:cNvSpPr>
            <a:spLocks noGrp="1"/>
          </p:cNvSpPr>
          <p:nvPr>
            <p:ph idx="1"/>
          </p:nvPr>
        </p:nvSpPr>
        <p:spPr/>
        <p:txBody>
          <a:bodyPr/>
          <a:lstStyle/>
          <a:p>
            <a:r>
              <a:rPr lang="en-US" dirty="0" smtClean="0"/>
              <a:t>Education and generational change</a:t>
            </a:r>
          </a:p>
          <a:p>
            <a:pPr lvl="1"/>
            <a:r>
              <a:rPr lang="en-US" dirty="0" smtClean="0"/>
              <a:t>Recycling</a:t>
            </a:r>
          </a:p>
          <a:p>
            <a:r>
              <a:rPr lang="en-US" dirty="0" smtClean="0"/>
              <a:t>Regulation</a:t>
            </a:r>
          </a:p>
          <a:p>
            <a:pPr lvl="1"/>
            <a:r>
              <a:rPr lang="en-US" dirty="0" smtClean="0"/>
              <a:t>Acid rain</a:t>
            </a:r>
          </a:p>
        </p:txBody>
      </p:sp>
    </p:spTree>
    <p:extLst>
      <p:ext uri="{BB962C8B-B14F-4D97-AF65-F5344CB8AC3E}">
        <p14:creationId xmlns:p14="http://schemas.microsoft.com/office/powerpoint/2010/main" val="104723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42" y="2354179"/>
            <a:ext cx="6030220" cy="450382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221" y="921084"/>
            <a:ext cx="3709737" cy="49463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42" y="8020"/>
            <a:ext cx="5089358" cy="3817019"/>
          </a:xfrm>
          <a:prstGeom prst="rect">
            <a:avLst/>
          </a:prstGeom>
        </p:spPr>
      </p:pic>
    </p:spTree>
    <p:extLst>
      <p:ext uri="{BB962C8B-B14F-4D97-AF65-F5344CB8AC3E}">
        <p14:creationId xmlns:p14="http://schemas.microsoft.com/office/powerpoint/2010/main" val="3327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Acid_rain_wood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1227" y="1066800"/>
            <a:ext cx="7706973" cy="5105400"/>
          </a:xfrm>
        </p:spPr>
      </p:pic>
    </p:spTree>
    <p:extLst>
      <p:ext uri="{BB962C8B-B14F-4D97-AF65-F5344CB8AC3E}">
        <p14:creationId xmlns:p14="http://schemas.microsoft.com/office/powerpoint/2010/main" val="70045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standards can change</a:t>
            </a:r>
            <a:endParaRPr lang="en-US" dirty="0"/>
          </a:p>
        </p:txBody>
      </p:sp>
      <p:sp>
        <p:nvSpPr>
          <p:cNvPr id="3" name="Content Placeholder 2"/>
          <p:cNvSpPr>
            <a:spLocks noGrp="1"/>
          </p:cNvSpPr>
          <p:nvPr>
            <p:ph idx="1"/>
          </p:nvPr>
        </p:nvSpPr>
        <p:spPr/>
        <p:txBody>
          <a:bodyPr/>
          <a:lstStyle/>
          <a:p>
            <a:r>
              <a:rPr lang="en-US" dirty="0" smtClean="0"/>
              <a:t>Education and generational change</a:t>
            </a:r>
          </a:p>
          <a:p>
            <a:pPr lvl="1"/>
            <a:r>
              <a:rPr lang="en-US" dirty="0" smtClean="0"/>
              <a:t>Recycling</a:t>
            </a:r>
          </a:p>
          <a:p>
            <a:r>
              <a:rPr lang="en-US" dirty="0" smtClean="0"/>
              <a:t>Regulation</a:t>
            </a:r>
          </a:p>
          <a:p>
            <a:pPr lvl="1"/>
            <a:r>
              <a:rPr lang="en-US" dirty="0" smtClean="0"/>
              <a:t>Acid rain</a:t>
            </a:r>
          </a:p>
          <a:p>
            <a:r>
              <a:rPr lang="en-US" dirty="0" smtClean="0"/>
              <a:t>Innovation</a:t>
            </a:r>
          </a:p>
          <a:p>
            <a:pPr lvl="1"/>
            <a:r>
              <a:rPr lang="en-US" dirty="0" smtClean="0"/>
              <a:t>The Ozone Hole</a:t>
            </a:r>
            <a:endParaRPr lang="en-US" dirty="0"/>
          </a:p>
        </p:txBody>
      </p:sp>
    </p:spTree>
    <p:extLst>
      <p:ext uri="{BB962C8B-B14F-4D97-AF65-F5344CB8AC3E}">
        <p14:creationId xmlns:p14="http://schemas.microsoft.com/office/powerpoint/2010/main" val="18207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862"/>
            <a:ext cx="6629400" cy="66294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5862"/>
            <a:ext cx="4914900" cy="4136202"/>
          </a:xfrm>
          <a:prstGeom prst="rect">
            <a:avLst/>
          </a:prstGeom>
        </p:spPr>
      </p:pic>
      <p:sp>
        <p:nvSpPr>
          <p:cNvPr id="5" name="TextBox 4"/>
          <p:cNvSpPr txBox="1"/>
          <p:nvPr/>
        </p:nvSpPr>
        <p:spPr>
          <a:xfrm>
            <a:off x="6211941" y="3831320"/>
            <a:ext cx="2569934" cy="369332"/>
          </a:xfrm>
          <a:prstGeom prst="rect">
            <a:avLst/>
          </a:prstGeom>
          <a:noFill/>
        </p:spPr>
        <p:txBody>
          <a:bodyPr wrap="none" rtlCol="0">
            <a:spAutoFit/>
          </a:bodyPr>
          <a:lstStyle/>
          <a:p>
            <a:r>
              <a:rPr lang="en-US" dirty="0" err="1" smtClean="0"/>
              <a:t>Chipperfeld</a:t>
            </a:r>
            <a:r>
              <a:rPr lang="en-US" dirty="0"/>
              <a:t> </a:t>
            </a:r>
            <a:r>
              <a:rPr lang="en-US" dirty="0" smtClean="0"/>
              <a:t>et al., 2017</a:t>
            </a:r>
            <a:endParaRPr lang="en-US" dirty="0"/>
          </a:p>
        </p:txBody>
      </p:sp>
    </p:spTree>
    <p:extLst>
      <p:ext uri="{BB962C8B-B14F-4D97-AF65-F5344CB8AC3E}">
        <p14:creationId xmlns:p14="http://schemas.microsoft.com/office/powerpoint/2010/main" val="966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685800" y="6081839"/>
            <a:ext cx="7772400" cy="762000"/>
          </a:xfrm>
        </p:spPr>
        <p:txBody>
          <a:bodyPr/>
          <a:lstStyle/>
          <a:p>
            <a:r>
              <a:rPr lang="en-US" sz="2000" dirty="0">
                <a:latin typeface="Arial" charset="0"/>
                <a:ea typeface="ＭＳ Ｐゴシック" charset="0"/>
                <a:cs typeface="ＭＳ Ｐゴシック" charset="0"/>
                <a:hlinkClick r:id="rId3"/>
              </a:rPr>
              <a:t>http://globalchange.mit.edu/focus-areas/uncertainty/</a:t>
            </a:r>
            <a:r>
              <a:rPr lang="en-US" sz="2000" dirty="0" smtClean="0">
                <a:latin typeface="Arial" charset="0"/>
                <a:ea typeface="ＭＳ Ｐゴシック" charset="0"/>
                <a:cs typeface="ＭＳ Ｐゴシック" charset="0"/>
                <a:hlinkClick r:id="rId3"/>
              </a:rPr>
              <a:t>gamble</a:t>
            </a:r>
            <a:r>
              <a:rPr lang="en-US" sz="2000" dirty="0" smtClean="0">
                <a:latin typeface="Arial" charset="0"/>
                <a:ea typeface="ＭＳ Ｐゴシック" charset="0"/>
                <a:cs typeface="ＭＳ Ｐゴシック" charset="0"/>
              </a:rPr>
              <a:t> </a:t>
            </a:r>
            <a:endParaRPr lang="en-US" sz="2000" dirty="0">
              <a:latin typeface="Arial" charset="0"/>
              <a:ea typeface="ＭＳ Ｐゴシック" charset="0"/>
              <a:cs typeface="ＭＳ Ｐゴシック" charset="0"/>
            </a:endParaRPr>
          </a:p>
        </p:txBody>
      </p:sp>
      <p:sp>
        <p:nvSpPr>
          <p:cNvPr id="47106"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6" name="Picture 5" descr="Screen Shot 2015-11-10 at 10.01.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52400"/>
            <a:ext cx="8001000" cy="6056222"/>
          </a:xfrm>
          <a:prstGeom prst="rect">
            <a:avLst/>
          </a:prstGeom>
        </p:spPr>
      </p:pic>
      <p:sp>
        <p:nvSpPr>
          <p:cNvPr id="3" name="Rectangle 2"/>
          <p:cNvSpPr/>
          <p:nvPr/>
        </p:nvSpPr>
        <p:spPr bwMode="auto">
          <a:xfrm>
            <a:off x="4572000" y="152400"/>
            <a:ext cx="4038600" cy="609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89659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sp>
        <p:nvSpPr>
          <p:cNvPr id="25602"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25603" name="Picture 3" descr="Screen shot 2010-10-11 at 11.18.57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57187"/>
            <a:ext cx="8001000" cy="558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4" name="TextBox 1"/>
          <p:cNvSpPr txBox="1">
            <a:spLocks noChangeArrowheads="1"/>
          </p:cNvSpPr>
          <p:nvPr/>
        </p:nvSpPr>
        <p:spPr bwMode="auto">
          <a:xfrm>
            <a:off x="5943600" y="5181600"/>
            <a:ext cx="242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KAYA IDENTITY</a:t>
            </a:r>
          </a:p>
        </p:txBody>
      </p:sp>
      <p:sp>
        <p:nvSpPr>
          <p:cNvPr id="2" name="Rectangle 1"/>
          <p:cNvSpPr/>
          <p:nvPr/>
        </p:nvSpPr>
        <p:spPr>
          <a:xfrm>
            <a:off x="457200" y="6096000"/>
            <a:ext cx="4301177" cy="369332"/>
          </a:xfrm>
          <a:prstGeom prst="rect">
            <a:avLst/>
          </a:prstGeom>
        </p:spPr>
        <p:txBody>
          <a:bodyPr wrap="none">
            <a:spAutoFit/>
          </a:bodyPr>
          <a:lstStyle/>
          <a:p>
            <a:r>
              <a:rPr lang="en-US" dirty="0">
                <a:hlinkClick r:id="rId3"/>
              </a:rPr>
              <a:t>http://climatemodels.uchicago.edu/kaya</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7472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a:t>
            </a:r>
            <a:endParaRPr lang="en-US" dirty="0"/>
          </a:p>
        </p:txBody>
      </p:sp>
      <p:sp>
        <p:nvSpPr>
          <p:cNvPr id="3" name="Content Placeholder 2"/>
          <p:cNvSpPr>
            <a:spLocks noGrp="1"/>
          </p:cNvSpPr>
          <p:nvPr>
            <p:ph idx="1"/>
          </p:nvPr>
        </p:nvSpPr>
        <p:spPr>
          <a:xfrm>
            <a:off x="685800" y="1828800"/>
            <a:ext cx="7772400" cy="4114800"/>
          </a:xfrm>
        </p:spPr>
        <p:txBody>
          <a:bodyPr/>
          <a:lstStyle/>
          <a:p>
            <a:r>
              <a:rPr lang="en-US" sz="2800" dirty="0" smtClean="0"/>
              <a:t>Refocuses goal on temperature below 2 C limit (global emissions will need to peak in &lt;20 years, sources must balance sinks by 2050)</a:t>
            </a:r>
          </a:p>
          <a:p>
            <a:r>
              <a:rPr lang="en-US" sz="2800" dirty="0" smtClean="0"/>
              <a:t>Lets countries determines their contribution</a:t>
            </a:r>
          </a:p>
          <a:p>
            <a:r>
              <a:rPr lang="en-US" sz="2800" dirty="0" smtClean="0"/>
              <a:t>$100 billion fund for developing countries</a:t>
            </a:r>
          </a:p>
          <a:p>
            <a:r>
              <a:rPr lang="en-US" sz="2800" dirty="0" smtClean="0"/>
              <a:t>Is set to be in force, now that &gt; 55% of emissions included in ratified countries*</a:t>
            </a:r>
          </a:p>
          <a:p>
            <a:r>
              <a:rPr lang="en-US" sz="2800" dirty="0" smtClean="0"/>
              <a:t>Compliance and monitoring will be a key challenge</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9200"/>
            <a:ext cx="9144000" cy="1857862"/>
          </a:xfrm>
          <a:prstGeom prst="rect">
            <a:avLst/>
          </a:prstGeom>
        </p:spPr>
      </p:pic>
    </p:spTree>
    <p:extLst>
      <p:ext uri="{BB962C8B-B14F-4D97-AF65-F5344CB8AC3E}">
        <p14:creationId xmlns:p14="http://schemas.microsoft.com/office/powerpoint/2010/main" val="204117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tLang="x-none"/>
              <a:t>Commitments</a:t>
            </a:r>
          </a:p>
        </p:txBody>
      </p:sp>
      <p:sp>
        <p:nvSpPr>
          <p:cNvPr id="55298" name="Content Placeholder 2"/>
          <p:cNvSpPr>
            <a:spLocks noGrp="1"/>
          </p:cNvSpPr>
          <p:nvPr>
            <p:ph idx="1"/>
          </p:nvPr>
        </p:nvSpPr>
        <p:spPr/>
        <p:txBody>
          <a:bodyPr/>
          <a:lstStyle/>
          <a:p>
            <a:r>
              <a:rPr lang="en-US" altLang="x-none" sz="2400" dirty="0"/>
              <a:t>China: carbon intensity in 2020 40% below 2005 (emissions still rise), peak carbon emissions 2030</a:t>
            </a:r>
          </a:p>
          <a:p>
            <a:r>
              <a:rPr lang="en-US" altLang="x-none" sz="2400" dirty="0">
                <a:solidFill>
                  <a:srgbClr val="FFC000"/>
                </a:solidFill>
              </a:rPr>
              <a:t>U.S.: 2025 26-28% emissions below 2005 (double earlier pace), 2050 83% below </a:t>
            </a:r>
          </a:p>
          <a:p>
            <a:r>
              <a:rPr lang="en-US" altLang="x-none" sz="2400" dirty="0"/>
              <a:t>South Korea: 30% below business as usual by 2020 (emissions doubled 1990-2005)</a:t>
            </a:r>
          </a:p>
          <a:p>
            <a:r>
              <a:rPr lang="en-US" altLang="x-none" sz="2400" dirty="0"/>
              <a:t>Russia: 25%</a:t>
            </a:r>
          </a:p>
          <a:p>
            <a:r>
              <a:rPr lang="en-US" altLang="x-none" sz="2400" dirty="0"/>
              <a:t>Brazil: 38-42% below 2020 projection, half by deforestation reduction (REDD)</a:t>
            </a:r>
          </a:p>
          <a:p>
            <a:r>
              <a:rPr lang="en-US" altLang="x-none" sz="2400" dirty="0"/>
              <a:t>Australia: 5-20% below 2000 by 2020</a:t>
            </a:r>
          </a:p>
          <a:p>
            <a:r>
              <a:rPr lang="en-US" altLang="x-none" sz="2400" dirty="0"/>
              <a:t>India: carbon intensity 20% lower by 2020</a:t>
            </a:r>
          </a:p>
          <a:p>
            <a:endParaRPr lang="en-US" altLang="x-none" sz="2400" dirty="0"/>
          </a:p>
        </p:txBody>
      </p:sp>
    </p:spTree>
    <p:extLst>
      <p:ext uri="{BB962C8B-B14F-4D97-AF65-F5344CB8AC3E}">
        <p14:creationId xmlns:p14="http://schemas.microsoft.com/office/powerpoint/2010/main" val="214081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sp>
        <p:nvSpPr>
          <p:cNvPr id="38914" name="Rectangle 3"/>
          <p:cNvSpPr>
            <a:spLocks noGrp="1" noChangeArrowheads="1"/>
          </p:cNvSpPr>
          <p:nvPr>
            <p:ph type="body" idx="1"/>
          </p:nvPr>
        </p:nvSpPr>
        <p:spPr/>
        <p:txBody>
          <a:bodyPr/>
          <a:lstStyle/>
          <a:p>
            <a:endParaRPr lang="en-US">
              <a:latin typeface="Arial" charset="0"/>
              <a:ea typeface="ＭＳ Ｐゴシック" charset="0"/>
              <a:cs typeface="ＭＳ Ｐゴシック" charset="0"/>
            </a:endParaRPr>
          </a:p>
        </p:txBody>
      </p:sp>
      <p:pic>
        <p:nvPicPr>
          <p:cNvPr id="389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058400" cy="777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0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685800"/>
            <a:ext cx="8382000" cy="5181600"/>
          </a:xfrm>
        </p:spPr>
      </p:pic>
    </p:spTree>
    <p:extLst>
      <p:ext uri="{BB962C8B-B14F-4D97-AF65-F5344CB8AC3E}">
        <p14:creationId xmlns:p14="http://schemas.microsoft.com/office/powerpoint/2010/main" val="45195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8-03 at 2.48.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446059"/>
          </a:xfrm>
          <a:prstGeom prst="rect">
            <a:avLst/>
          </a:prstGeom>
        </p:spPr>
      </p:pic>
    </p:spTree>
    <p:extLst>
      <p:ext uri="{BB962C8B-B14F-4D97-AF65-F5344CB8AC3E}">
        <p14:creationId xmlns:p14="http://schemas.microsoft.com/office/powerpoint/2010/main" val="142013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things about me</a:t>
            </a:r>
            <a:endParaRPr lang="en-US" dirty="0"/>
          </a:p>
        </p:txBody>
      </p:sp>
      <p:sp>
        <p:nvSpPr>
          <p:cNvPr id="3" name="Content Placeholder 2"/>
          <p:cNvSpPr>
            <a:spLocks noGrp="1"/>
          </p:cNvSpPr>
          <p:nvPr>
            <p:ph idx="1"/>
          </p:nvPr>
        </p:nvSpPr>
        <p:spPr/>
        <p:txBody>
          <a:bodyPr/>
          <a:lstStyle/>
          <a:p>
            <a:r>
              <a:rPr lang="en-US" dirty="0" smtClean="0"/>
              <a:t>I </a:t>
            </a:r>
            <a:r>
              <a:rPr lang="en-US" dirty="0"/>
              <a:t>was born and raised in </a:t>
            </a:r>
            <a:r>
              <a:rPr lang="en-US" dirty="0" smtClean="0"/>
              <a:t>New Jersey</a:t>
            </a:r>
          </a:p>
          <a:p>
            <a:r>
              <a:rPr lang="en-US" dirty="0" smtClean="0"/>
              <a:t>I live in Madison with my wife and three daughters</a:t>
            </a:r>
          </a:p>
          <a:p>
            <a:r>
              <a:rPr lang="en-US" dirty="0" smtClean="0"/>
              <a:t>I am a climate scientist who has spent that past 2 decades studying how plants, climate, and weather all influence each other</a:t>
            </a:r>
            <a:endParaRPr lang="en-US" dirty="0"/>
          </a:p>
        </p:txBody>
      </p:sp>
    </p:spTree>
    <p:extLst>
      <p:ext uri="{BB962C8B-B14F-4D97-AF65-F5344CB8AC3E}">
        <p14:creationId xmlns:p14="http://schemas.microsoft.com/office/powerpoint/2010/main" val="2266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3810000"/>
            <a:ext cx="8267915" cy="29024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650776"/>
          </a:xfrm>
          <a:prstGeom prst="rect">
            <a:avLst/>
          </a:prstGeom>
        </p:spPr>
      </p:pic>
      <p:sp>
        <p:nvSpPr>
          <p:cNvPr id="6" name="TextBox 5"/>
          <p:cNvSpPr txBox="1"/>
          <p:nvPr/>
        </p:nvSpPr>
        <p:spPr>
          <a:xfrm>
            <a:off x="7620000" y="3176390"/>
            <a:ext cx="1291829" cy="369332"/>
          </a:xfrm>
          <a:prstGeom prst="rect">
            <a:avLst/>
          </a:prstGeom>
          <a:noFill/>
        </p:spPr>
        <p:txBody>
          <a:bodyPr wrap="none" rtlCol="0">
            <a:spAutoFit/>
          </a:bodyPr>
          <a:lstStyle/>
          <a:p>
            <a:r>
              <a:rPr lang="en-US" smtClean="0"/>
              <a:t>Wash Post</a:t>
            </a:r>
            <a:endParaRPr lang="en-US"/>
          </a:p>
        </p:txBody>
      </p:sp>
    </p:spTree>
    <p:extLst>
      <p:ext uri="{BB962C8B-B14F-4D97-AF65-F5344CB8AC3E}">
        <p14:creationId xmlns:p14="http://schemas.microsoft.com/office/powerpoint/2010/main" val="26101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630" y="838200"/>
            <a:ext cx="8010770" cy="5334000"/>
          </a:xfrm>
        </p:spPr>
      </p:pic>
      <p:sp>
        <p:nvSpPr>
          <p:cNvPr id="5" name="TextBox 4"/>
          <p:cNvSpPr txBox="1"/>
          <p:nvPr/>
        </p:nvSpPr>
        <p:spPr>
          <a:xfrm>
            <a:off x="6096000" y="5638800"/>
            <a:ext cx="2159566" cy="369332"/>
          </a:xfrm>
          <a:prstGeom prst="rect">
            <a:avLst/>
          </a:prstGeom>
          <a:noFill/>
        </p:spPr>
        <p:txBody>
          <a:bodyPr wrap="none" rtlCol="0">
            <a:spAutoFit/>
          </a:bodyPr>
          <a:lstStyle/>
          <a:p>
            <a:r>
              <a:rPr lang="en-US" smtClean="0"/>
              <a:t>Climateoptimist.org</a:t>
            </a:r>
            <a:endParaRPr lang="en-US" dirty="0"/>
          </a:p>
        </p:txBody>
      </p:sp>
    </p:spTree>
    <p:extLst>
      <p:ext uri="{BB962C8B-B14F-4D97-AF65-F5344CB8AC3E}">
        <p14:creationId xmlns:p14="http://schemas.microsoft.com/office/powerpoint/2010/main" val="116293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4114800"/>
          </a:xfrm>
        </p:spPr>
        <p:txBody>
          <a:bodyPr/>
          <a:lstStyle/>
          <a:p>
            <a:r>
              <a:rPr lang="en-US" sz="2800" dirty="0" smtClean="0"/>
              <a:t>“Higher </a:t>
            </a:r>
            <a:r>
              <a:rPr lang="en-US" sz="2800" dirty="0"/>
              <a:t>temperatures and less-predictable weather would hurt poor </a:t>
            </a:r>
            <a:r>
              <a:rPr lang="en-US" sz="2800" dirty="0" smtClean="0"/>
              <a:t>farmers</a:t>
            </a:r>
            <a:r>
              <a:rPr lang="en-US" sz="2800" dirty="0"/>
              <a:t> </a:t>
            </a:r>
            <a:r>
              <a:rPr lang="en-US" sz="2800" dirty="0" smtClean="0"/>
              <a:t>[…] It </a:t>
            </a:r>
            <a:r>
              <a:rPr lang="en-US" sz="2800" dirty="0"/>
              <a:t>would be a terrible injustice to let climate change undo any of the past half-century’s progress against poverty and disease—and doubly unfair because the people who will be hurt the most are the ones doing the least to cause the problem</a:t>
            </a:r>
            <a:r>
              <a:rPr lang="en-US" sz="2800" dirty="0" smtClean="0"/>
              <a:t>.”</a:t>
            </a:r>
            <a:endParaRPr lang="en-US" sz="2800" dirty="0"/>
          </a:p>
        </p:txBody>
      </p:sp>
      <p:pic>
        <p:nvPicPr>
          <p:cNvPr id="4" name="Picture 3" descr="220px-Dts_news_bill_gates_wikiped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9" y="4884020"/>
            <a:ext cx="1374289" cy="1973979"/>
          </a:xfrm>
          <a:prstGeom prst="rect">
            <a:avLst/>
          </a:prstGeom>
        </p:spPr>
      </p:pic>
      <p:sp>
        <p:nvSpPr>
          <p:cNvPr id="5" name="TextBox 4"/>
          <p:cNvSpPr txBox="1"/>
          <p:nvPr/>
        </p:nvSpPr>
        <p:spPr>
          <a:xfrm>
            <a:off x="762000" y="5867400"/>
            <a:ext cx="1544751" cy="369332"/>
          </a:xfrm>
          <a:prstGeom prst="rect">
            <a:avLst/>
          </a:prstGeom>
          <a:noFill/>
        </p:spPr>
        <p:txBody>
          <a:bodyPr wrap="none" rtlCol="0">
            <a:spAutoFit/>
          </a:bodyPr>
          <a:lstStyle/>
          <a:p>
            <a:r>
              <a:rPr lang="en-US" dirty="0" err="1" smtClean="0">
                <a:solidFill>
                  <a:schemeClr val="bg1"/>
                </a:solidFill>
              </a:rPr>
              <a:t>Linkedin.com</a:t>
            </a:r>
            <a:endParaRPr lang="en-US" dirty="0">
              <a:solidFill>
                <a:schemeClr val="bg1"/>
              </a:solidFill>
            </a:endParaRPr>
          </a:p>
        </p:txBody>
      </p:sp>
    </p:spTree>
    <p:extLst>
      <p:ext uri="{BB962C8B-B14F-4D97-AF65-F5344CB8AC3E}">
        <p14:creationId xmlns:p14="http://schemas.microsoft.com/office/powerpoint/2010/main" val="415536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a:t>
            </a:r>
            <a:r>
              <a:rPr lang="en-US" dirty="0" smtClean="0">
                <a:solidFill>
                  <a:srgbClr val="FF0000"/>
                </a:solidFill>
              </a:rPr>
              <a:t>you</a:t>
            </a:r>
            <a:r>
              <a:rPr lang="en-US" dirty="0" smtClean="0"/>
              <a:t> do?</a:t>
            </a:r>
            <a:endParaRPr lang="en-US" dirty="0"/>
          </a:p>
        </p:txBody>
      </p:sp>
      <p:sp>
        <p:nvSpPr>
          <p:cNvPr id="3" name="Content Placeholder 2"/>
          <p:cNvSpPr>
            <a:spLocks noGrp="1"/>
          </p:cNvSpPr>
          <p:nvPr>
            <p:ph idx="1"/>
          </p:nvPr>
        </p:nvSpPr>
        <p:spPr/>
        <p:txBody>
          <a:bodyPr/>
          <a:lstStyle/>
          <a:p>
            <a:r>
              <a:rPr lang="en-US" sz="2400" dirty="0" smtClean="0"/>
              <a:t>Be mindful of how choices you make today influence the lives for your and other folks’ grandchildren</a:t>
            </a:r>
          </a:p>
          <a:p>
            <a:r>
              <a:rPr lang="en-US" sz="2400" dirty="0" smtClean="0"/>
              <a:t>Denialism and alarmism are both symptoms of doomsday thinking, be wary of either position</a:t>
            </a:r>
          </a:p>
          <a:p>
            <a:r>
              <a:rPr lang="en-US" sz="2400" dirty="0" smtClean="0"/>
              <a:t>Seemingly small changes in habits of transportation, energy use, efficiency, many of which require limited government role, can influence your community, might even save money, &amp; make a big impact</a:t>
            </a:r>
          </a:p>
          <a:p>
            <a:r>
              <a:rPr lang="en-US" sz="2400" dirty="0" smtClean="0"/>
              <a:t>Some level of climate change is inevitable, so local adaptation to flooding, extreme heat, sea level are an essential role for local governments</a:t>
            </a:r>
          </a:p>
          <a:p>
            <a:endParaRPr lang="en-US" sz="2400" dirty="0" smtClean="0"/>
          </a:p>
        </p:txBody>
      </p:sp>
    </p:spTree>
    <p:extLst>
      <p:ext uri="{BB962C8B-B14F-4D97-AF65-F5344CB8AC3E}">
        <p14:creationId xmlns:p14="http://schemas.microsoft.com/office/powerpoint/2010/main" val="127718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a:xfrm>
            <a:off x="685800" y="1676400"/>
            <a:ext cx="7772400" cy="4419600"/>
          </a:xfrm>
        </p:spPr>
        <p:txBody>
          <a:bodyPr/>
          <a:lstStyle/>
          <a:p>
            <a:r>
              <a:rPr lang="en-US" dirty="0" smtClean="0">
                <a:hlinkClick r:id="rId2"/>
              </a:rPr>
              <a:t>desai@aos.wisc.edu</a:t>
            </a:r>
            <a:r>
              <a:rPr lang="en-US" dirty="0" smtClean="0"/>
              <a:t> </a:t>
            </a:r>
          </a:p>
          <a:p>
            <a:endParaRPr lang="en-US" dirty="0"/>
          </a:p>
          <a:p>
            <a:pPr marL="0" indent="0">
              <a:buNone/>
            </a:pPr>
            <a:r>
              <a:rPr lang="en-US" dirty="0" smtClean="0"/>
              <a:t>Don’t be afraid, be curious</a:t>
            </a:r>
            <a:endParaRPr lang="en-US" dirty="0"/>
          </a:p>
        </p:txBody>
      </p:sp>
      <p:pic>
        <p:nvPicPr>
          <p:cNvPr id="4" name="Picture 3" descr="11755862_10109079018715604_4602346175060882352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540125"/>
            <a:ext cx="4419599" cy="3314699"/>
          </a:xfrm>
          <a:prstGeom prst="rect">
            <a:avLst/>
          </a:prstGeom>
        </p:spPr>
      </p:pic>
    </p:spTree>
    <p:extLst>
      <p:ext uri="{BB962C8B-B14F-4D97-AF65-F5344CB8AC3E}">
        <p14:creationId xmlns:p14="http://schemas.microsoft.com/office/powerpoint/2010/main" val="354215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8-03 at 10.05.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73256" cy="4572000"/>
          </a:xfrm>
          <a:prstGeom prst="rect">
            <a:avLst/>
          </a:prstGeom>
        </p:spPr>
      </p:pic>
      <p:pic>
        <p:nvPicPr>
          <p:cNvPr id="6" name="Picture 5" descr="Screen Shot 2015-08-03 at 11.19.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0"/>
            <a:ext cx="3505200" cy="3397348"/>
          </a:xfrm>
          <a:prstGeom prst="rect">
            <a:avLst/>
          </a:prstGeom>
        </p:spPr>
      </p:pic>
      <p:pic>
        <p:nvPicPr>
          <p:cNvPr id="5" name="Picture 4" descr="Screen Shot 2015-08-03 at 10.05.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2828009"/>
            <a:ext cx="4974147" cy="4038600"/>
          </a:xfrm>
          <a:prstGeom prst="rect">
            <a:avLst/>
          </a:prstGeom>
        </p:spPr>
      </p:pic>
    </p:spTree>
    <p:extLst>
      <p:ext uri="{BB962C8B-B14F-4D97-AF65-F5344CB8AC3E}">
        <p14:creationId xmlns:p14="http://schemas.microsoft.com/office/powerpoint/2010/main" val="254606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13_13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464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9088</TotalTime>
  <Words>1090</Words>
  <Application>Microsoft Macintosh PowerPoint</Application>
  <PresentationFormat>On-screen Show (4:3)</PresentationFormat>
  <Paragraphs>150</Paragraphs>
  <Slides>74</Slides>
  <Notes>7</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74</vt:i4>
      </vt:variant>
    </vt:vector>
  </HeadingPairs>
  <TitlesOfParts>
    <vt:vector size="87" baseType="lpstr">
      <vt:lpstr>Arial Narrow</vt:lpstr>
      <vt:lpstr>Arial Narrow Bold</vt:lpstr>
      <vt:lpstr>Calibri</vt:lpstr>
      <vt:lpstr>ＭＳ Ｐゴシック</vt:lpstr>
      <vt:lpstr>tahoma</vt:lpstr>
      <vt:lpstr>Times</vt:lpstr>
      <vt:lpstr>Trebuchet MS</vt:lpstr>
      <vt:lpstr>Wingdings</vt:lpstr>
      <vt:lpstr>Arial</vt:lpstr>
      <vt:lpstr>GCP slide</vt:lpstr>
      <vt:lpstr>1_Blank Presentation</vt:lpstr>
      <vt:lpstr>Blank Presentation</vt:lpstr>
      <vt:lpstr>2_Blank Presentation</vt:lpstr>
      <vt:lpstr>PowerPoint Presentation</vt:lpstr>
      <vt:lpstr>Three things about me</vt:lpstr>
      <vt:lpstr>Three things about me</vt:lpstr>
      <vt:lpstr>PowerPoint Presentation</vt:lpstr>
      <vt:lpstr>Three things about me</vt:lpstr>
      <vt:lpstr>PowerPoint Presentation</vt:lpstr>
      <vt:lpstr>Three things about me</vt:lpstr>
      <vt:lpstr>PowerPoint Presentation</vt:lpstr>
      <vt:lpstr>PowerPoint Presentation</vt:lpstr>
      <vt:lpstr>PowerPoint Presentation</vt:lpstr>
      <vt:lpstr>PowerPoint Presentation</vt:lpstr>
      <vt:lpstr>Three things about climate</vt:lpstr>
      <vt:lpstr>Three things about climate</vt:lpstr>
      <vt:lpstr>PowerPoint Presentation</vt:lpstr>
      <vt:lpstr>PowerPoint Presentation</vt:lpstr>
      <vt:lpstr>PowerPoint Presentation</vt:lpstr>
      <vt:lpstr>PowerPoint Presentation</vt:lpstr>
      <vt:lpstr>Three things about climate</vt:lpstr>
      <vt:lpstr>PowerPoint Presentation</vt:lpstr>
      <vt:lpstr>SC Wisconsin</vt:lpstr>
      <vt:lpstr>N America</vt:lpstr>
      <vt:lpstr>WORLD</vt:lpstr>
      <vt:lpstr>PowerPoint Presentation</vt:lpstr>
      <vt:lpstr>PowerPoint Presentation</vt:lpstr>
      <vt:lpstr>Three things about climate</vt:lpstr>
      <vt:lpstr>PowerPoint Presentation</vt:lpstr>
      <vt:lpstr>PowerPoint Presentation</vt:lpstr>
      <vt:lpstr>PowerPoint Presentation</vt:lpstr>
      <vt:lpstr>PowerPoint Presentation</vt:lpstr>
      <vt:lpstr>PowerPoint Presentation</vt:lpstr>
      <vt:lpstr>Fossil Fuel and Cement Emissions</vt:lpstr>
      <vt:lpstr>So what’s the big deal?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aren’t we doing something about it then?</vt:lpstr>
      <vt:lpstr>PowerPoint Presentation</vt:lpstr>
      <vt:lpstr>DOOMSDAY Thinking</vt:lpstr>
      <vt:lpstr>PowerPoint Presentation</vt:lpstr>
      <vt:lpstr>PowerPoint Presentation</vt:lpstr>
      <vt:lpstr>PowerPoint Presentation</vt:lpstr>
      <vt:lpstr>PowerPoint Presentation</vt:lpstr>
      <vt:lpstr>PowerPoint Presentation</vt:lpstr>
      <vt:lpstr>So what do you do about climate change?</vt:lpstr>
      <vt:lpstr>We do and believe like our neighbors</vt:lpstr>
      <vt:lpstr>PowerPoint Presentation</vt:lpstr>
      <vt:lpstr>PowerPoint Presentation</vt:lpstr>
      <vt:lpstr>We do and believe like our neighbors</vt:lpstr>
      <vt:lpstr>Community standards can change</vt:lpstr>
      <vt:lpstr>Community standards can change</vt:lpstr>
      <vt:lpstr>PowerPoint Presentation</vt:lpstr>
      <vt:lpstr>Community standards can change</vt:lpstr>
      <vt:lpstr>PowerPoint Presentation</vt:lpstr>
      <vt:lpstr>Community standards can change</vt:lpstr>
      <vt:lpstr>PowerPoint Presentation</vt:lpstr>
      <vt:lpstr>http://globalchange.mit.edu/focus-areas/uncertainty/gamble </vt:lpstr>
      <vt:lpstr>PowerPoint Presentation</vt:lpstr>
      <vt:lpstr>Paris</vt:lpstr>
      <vt:lpstr>Commitments</vt:lpstr>
      <vt:lpstr>PowerPoint Presentation</vt:lpstr>
      <vt:lpstr>PowerPoint Presentation</vt:lpstr>
      <vt:lpstr>PowerPoint Presentation</vt:lpstr>
      <vt:lpstr>PowerPoint Presentation</vt:lpstr>
      <vt:lpstr>PowerPoint Presentation</vt:lpstr>
      <vt:lpstr>PowerPoint Presentation</vt:lpstr>
      <vt:lpstr>What can you do?</vt:lpstr>
      <vt:lpstr>THANKS!</vt:lpstr>
    </vt:vector>
  </TitlesOfParts>
  <Company>Microsoft</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Carbon Dioxide Fluxes and pCO2 Analysis of Lake Mendota and Trout Lake</dc:title>
  <dc:creator>Amanda</dc:creator>
  <cp:lastModifiedBy>ANKUR R DESAI</cp:lastModifiedBy>
  <cp:revision>220</cp:revision>
  <dcterms:created xsi:type="dcterms:W3CDTF">2012-09-11T02:29:47Z</dcterms:created>
  <dcterms:modified xsi:type="dcterms:W3CDTF">2018-02-09T00:29:40Z</dcterms:modified>
</cp:coreProperties>
</file>