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25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323" r:id="rId3"/>
    <p:sldId id="317" r:id="rId4"/>
    <p:sldId id="300" r:id="rId5"/>
    <p:sldId id="299" r:id="rId6"/>
    <p:sldId id="309" r:id="rId7"/>
    <p:sldId id="325" r:id="rId8"/>
    <p:sldId id="318" r:id="rId9"/>
    <p:sldId id="302" r:id="rId10"/>
    <p:sldId id="313" r:id="rId11"/>
    <p:sldId id="314" r:id="rId12"/>
    <p:sldId id="340" r:id="rId13"/>
    <p:sldId id="316" r:id="rId14"/>
    <p:sldId id="278" r:id="rId15"/>
    <p:sldId id="321" r:id="rId16"/>
    <p:sldId id="324" r:id="rId17"/>
    <p:sldId id="286" r:id="rId18"/>
    <p:sldId id="304" r:id="rId19"/>
    <p:sldId id="277" r:id="rId20"/>
    <p:sldId id="311" r:id="rId21"/>
    <p:sldId id="310" r:id="rId22"/>
    <p:sldId id="284" r:id="rId23"/>
    <p:sldId id="319" r:id="rId24"/>
    <p:sldId id="320" r:id="rId25"/>
    <p:sldId id="287" r:id="rId26"/>
    <p:sldId id="342" r:id="rId27"/>
    <p:sldId id="327" r:id="rId28"/>
    <p:sldId id="326" r:id="rId29"/>
    <p:sldId id="305" r:id="rId30"/>
    <p:sldId id="275" r:id="rId31"/>
    <p:sldId id="328" r:id="rId32"/>
    <p:sldId id="343" r:id="rId33"/>
    <p:sldId id="329" r:id="rId34"/>
    <p:sldId id="331" r:id="rId35"/>
    <p:sldId id="303" r:id="rId36"/>
    <p:sldId id="332" r:id="rId37"/>
    <p:sldId id="330" r:id="rId38"/>
    <p:sldId id="307" r:id="rId39"/>
    <p:sldId id="333" r:id="rId40"/>
    <p:sldId id="282" r:id="rId41"/>
    <p:sldId id="339" r:id="rId42"/>
    <p:sldId id="288" r:id="rId43"/>
    <p:sldId id="334" r:id="rId44"/>
    <p:sldId id="289" r:id="rId45"/>
    <p:sldId id="298" r:id="rId46"/>
    <p:sldId id="335" r:id="rId47"/>
    <p:sldId id="290" r:id="rId48"/>
    <p:sldId id="292" r:id="rId49"/>
    <p:sldId id="293" r:id="rId50"/>
    <p:sldId id="294" r:id="rId51"/>
    <p:sldId id="336" r:id="rId52"/>
    <p:sldId id="337" r:id="rId53"/>
    <p:sldId id="296" r:id="rId54"/>
    <p:sldId id="341" r:id="rId55"/>
    <p:sldId id="297" r:id="rId56"/>
    <p:sldId id="338" r:id="rId57"/>
    <p:sldId id="306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E3C9"/>
    <a:srgbClr val="E4A5FF"/>
    <a:srgbClr val="FF0009"/>
    <a:srgbClr val="00CC1B"/>
    <a:srgbClr val="FFF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2787"/>
    <p:restoredTop sz="90929"/>
  </p:normalViewPr>
  <p:slideViewPr>
    <p:cSldViewPr>
      <p:cViewPr varScale="1">
        <p:scale>
          <a:sx n="150" d="100"/>
          <a:sy n="150" d="100"/>
        </p:scale>
        <p:origin x="-9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tableStyles" Target="tableStyles.xml"/><Relationship Id="rId60" Type="http://schemas.openxmlformats.org/officeDocument/2006/relationships/printerSettings" Target="printerSettings/printerSettings1.bin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theme" Target="theme/theme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viewProps" Target="viewProp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presProps" Target="presProps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C72B5A-6A83-4948-9BB0-E6ACBD879B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7A34A-81F2-5948-B9A7-07C969CFA5A4}" type="slidenum">
              <a:rPr lang="en-US"/>
              <a:pPr/>
              <a:t>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8470A-4559-F24F-B9C6-393A63AB9475}" type="slidenum">
              <a:rPr lang="en-US"/>
              <a:pPr/>
              <a:t>14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E491B-18CA-B94C-8F05-C7812E101C76}" type="slidenum">
              <a:rPr lang="en-US"/>
              <a:pPr/>
              <a:t>19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5B373-F3C3-9F43-88D3-99FA12544423}" type="slidenum">
              <a:rPr lang="en-US"/>
              <a:pPr/>
              <a:t>22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5B373-F3C3-9F43-88D3-99FA12544423}" type="slidenum">
              <a:rPr lang="en-US"/>
              <a:pPr/>
              <a:t>23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F690C-D351-044C-9489-55EB92A6B849}" type="slidenum">
              <a:rPr lang="en-US"/>
              <a:pPr/>
              <a:t>30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5D982-4022-5047-973D-9F1185693D7E}" type="slidenum">
              <a:rPr lang="en-US"/>
              <a:pPr/>
              <a:t>40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rgbClr val="FFFA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rgbClr val="FFFA00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rgbClr val="FFFA00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rgbClr val="FFFA00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rgbClr val="FFFA00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FFFA00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FFFA00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FFFA00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FFFA00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1828800" y="76200"/>
            <a:ext cx="5340350" cy="6616486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981200"/>
          </a:xfrm>
        </p:spPr>
        <p:txBody>
          <a:bodyPr/>
          <a:lstStyle/>
          <a:p>
            <a:r>
              <a:rPr lang="en-US" dirty="0" smtClean="0"/>
              <a:t>Carbon Cycling in a Warmer, Greener World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rgbClr val="00CC1B"/>
                </a:solidFill>
              </a:rPr>
              <a:t>The Incredible Unpredictable Plant</a:t>
            </a:r>
            <a:endParaRPr lang="en-US" dirty="0">
              <a:solidFill>
                <a:srgbClr val="00CC1B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71600" y="426720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00CC1B"/>
                </a:solidFill>
                <a:latin typeface="Trebuchet MS" charset="0"/>
              </a:rPr>
              <a:t>Ankur R </a:t>
            </a:r>
            <a:r>
              <a:rPr lang="en-US" sz="2000" dirty="0" smtClean="0">
                <a:solidFill>
                  <a:srgbClr val="00CC1B"/>
                </a:solidFill>
                <a:latin typeface="Trebuchet MS" charset="0"/>
              </a:rPr>
              <a:t>Desai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00CC1B"/>
                </a:solidFill>
                <a:latin typeface="Trebuchet MS" charset="0"/>
              </a:rPr>
              <a:t>University of Wisconsin-</a:t>
            </a:r>
            <a:r>
              <a:rPr lang="en-US" sz="2000" dirty="0" smtClean="0">
                <a:solidFill>
                  <a:srgbClr val="00CC1B"/>
                </a:solidFill>
                <a:latin typeface="Trebuchet MS" charset="0"/>
              </a:rPr>
              <a:t>Madison</a:t>
            </a:r>
            <a:endParaRPr lang="en-US" sz="2000" dirty="0">
              <a:solidFill>
                <a:srgbClr val="00CC1B"/>
              </a:solidFill>
              <a:latin typeface="Trebuchet MS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19200" y="60960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FFFA00"/>
                </a:solidFill>
                <a:latin typeface="Tahoma" charset="0"/>
              </a:rPr>
              <a:t>CPEP Spring 2009</a:t>
            </a:r>
            <a:endParaRPr lang="en-US" dirty="0">
              <a:solidFill>
                <a:srgbClr val="FFFA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a model, any model…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Thornton et al., in prep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20704"/>
            <a:ext cx="7232650" cy="458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Kinda</a:t>
            </a:r>
            <a:r>
              <a:rPr lang="en-US" dirty="0" smtClean="0"/>
              <a:t> depressing?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48" y="1473200"/>
            <a:ext cx="6571752" cy="523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Xiao et al., in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6468141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Jacobson et al., in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82" y="3886200"/>
            <a:ext cx="7005718" cy="2853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07490"/>
            <a:ext cx="6970028" cy="2778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Interannual variability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Ricciuto</a:t>
            </a:r>
            <a:r>
              <a:rPr lang="en-US" dirty="0" smtClean="0"/>
              <a:t> et al. (submitted)</a:t>
            </a:r>
            <a:endParaRPr 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Richardson et al., submitted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02" y="1447800"/>
            <a:ext cx="4610698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Piao</a:t>
            </a:r>
            <a:r>
              <a:rPr lang="en-US" dirty="0" smtClean="0"/>
              <a:t> et al.,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1221" y="1419429"/>
            <a:ext cx="4350579" cy="53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Subboreal</a:t>
            </a:r>
            <a:r>
              <a:rPr lang="en-US" dirty="0" smtClean="0"/>
              <a:t> IAV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388" y="1536700"/>
            <a:ext cx="5089012" cy="501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Desai et al., in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Interannual variation (IAV) in carbon fluxes from land to atmosphere is significant</a:t>
            </a:r>
            <a:r>
              <a:rPr lang="en-US" dirty="0" smtClean="0"/>
              <a:t> at the ecosystem scale, but we know little as we scale to the region</a:t>
            </a:r>
          </a:p>
          <a:p>
            <a:pPr lvl="1"/>
            <a:r>
              <a:rPr lang="en-US" dirty="0" smtClean="0"/>
              <a:t>Regional fluxes are hard to observe and model but we’ve made progress</a:t>
            </a:r>
          </a:p>
          <a:p>
            <a:pPr lvl="1"/>
            <a:r>
              <a:rPr lang="en-US" dirty="0" smtClean="0"/>
              <a:t>Still: IAV </a:t>
            </a:r>
            <a:r>
              <a:rPr lang="en-US" dirty="0"/>
              <a:t>(years-decade) is currently poorly</a:t>
            </a:r>
            <a:r>
              <a:rPr lang="en-US" dirty="0" smtClean="0"/>
              <a:t> observed and modeled</a:t>
            </a:r>
            <a:r>
              <a:rPr lang="en-US" dirty="0"/>
              <a:t>, while hourly, seasonal, and even </a:t>
            </a:r>
            <a:r>
              <a:rPr lang="en-US" dirty="0" err="1"/>
              <a:t>successional</a:t>
            </a:r>
            <a:r>
              <a:rPr lang="en-US" dirty="0"/>
              <a:t> (century) are </a:t>
            </a:r>
            <a:r>
              <a:rPr lang="en-US" dirty="0" smtClean="0"/>
              <a:t>better</a:t>
            </a:r>
          </a:p>
          <a:p>
            <a:pPr lvl="1"/>
            <a:r>
              <a:rPr lang="en-US" dirty="0" smtClean="0"/>
              <a:t>Key to understanding how climate change affects ecosystems and vice versa comes from </a:t>
            </a:r>
            <a:r>
              <a:rPr lang="en-US" dirty="0" err="1" smtClean="0"/>
              <a:t>succesfully</a:t>
            </a:r>
            <a:r>
              <a:rPr lang="en-US" dirty="0" smtClean="0"/>
              <a:t> modeling IAV</a:t>
            </a:r>
          </a:p>
          <a:p>
            <a:pPr lvl="1"/>
            <a:r>
              <a:rPr lang="en-US" dirty="0" err="1" smtClean="0"/>
              <a:t>Subboreal</a:t>
            </a:r>
            <a:r>
              <a:rPr lang="en-US" dirty="0" smtClean="0"/>
              <a:t> regions likely to be strongly impacted by climate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Brent </a:t>
            </a:r>
            <a:r>
              <a:rPr lang="en-US" dirty="0" err="1" smtClean="0"/>
              <a:t>Helliker</a:t>
            </a:r>
            <a:r>
              <a:rPr lang="en-US" dirty="0" smtClean="0"/>
              <a:t>, U. Pennsylvania</a:t>
            </a:r>
          </a:p>
          <a:p>
            <a:r>
              <a:rPr lang="en-US" dirty="0" smtClean="0"/>
              <a:t>Joe Berry, Carnegie Institution for Science</a:t>
            </a:r>
          </a:p>
          <a:p>
            <a:r>
              <a:rPr lang="en-US" dirty="0" smtClean="0"/>
              <a:t>Paul Moorcroft, Harvard U.</a:t>
            </a:r>
          </a:p>
          <a:p>
            <a:r>
              <a:rPr lang="en-US" dirty="0" err="1" smtClean="0"/>
              <a:t>Arlyn</a:t>
            </a:r>
            <a:r>
              <a:rPr lang="en-US" dirty="0" smtClean="0"/>
              <a:t> Andrews, NOAA ESRL</a:t>
            </a:r>
          </a:p>
          <a:p>
            <a:r>
              <a:rPr lang="en-US" dirty="0" smtClean="0"/>
              <a:t>Ben </a:t>
            </a:r>
            <a:r>
              <a:rPr lang="en-US" dirty="0" err="1" smtClean="0"/>
              <a:t>Sulman</a:t>
            </a:r>
            <a:r>
              <a:rPr lang="en-US" dirty="0" smtClean="0"/>
              <a:t>, AOS</a:t>
            </a:r>
          </a:p>
          <a:p>
            <a:r>
              <a:rPr lang="en-US" dirty="0" err="1" smtClean="0"/>
              <a:t>ChEAS</a:t>
            </a:r>
            <a:r>
              <a:rPr lang="en-US" dirty="0" smtClean="0"/>
              <a:t> and </a:t>
            </a:r>
            <a:r>
              <a:rPr lang="en-US" dirty="0" err="1" smtClean="0"/>
              <a:t>Ameriflux</a:t>
            </a:r>
            <a:r>
              <a:rPr lang="en-US" dirty="0" smtClean="0"/>
              <a:t> investigators, technicians, students</a:t>
            </a:r>
          </a:p>
          <a:p>
            <a:r>
              <a:rPr lang="en-US" dirty="0" smtClean="0"/>
              <a:t>U.S. Forest Service Northern Research Station, Rhinelander, WI</a:t>
            </a:r>
          </a:p>
          <a:p>
            <a:r>
              <a:rPr lang="en-US" dirty="0" smtClean="0"/>
              <a:t>Funders: DOE NICCR, DOE TCP, NASA Carbon Cycle, USDA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Succesional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IAV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courtesy of H. Margolis (2009)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24819"/>
            <a:ext cx="7080250" cy="4680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courtesy of K.J. Davis (2009)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33600"/>
            <a:ext cx="5494867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Climate Drivers of Carbon Flux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smtClean="0"/>
              <a:t>Temperature</a:t>
            </a:r>
          </a:p>
          <a:p>
            <a:r>
              <a:rPr lang="en-US" sz="4400" dirty="0" smtClean="0"/>
              <a:t>Precipitation</a:t>
            </a:r>
          </a:p>
          <a:p>
            <a:r>
              <a:rPr lang="en-US" sz="4400" dirty="0" smtClean="0"/>
              <a:t>Radiation </a:t>
            </a:r>
          </a:p>
          <a:p>
            <a:r>
              <a:rPr lang="en-US" sz="4400" dirty="0"/>
              <a:t>[CO</a:t>
            </a:r>
            <a:r>
              <a:rPr lang="en-US" sz="4400" baseline="-25000" dirty="0"/>
              <a:t>2</a:t>
            </a:r>
            <a:r>
              <a:rPr lang="en-US" sz="4400" dirty="0" smtClean="0"/>
              <a:t>]</a:t>
            </a:r>
            <a:endParaRPr lang="en-US" sz="4400" dirty="0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 flipV="1">
            <a:off x="1066800" y="3429000"/>
            <a:ext cx="2514600" cy="228600"/>
          </a:xfrm>
          <a:prstGeom prst="line">
            <a:avLst/>
          </a:prstGeom>
          <a:noFill/>
          <a:ln w="101600">
            <a:solidFill>
              <a:srgbClr val="FF00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1066800" y="3429000"/>
            <a:ext cx="2590800" cy="304800"/>
          </a:xfrm>
          <a:prstGeom prst="line">
            <a:avLst/>
          </a:prstGeom>
          <a:noFill/>
          <a:ln w="101600">
            <a:solidFill>
              <a:srgbClr val="FF00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 flipV="1">
            <a:off x="1295400" y="2590800"/>
            <a:ext cx="2514600" cy="228600"/>
          </a:xfrm>
          <a:prstGeom prst="line">
            <a:avLst/>
          </a:prstGeom>
          <a:noFill/>
          <a:ln w="101600">
            <a:solidFill>
              <a:srgbClr val="FF00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1295400" y="2590800"/>
            <a:ext cx="2590800" cy="304800"/>
          </a:xfrm>
          <a:prstGeom prst="line">
            <a:avLst/>
          </a:prstGeom>
          <a:noFill/>
          <a:ln w="101600">
            <a:solidFill>
              <a:srgbClr val="FF00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 flipV="1">
            <a:off x="1447800" y="1828800"/>
            <a:ext cx="2514600" cy="228600"/>
          </a:xfrm>
          <a:prstGeom prst="line">
            <a:avLst/>
          </a:prstGeom>
          <a:noFill/>
          <a:ln w="101600">
            <a:solidFill>
              <a:srgbClr val="FF00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1447800" y="1828800"/>
            <a:ext cx="2590800" cy="304800"/>
          </a:xfrm>
          <a:prstGeom prst="line">
            <a:avLst/>
          </a:prstGeom>
          <a:noFill/>
          <a:ln w="101600">
            <a:solidFill>
              <a:srgbClr val="FF00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 flipV="1">
            <a:off x="685800" y="4114800"/>
            <a:ext cx="2514600" cy="228600"/>
          </a:xfrm>
          <a:prstGeom prst="line">
            <a:avLst/>
          </a:prstGeom>
          <a:noFill/>
          <a:ln w="101600">
            <a:solidFill>
              <a:srgbClr val="FF00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685800" y="4114800"/>
            <a:ext cx="2590800" cy="304800"/>
          </a:xfrm>
          <a:prstGeom prst="line">
            <a:avLst/>
          </a:prstGeom>
          <a:noFill/>
          <a:ln w="101600">
            <a:solidFill>
              <a:srgbClr val="FF00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/>
              <a:t>Climate Drivers of</a:t>
            </a:r>
            <a:r>
              <a:rPr lang="en-US" dirty="0" smtClean="0"/>
              <a:t> IAV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smtClean="0"/>
              <a:t>Temperature -&gt; Phenology</a:t>
            </a:r>
          </a:p>
          <a:p>
            <a:r>
              <a:rPr lang="en-US" sz="4400" dirty="0" smtClean="0"/>
              <a:t>Precipitation -&gt; Water table </a:t>
            </a:r>
          </a:p>
          <a:p>
            <a:r>
              <a:rPr lang="en-US" sz="4400" dirty="0" smtClean="0"/>
              <a:t>Radiation -&gt; Light quality</a:t>
            </a:r>
          </a:p>
          <a:p>
            <a:r>
              <a:rPr lang="en-US" sz="4400" dirty="0"/>
              <a:t>[CO</a:t>
            </a:r>
            <a:r>
              <a:rPr lang="en-US" sz="4400" baseline="-25000" dirty="0"/>
              <a:t>2</a:t>
            </a:r>
            <a:r>
              <a:rPr lang="en-US" sz="4400" dirty="0" smtClean="0"/>
              <a:t>]       -&gt; Acclimation</a:t>
            </a:r>
            <a:endParaRPr lang="en-US" sz="4400" dirty="0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 flipV="1">
            <a:off x="1066800" y="3429000"/>
            <a:ext cx="2514600" cy="228600"/>
          </a:xfrm>
          <a:prstGeom prst="line">
            <a:avLst/>
          </a:prstGeom>
          <a:noFill/>
          <a:ln w="101600">
            <a:solidFill>
              <a:srgbClr val="FF00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1066800" y="3429000"/>
            <a:ext cx="2590800" cy="304800"/>
          </a:xfrm>
          <a:prstGeom prst="line">
            <a:avLst/>
          </a:prstGeom>
          <a:noFill/>
          <a:ln w="101600">
            <a:solidFill>
              <a:srgbClr val="FF00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 flipV="1">
            <a:off x="1295400" y="2590800"/>
            <a:ext cx="2514600" cy="228600"/>
          </a:xfrm>
          <a:prstGeom prst="line">
            <a:avLst/>
          </a:prstGeom>
          <a:noFill/>
          <a:ln w="101600">
            <a:solidFill>
              <a:srgbClr val="FF00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1295400" y="2590800"/>
            <a:ext cx="2590800" cy="304800"/>
          </a:xfrm>
          <a:prstGeom prst="line">
            <a:avLst/>
          </a:prstGeom>
          <a:noFill/>
          <a:ln w="101600">
            <a:solidFill>
              <a:srgbClr val="FF00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 flipV="1">
            <a:off x="1447800" y="1828800"/>
            <a:ext cx="2514600" cy="228600"/>
          </a:xfrm>
          <a:prstGeom prst="line">
            <a:avLst/>
          </a:prstGeom>
          <a:noFill/>
          <a:ln w="101600">
            <a:solidFill>
              <a:srgbClr val="FF00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1447800" y="1828800"/>
            <a:ext cx="2590800" cy="304800"/>
          </a:xfrm>
          <a:prstGeom prst="line">
            <a:avLst/>
          </a:prstGeom>
          <a:noFill/>
          <a:ln w="101600">
            <a:solidFill>
              <a:srgbClr val="FF00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 flipV="1">
            <a:off x="685800" y="4114800"/>
            <a:ext cx="2514600" cy="228600"/>
          </a:xfrm>
          <a:prstGeom prst="line">
            <a:avLst/>
          </a:prstGeom>
          <a:noFill/>
          <a:ln w="101600">
            <a:solidFill>
              <a:srgbClr val="FF00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685800" y="4114800"/>
            <a:ext cx="2590800" cy="304800"/>
          </a:xfrm>
          <a:prstGeom prst="line">
            <a:avLst/>
          </a:prstGeom>
          <a:noFill/>
          <a:ln w="101600">
            <a:solidFill>
              <a:srgbClr val="FF00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temperate-boreal transition regions: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What is regional IAV of NEE?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What are the climatic controls on it?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How can these findings be used to improve carbon cycle and climate prediction?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37970"/>
            <a:ext cx="6838950" cy="501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0200"/>
            <a:ext cx="6578600" cy="492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Phenology and water 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Kucharik</a:t>
            </a:r>
            <a:r>
              <a:rPr lang="en-US" dirty="0" smtClean="0"/>
              <a:t> and </a:t>
            </a:r>
            <a:r>
              <a:rPr lang="en-US" dirty="0" err="1" smtClean="0"/>
              <a:t>Serbin</a:t>
            </a:r>
            <a:r>
              <a:rPr lang="en-US" dirty="0" smtClean="0"/>
              <a:t>, in prep show:</a:t>
            </a:r>
          </a:p>
          <a:p>
            <a:pPr lvl="1"/>
            <a:r>
              <a:rPr lang="en-US" dirty="0" smtClean="0"/>
              <a:t>Growing season length increasing by 1-4 weeks in past 50 years</a:t>
            </a:r>
          </a:p>
          <a:p>
            <a:pPr lvl="2"/>
            <a:r>
              <a:rPr lang="en-US" dirty="0" smtClean="0"/>
              <a:t>Shoulder season warming &gt; mid-summer warming, especially in minimum temperatures</a:t>
            </a:r>
          </a:p>
          <a:p>
            <a:pPr lvl="2"/>
            <a:r>
              <a:rPr lang="en-US" dirty="0" smtClean="0"/>
              <a:t>Effect on spring growing degree days &lt; autumn freeze date</a:t>
            </a:r>
          </a:p>
          <a:p>
            <a:pPr lvl="1"/>
            <a:r>
              <a:rPr lang="en-US" dirty="0" smtClean="0"/>
              <a:t>Most of Wisconsin has gotten 10-15% more precipitation in past 50 years, except in N. Wisconsin, where summers are getting drier</a:t>
            </a:r>
          </a:p>
          <a:p>
            <a:pPr lvl="2"/>
            <a:r>
              <a:rPr lang="en-US" dirty="0" smtClean="0"/>
              <a:t>This drying signal is seen in water table and lake level observations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Kucharik</a:t>
            </a:r>
            <a:r>
              <a:rPr lang="en-US" dirty="0" smtClean="0"/>
              <a:t> and </a:t>
            </a:r>
            <a:r>
              <a:rPr lang="en-US" dirty="0" err="1" smtClean="0"/>
              <a:t>Serbin</a:t>
            </a:r>
            <a:r>
              <a:rPr lang="en-US" dirty="0" smtClean="0"/>
              <a:t>, in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26" y="1219200"/>
            <a:ext cx="7633374" cy="276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67" y="3977513"/>
            <a:ext cx="7622132" cy="2752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3810000" cy="5029200"/>
          </a:xfrm>
        </p:spPr>
        <p:txBody>
          <a:bodyPr/>
          <a:lstStyle/>
          <a:p>
            <a:r>
              <a:rPr lang="en-US" dirty="0" err="1" smtClean="0"/>
              <a:t>Sulman</a:t>
            </a:r>
            <a:r>
              <a:rPr lang="en-US" dirty="0" smtClean="0"/>
              <a:t> et al. (2009)</a:t>
            </a:r>
          </a:p>
          <a:p>
            <a:pPr lvl="1"/>
            <a:r>
              <a:rPr lang="en-US" dirty="0" smtClean="0"/>
              <a:t>Water table declines seen regionally and appear related to precipitation trends</a:t>
            </a:r>
            <a:endParaRPr lang="en-US" dirty="0"/>
          </a:p>
        </p:txBody>
      </p:sp>
      <p:pic>
        <p:nvPicPr>
          <p:cNvPr id="4" name="Picture 7" descr="pp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4038600"/>
            <a:ext cx="8701087" cy="2590800"/>
          </a:xfrm>
          <a:prstGeom prst="rect">
            <a:avLst/>
          </a:prstGeom>
          <a:noFill/>
        </p:spPr>
      </p:pic>
      <p:pic>
        <p:nvPicPr>
          <p:cNvPr id="5" name="Picture 8" descr="p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4191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Globally</a:t>
            </a:r>
          </a:p>
          <a:p>
            <a:pPr lvl="1"/>
            <a:r>
              <a:rPr lang="en-US" dirty="0" smtClean="0"/>
              <a:t>Significant uncertainty in trajectory of future land carbon sink (source?)</a:t>
            </a:r>
          </a:p>
          <a:p>
            <a:pPr lvl="1"/>
            <a:r>
              <a:rPr lang="en-US" dirty="0" smtClean="0"/>
              <a:t>Ecosystem models can’t capture observed interannual variability and disagree with inverse models</a:t>
            </a:r>
          </a:p>
          <a:p>
            <a:r>
              <a:rPr lang="en-US" dirty="0" smtClean="0"/>
              <a:t>Regionally</a:t>
            </a:r>
          </a:p>
          <a:p>
            <a:pPr lvl="1"/>
            <a:r>
              <a:rPr lang="en-US" dirty="0" smtClean="0"/>
              <a:t>Boreal forests show increased decomposition in response to autumn warming (</a:t>
            </a:r>
            <a:r>
              <a:rPr lang="en-US" dirty="0" err="1" smtClean="0"/>
              <a:t>Piao</a:t>
            </a:r>
            <a:r>
              <a:rPr lang="en-US" dirty="0" smtClean="0"/>
              <a:t> et al., 2008)</a:t>
            </a:r>
          </a:p>
          <a:p>
            <a:pPr lvl="1"/>
            <a:r>
              <a:rPr lang="en-US" dirty="0" smtClean="0"/>
              <a:t>Temperate forests show increased uptake in response to spring warming (Richardson et al., submitted)</a:t>
            </a:r>
          </a:p>
          <a:p>
            <a:pPr lvl="1"/>
            <a:r>
              <a:rPr lang="en-US" dirty="0" smtClean="0"/>
              <a:t>Boreal-temperate transition forests appear neutral WRT spring and show increased uptake in warmer autumns, but are also strongly sensitive to regional hydrology (Desai et al., in prep)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Shrub Wetland Flux Response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Sulman</a:t>
            </a:r>
            <a:r>
              <a:rPr lang="en-US" dirty="0" smtClean="0"/>
              <a:t> et al (2009)</a:t>
            </a:r>
            <a:endParaRPr lang="en-US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057400"/>
            <a:ext cx="5638800" cy="4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Water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Stow et al., 2008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3600"/>
            <a:ext cx="7175500" cy="4281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41882"/>
            <a:ext cx="6178550" cy="5011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595735"/>
            <a:ext cx="457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Flux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</a:t>
            </a:r>
          </a:p>
          <a:p>
            <a:pPr lvl="1"/>
            <a:r>
              <a:rPr lang="en-US" dirty="0" smtClean="0"/>
              <a:t>IFUSE – Interannual Flux-tower Upscaling Sensitivity Experiment</a:t>
            </a:r>
          </a:p>
          <a:p>
            <a:pPr lvl="1"/>
            <a:r>
              <a:rPr lang="en-US" dirty="0" smtClean="0"/>
              <a:t>ED – Ecosystem Demography model</a:t>
            </a:r>
          </a:p>
          <a:p>
            <a:r>
              <a:rPr lang="en-US" dirty="0" smtClean="0"/>
              <a:t>Inverse</a:t>
            </a:r>
          </a:p>
          <a:p>
            <a:pPr lvl="1"/>
            <a:r>
              <a:rPr lang="en-US" dirty="0" smtClean="0"/>
              <a:t>EBL – Equilibrium Boundary Layer</a:t>
            </a:r>
          </a:p>
          <a:p>
            <a:pPr lvl="1"/>
            <a:r>
              <a:rPr lang="en-US" dirty="0" smtClean="0"/>
              <a:t>CT - </a:t>
            </a:r>
            <a:r>
              <a:rPr lang="en-US" dirty="0" err="1" smtClean="0"/>
              <a:t>CarbonTracker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Forward: IFUSE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~1-km fetch eddy covariance flux towers to sample regional flux</a:t>
            </a:r>
          </a:p>
          <a:p>
            <a:r>
              <a:rPr lang="en-US" dirty="0" smtClean="0"/>
              <a:t>Estimate parameters for a simple ecosystem model that includes phenology</a:t>
            </a:r>
          </a:p>
          <a:p>
            <a:pPr lvl="1"/>
            <a:r>
              <a:rPr lang="en-US" dirty="0" smtClean="0"/>
              <a:t>Markov Chain Monte Carlo</a:t>
            </a:r>
          </a:p>
          <a:p>
            <a:pPr lvl="1"/>
            <a:r>
              <a:rPr lang="en-US" dirty="0" smtClean="0"/>
              <a:t>Half-daily flux observations</a:t>
            </a:r>
          </a:p>
          <a:p>
            <a:r>
              <a:rPr lang="en-US" dirty="0" smtClean="0"/>
              <a:t>Scale model by land cover and age maps</a:t>
            </a:r>
          </a:p>
          <a:p>
            <a:r>
              <a:rPr lang="en-US" dirty="0" smtClean="0"/>
              <a:t>Desai et al (2008, in prep), </a:t>
            </a:r>
            <a:r>
              <a:rPr lang="en-US" dirty="0" err="1" smtClean="0"/>
              <a:t>Buffam</a:t>
            </a:r>
            <a:r>
              <a:rPr lang="en-US" dirty="0" smtClean="0"/>
              <a:t> et al (in prep)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Fluxnet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113" y="1524000"/>
            <a:ext cx="8358187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eddy covariance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G_13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75" y="1890713"/>
            <a:ext cx="3325813" cy="4433887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3188"/>
            <a:ext cx="5213350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37970"/>
            <a:ext cx="6838950" cy="501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Lost Creek shrub wetland, N. 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209800"/>
            <a:ext cx="8356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Bunches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98694"/>
            <a:ext cx="7391400" cy="558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on the same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5745328" cy="5201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0"/>
            <a:ext cx="6477000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276600"/>
            <a:ext cx="64770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47788" y="1524000"/>
            <a:ext cx="147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HOURLY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365250" y="3810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9"/>
                </a:solidFill>
              </a:rPr>
              <a:t>IAV</a:t>
            </a:r>
            <a:endParaRPr 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6858000" cy="525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Forward: 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Desai et al (2007), Moorcroft et al (2001), </a:t>
            </a:r>
            <a:r>
              <a:rPr lang="en-US" dirty="0" err="1" smtClean="0"/>
              <a:t>Albani</a:t>
            </a:r>
            <a:r>
              <a:rPr lang="en-US" dirty="0" smtClean="0"/>
              <a:t> et al (2006)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75003"/>
            <a:ext cx="7315200" cy="4078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Model Parameterization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Parameterized by Forest Inventory Analysis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006402"/>
            <a:ext cx="3967163" cy="482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Inverse: EBL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Helliker</a:t>
            </a:r>
            <a:r>
              <a:rPr lang="en-US" dirty="0" smtClean="0"/>
              <a:t> et al (2004), </a:t>
            </a:r>
            <a:r>
              <a:rPr lang="en-US" dirty="0" err="1" smtClean="0"/>
              <a:t>Bakwin</a:t>
            </a:r>
            <a:r>
              <a:rPr lang="en-US" dirty="0" smtClean="0"/>
              <a:t> et al (2004)</a:t>
            </a:r>
          </a:p>
          <a:p>
            <a:pPr lvl="1"/>
            <a:r>
              <a:rPr lang="en-US" dirty="0" smtClean="0"/>
              <a:t>Assume boundary layer ventilates with free troposphere on synoptic timescale (days-weeks)</a:t>
            </a:r>
          </a:p>
          <a:p>
            <a:pPr lvl="1"/>
            <a:r>
              <a:rPr lang="en-US" dirty="0" smtClean="0"/>
              <a:t>Goal is to estimate ρW for multi-week averages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3581400"/>
            <a:ext cx="76708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tall tower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0" y="1508588"/>
            <a:ext cx="6940550" cy="5197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Inverse: </a:t>
            </a:r>
            <a:r>
              <a:rPr lang="en-US" dirty="0" err="1" smtClean="0"/>
              <a:t>CarbonTracker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fluxes from network of concentration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38400"/>
            <a:ext cx="5689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Inverse: </a:t>
            </a:r>
            <a:r>
              <a:rPr lang="en-US" dirty="0" err="1" smtClean="0"/>
              <a:t>CarbonTracker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Peters et al (2007) Nested grid Ensemble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14600"/>
            <a:ext cx="3581400" cy="421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Monthly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17" y="1589106"/>
            <a:ext cx="7462183" cy="3522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187566"/>
            <a:ext cx="5715000" cy="318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5720966"/>
            <a:ext cx="5269229" cy="375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Annual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7620000" cy="3627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105400"/>
            <a:ext cx="6096000" cy="340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5720966"/>
            <a:ext cx="5269229" cy="375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on the same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pp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934200" cy="2400300"/>
          </a:xfrm>
          <a:prstGeom prst="rect">
            <a:avLst/>
          </a:prstGeom>
          <a:noFill/>
        </p:spPr>
      </p:pic>
      <p:pic>
        <p:nvPicPr>
          <p:cNvPr id="5" name="Picture 7" descr="p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733800"/>
            <a:ext cx="7772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IAV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470900" cy="4200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172200"/>
            <a:ext cx="5269229" cy="375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Controls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00200"/>
          <a:ext cx="7887205" cy="4648208"/>
        </p:xfrm>
        <a:graphic>
          <a:graphicData uri="http://schemas.openxmlformats.org/drawingml/2006/table">
            <a:tbl>
              <a:tblPr/>
              <a:tblGrid>
                <a:gridCol w="1577441"/>
                <a:gridCol w="1577441"/>
                <a:gridCol w="1577441"/>
                <a:gridCol w="1577441"/>
                <a:gridCol w="1577441"/>
              </a:tblGrid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Annual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Winter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Spring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Summer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Fall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Leafon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Leafoff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GSL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AirT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AirT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AirT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AirT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AirT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SoilT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SoilT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SoilT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SoilT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SoilT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PAR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PAR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PAR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PAR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PAR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Precip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Precip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Precip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Precip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Precip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VPD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VPD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VPD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VPD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VPD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SoilM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SoilM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SoilM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Verdana"/>
                        </a:rPr>
                        <a:t>SoilM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SoilM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WaterTable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WaterTable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WaterTable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latin typeface="Verdana"/>
                        </a:rPr>
                        <a:t>WaterTable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WaterTable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CO2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NAO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NAO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NAO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NAO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NAO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NINO3.4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NINO3.4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NINO3.4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NINO3.4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NINO3.4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PDO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PDO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PDO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PDO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PDO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PNA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PNA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PNA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PNA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PNA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Verdana"/>
                        </a:rPr>
                        <a:t>SOI</a:t>
                      </a:r>
                    </a:p>
                  </a:txBody>
                  <a:tcPr marL="21033" marR="21033" marT="21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1-year Lag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6480" y="1676399"/>
          <a:ext cx="7757920" cy="4571997"/>
        </p:xfrm>
        <a:graphic>
          <a:graphicData uri="http://schemas.openxmlformats.org/drawingml/2006/table">
            <a:tbl>
              <a:tblPr/>
              <a:tblGrid>
                <a:gridCol w="1551584"/>
                <a:gridCol w="1551584"/>
                <a:gridCol w="1551584"/>
                <a:gridCol w="1551584"/>
                <a:gridCol w="1551584"/>
              </a:tblGrid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Annual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Winter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Spring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Summer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Fall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Leafon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Leafoff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GSL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AirT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AirT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AirT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AirT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AirT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SoilT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SoilT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SoilT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SoilT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SoilT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PAR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PAR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PAR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PAR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PAR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Precip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Precip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Precip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Precip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Precip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VPD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VPD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VPD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VPD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VPD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SoilM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SoilM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SoilM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Verdana"/>
                        </a:rPr>
                        <a:t>SoilM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SoilM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WaterTable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WaterTable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WaterTable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WaterTable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WaterTable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CO2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NAO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NAO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NAO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NAO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NAO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NINO3.4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NINO3.4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NINO3.4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NINO3.4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NINO3.4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PDO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PDO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PDO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PDO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PDO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PNA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PNA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PNA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PNA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PNA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SOI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Verdana"/>
                        </a:rPr>
                        <a:t>SOI</a:t>
                      </a:r>
                    </a:p>
                  </a:txBody>
                  <a:tcPr marL="20688" marR="20688" marT="206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Controls: Phenology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018" y="1524000"/>
            <a:ext cx="5711782" cy="501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Controls: Phenology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00200"/>
            <a:ext cx="4953000" cy="4848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Controls: Hydrology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35591"/>
            <a:ext cx="7658100" cy="4789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temperate-boreal transition regions:</a:t>
            </a:r>
          </a:p>
          <a:p>
            <a:pPr lvl="1"/>
            <a:r>
              <a:rPr lang="en-US" dirty="0" smtClean="0"/>
              <a:t>What is regional IAV of NEE?</a:t>
            </a:r>
          </a:p>
          <a:p>
            <a:pPr lvl="2"/>
            <a:r>
              <a:rPr lang="en-US" dirty="0" smtClean="0"/>
              <a:t>-160 </a:t>
            </a:r>
            <a:r>
              <a:rPr lang="en-US" dirty="0" err="1" smtClean="0"/>
              <a:t>gC</a:t>
            </a:r>
            <a:r>
              <a:rPr lang="en-US" dirty="0" smtClean="0"/>
              <a:t> m</a:t>
            </a:r>
            <a:r>
              <a:rPr lang="en-US" baseline="30000" dirty="0" smtClean="0"/>
              <a:t>-2</a:t>
            </a:r>
            <a:r>
              <a:rPr lang="en-US" dirty="0" smtClean="0"/>
              <a:t> yr</a:t>
            </a:r>
            <a:r>
              <a:rPr lang="en-US" baseline="30000" dirty="0" smtClean="0"/>
              <a:t>-1</a:t>
            </a:r>
            <a:r>
              <a:rPr lang="en-US" dirty="0" smtClean="0"/>
              <a:t> +/- 112 </a:t>
            </a:r>
            <a:r>
              <a:rPr lang="en-US" dirty="0" err="1" smtClean="0"/>
              <a:t>gC</a:t>
            </a:r>
            <a:r>
              <a:rPr lang="en-US" dirty="0" smtClean="0"/>
              <a:t> m</a:t>
            </a:r>
            <a:r>
              <a:rPr lang="en-US" baseline="30000" dirty="0" smtClean="0"/>
              <a:t>-2</a:t>
            </a:r>
            <a:r>
              <a:rPr lang="en-US" dirty="0" smtClean="0"/>
              <a:t> yr</a:t>
            </a:r>
            <a:r>
              <a:rPr lang="en-US" baseline="30000" dirty="0" smtClean="0"/>
              <a:t>-1</a:t>
            </a:r>
          </a:p>
          <a:p>
            <a:pPr lvl="2"/>
            <a:r>
              <a:rPr lang="en-US" dirty="0" smtClean="0"/>
              <a:t>Consistent trends across some years</a:t>
            </a:r>
          </a:p>
          <a:p>
            <a:pPr lvl="1"/>
            <a:r>
              <a:rPr lang="en-US" dirty="0" smtClean="0"/>
              <a:t>What are the climatic controls on it?</a:t>
            </a:r>
          </a:p>
          <a:p>
            <a:pPr lvl="2"/>
            <a:r>
              <a:rPr lang="en-US" dirty="0" smtClean="0"/>
              <a:t>Growing season (autumn), water table, some climatic </a:t>
            </a:r>
            <a:r>
              <a:rPr lang="en-US" dirty="0" err="1" smtClean="0"/>
              <a:t>teleconnections</a:t>
            </a:r>
            <a:r>
              <a:rPr lang="en-US" dirty="0" smtClean="0"/>
              <a:t> may exist</a:t>
            </a:r>
          </a:p>
          <a:p>
            <a:pPr lvl="1"/>
            <a:r>
              <a:rPr lang="en-US" dirty="0" smtClean="0"/>
              <a:t>How can these findings be used to improve carbon cycle and climate prediction?</a:t>
            </a:r>
          </a:p>
          <a:p>
            <a:pPr lvl="2"/>
            <a:r>
              <a:rPr lang="en-US" dirty="0" smtClean="0"/>
              <a:t>Land-atmosphere models should couple hydrology and investigate models of leaf phenology</a:t>
            </a:r>
          </a:p>
          <a:p>
            <a:pPr lvl="2"/>
            <a:r>
              <a:rPr lang="en-US" dirty="0" smtClean="0"/>
              <a:t>Wetlands are poorly represented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green monsters…</a:t>
            </a:r>
            <a:endParaRPr lang="en-US" dirty="0"/>
          </a:p>
        </p:txBody>
      </p:sp>
      <p:pic>
        <p:nvPicPr>
          <p:cNvPr id="4" name="Picture 4" descr="hoda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51962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SoCCR</a:t>
            </a:r>
            <a:r>
              <a:rPr lang="en-US" dirty="0" smtClean="0"/>
              <a:t> report (CCSP SAP 2.2), 2007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2121479"/>
            <a:ext cx="7054850" cy="4584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 = Net Ecosystem Exchange of CO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Positive = source to atmosphere</a:t>
            </a:r>
          </a:p>
          <a:p>
            <a:r>
              <a:rPr lang="en-US" dirty="0" smtClean="0"/>
              <a:t>GPP = Gross photosynthetic production</a:t>
            </a:r>
          </a:p>
          <a:p>
            <a:r>
              <a:rPr lang="en-US" dirty="0" smtClean="0"/>
              <a:t>RE = Respiration of ecosystem</a:t>
            </a:r>
          </a:p>
          <a:p>
            <a:r>
              <a:rPr lang="en-US" dirty="0" smtClean="0"/>
              <a:t>NEE = RE – GPP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IAV = Interannual variability of NEE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Friedlingstein</a:t>
            </a:r>
            <a:r>
              <a:rPr lang="en-US" dirty="0" smtClean="0"/>
              <a:t> et al.,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52823"/>
            <a:ext cx="6553200" cy="8276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is hazy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Sitch</a:t>
            </a:r>
            <a:r>
              <a:rPr lang="en-US" dirty="0" smtClean="0"/>
              <a:t> et al., 2008</a:t>
            </a:r>
            <a:endParaRPr lang="en-US" dirty="0"/>
          </a:p>
        </p:txBody>
      </p:sp>
      <p:pic>
        <p:nvPicPr>
          <p:cNvPr id="4" name="Picture 5" descr="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095500"/>
            <a:ext cx="5943600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ahoma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1132</Words>
  <Application>Microsoft PowerPoint</Application>
  <PresentationFormat>On-screen Show (4:3)</PresentationFormat>
  <Paragraphs>298</Paragraphs>
  <Slides>57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Blank Presentation</vt:lpstr>
      <vt:lpstr>Carbon Cycling in a Warmer, Greener World</vt:lpstr>
      <vt:lpstr>Acknowledgments</vt:lpstr>
      <vt:lpstr>Conclusions</vt:lpstr>
      <vt:lpstr>Let’s get on the same page</vt:lpstr>
      <vt:lpstr>Let’s get on the same page</vt:lpstr>
      <vt:lpstr>State of the Carbon Cycle</vt:lpstr>
      <vt:lpstr>Terms</vt:lpstr>
      <vt:lpstr>Friedlingstein et al., 2006</vt:lpstr>
      <vt:lpstr>The future is hazy</vt:lpstr>
      <vt:lpstr>Pick a model, any model…</vt:lpstr>
      <vt:lpstr>Kinda depressing?</vt:lpstr>
      <vt:lpstr>Xiao et al., in press</vt:lpstr>
      <vt:lpstr>Jacobson et al., in prep</vt:lpstr>
      <vt:lpstr>Modeling Interannual variability</vt:lpstr>
      <vt:lpstr>Richardson et al., submitted</vt:lpstr>
      <vt:lpstr>Piao et al., 2008</vt:lpstr>
      <vt:lpstr>Subboreal IAV</vt:lpstr>
      <vt:lpstr>Desai et al., in prep</vt:lpstr>
      <vt:lpstr>Motivation</vt:lpstr>
      <vt:lpstr>Succesional vs IAV</vt:lpstr>
      <vt:lpstr>Role of Observations</vt:lpstr>
      <vt:lpstr>Climate Drivers of Carbon Flux</vt:lpstr>
      <vt:lpstr>Climate Drivers of IAV</vt:lpstr>
      <vt:lpstr>Questions</vt:lpstr>
      <vt:lpstr>Region</vt:lpstr>
      <vt:lpstr>Region</vt:lpstr>
      <vt:lpstr>Phenology and water table?</vt:lpstr>
      <vt:lpstr>Kucharik and Serbin, in prep</vt:lpstr>
      <vt:lpstr>Water Table</vt:lpstr>
      <vt:lpstr>Shrub Wetland Flux Response</vt:lpstr>
      <vt:lpstr>Lake Water Levels</vt:lpstr>
      <vt:lpstr>Correlation?</vt:lpstr>
      <vt:lpstr>Regional Flux Tools</vt:lpstr>
      <vt:lpstr>Forward: IFUSE</vt:lpstr>
      <vt:lpstr>Fluxnet</vt:lpstr>
      <vt:lpstr>How eddy covariance works</vt:lpstr>
      <vt:lpstr>Region</vt:lpstr>
      <vt:lpstr>Typical data</vt:lpstr>
      <vt:lpstr>Bunches of data</vt:lpstr>
      <vt:lpstr>Optimization</vt:lpstr>
      <vt:lpstr>Magic</vt:lpstr>
      <vt:lpstr>Forward: ED Model</vt:lpstr>
      <vt:lpstr>ED Model Parameterization</vt:lpstr>
      <vt:lpstr>Inverse: EBL</vt:lpstr>
      <vt:lpstr>A tall tower</vt:lpstr>
      <vt:lpstr>Inverse: CarbonTracker</vt:lpstr>
      <vt:lpstr>Inverse: CarbonTracker</vt:lpstr>
      <vt:lpstr>Results: Monthly</vt:lpstr>
      <vt:lpstr>Results: Annual</vt:lpstr>
      <vt:lpstr>Results: IAV</vt:lpstr>
      <vt:lpstr>Results: Controls</vt:lpstr>
      <vt:lpstr>Results: 1-year Lag</vt:lpstr>
      <vt:lpstr>Controls: Phenology</vt:lpstr>
      <vt:lpstr>Controls: Phenology</vt:lpstr>
      <vt:lpstr>Controls: Hydrology</vt:lpstr>
      <vt:lpstr>Answers?</vt:lpstr>
      <vt:lpstr>Thanks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leaf phenology and water table on interannual variability of carbon fluxes in subboreal uplands and wetlands</dc:title>
  <dc:creator>Ankur Desai</dc:creator>
  <cp:lastModifiedBy>Ankur Desai</cp:lastModifiedBy>
  <cp:revision>67</cp:revision>
  <dcterms:created xsi:type="dcterms:W3CDTF">2009-03-31T16:40:16Z</dcterms:created>
  <dcterms:modified xsi:type="dcterms:W3CDTF">2009-03-31T16:44:46Z</dcterms:modified>
</cp:coreProperties>
</file>