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53"/>
  </p:notesMasterIdLst>
  <p:sldIdLst>
    <p:sldId id="257" r:id="rId3"/>
    <p:sldId id="276" r:id="rId4"/>
    <p:sldId id="259" r:id="rId5"/>
    <p:sldId id="258" r:id="rId6"/>
    <p:sldId id="266" r:id="rId7"/>
    <p:sldId id="260" r:id="rId8"/>
    <p:sldId id="262" r:id="rId9"/>
    <p:sldId id="263" r:id="rId10"/>
    <p:sldId id="271" r:id="rId11"/>
    <p:sldId id="265" r:id="rId12"/>
    <p:sldId id="267" r:id="rId13"/>
    <p:sldId id="268" r:id="rId14"/>
    <p:sldId id="269" r:id="rId15"/>
    <p:sldId id="270" r:id="rId16"/>
    <p:sldId id="326" r:id="rId17"/>
    <p:sldId id="261" r:id="rId18"/>
    <p:sldId id="272" r:id="rId19"/>
    <p:sldId id="273" r:id="rId20"/>
    <p:sldId id="274" r:id="rId21"/>
    <p:sldId id="275" r:id="rId22"/>
    <p:sldId id="282" r:id="rId23"/>
    <p:sldId id="296" r:id="rId24"/>
    <p:sldId id="280" r:id="rId25"/>
    <p:sldId id="281" r:id="rId26"/>
    <p:sldId id="327" r:id="rId27"/>
    <p:sldId id="297" r:id="rId28"/>
    <p:sldId id="283" r:id="rId29"/>
    <p:sldId id="284" r:id="rId30"/>
    <p:sldId id="299" r:id="rId31"/>
    <p:sldId id="302" r:id="rId32"/>
    <p:sldId id="303" r:id="rId33"/>
    <p:sldId id="300" r:id="rId34"/>
    <p:sldId id="286" r:id="rId35"/>
    <p:sldId id="287" r:id="rId36"/>
    <p:sldId id="301" r:id="rId37"/>
    <p:sldId id="291" r:id="rId38"/>
    <p:sldId id="292" r:id="rId39"/>
    <p:sldId id="329" r:id="rId40"/>
    <p:sldId id="304" r:id="rId41"/>
    <p:sldId id="314" r:id="rId42"/>
    <p:sldId id="315" r:id="rId43"/>
    <p:sldId id="316" r:id="rId44"/>
    <p:sldId id="305" r:id="rId45"/>
    <p:sldId id="328" r:id="rId46"/>
    <p:sldId id="310" r:id="rId47"/>
    <p:sldId id="321" r:id="rId48"/>
    <p:sldId id="322" r:id="rId49"/>
    <p:sldId id="323" r:id="rId50"/>
    <p:sldId id="324" r:id="rId51"/>
    <p:sldId id="32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A8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89182" autoAdjust="0"/>
  </p:normalViewPr>
  <p:slideViewPr>
    <p:cSldViewPr>
      <p:cViewPr>
        <p:scale>
          <a:sx n="80" d="100"/>
          <a:sy n="80" d="100"/>
        </p:scale>
        <p:origin x="-44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A4625E-77BF-4A78-977C-B395AFC63D3E}" type="datetimeFigureOut">
              <a:rPr lang="en-US" smtClean="0"/>
              <a:pPr/>
              <a:t>4/26/2010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2DC67-C434-444F-9788-90976544AD1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4/26/2010 10:08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Roughly 60%</a:t>
            </a:r>
            <a:r>
              <a:rPr lang="en-US" baseline="0" dirty="0" smtClean="0"/>
              <a:t> of the variance can be explained by the changes in PBL with an uncertainty of around 20%</a:t>
            </a:r>
            <a:endParaRPr lang="en-US" dirty="0"/>
          </a:p>
        </p:txBody>
      </p:sp>
      <p:sp>
        <p:nvSpPr>
          <p:cNvPr id="4" name="Slide Number Placeholder 3"/>
          <p:cNvSpPr>
            <a:spLocks noGrp="1"/>
          </p:cNvSpPr>
          <p:nvPr>
            <p:ph type="sldNum" sz="quarter" idx="10"/>
          </p:nvPr>
        </p:nvSpPr>
        <p:spPr/>
        <p:txBody>
          <a:bodyPr/>
          <a:lstStyle/>
          <a:p>
            <a:fld id="{5D02DC67-C434-444F-9788-90976544AD11}" type="slidenum">
              <a:rPr lang="en-US" smtClean="0"/>
              <a:pPr/>
              <a:t>37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681913" cy="2667000"/>
          </a:xfrm>
        </p:spPr>
        <p:txBody>
          <a:bodyPr/>
          <a:lstStyle/>
          <a:p>
            <a:pPr algn="ctr"/>
            <a:r>
              <a:rPr lang="en-US" sz="4400" dirty="0" smtClean="0"/>
              <a:t>Quantification of Regional Carbon Fluxes and Boundary Layer Heights from the Airborne Carbon in the Mountains Experiment 2007</a:t>
            </a:r>
            <a:endParaRPr lang="en-US" sz="4400" dirty="0"/>
          </a:p>
        </p:txBody>
      </p:sp>
      <p:sp>
        <p:nvSpPr>
          <p:cNvPr id="3" name="Subtitle 2"/>
          <p:cNvSpPr>
            <a:spLocks noGrp="1"/>
          </p:cNvSpPr>
          <p:nvPr>
            <p:ph type="subTitle" idx="1"/>
          </p:nvPr>
        </p:nvSpPr>
        <p:spPr>
          <a:xfrm>
            <a:off x="609600" y="3886200"/>
            <a:ext cx="7681913" cy="1066800"/>
          </a:xfrm>
        </p:spPr>
        <p:txBody>
          <a:bodyPr>
            <a:normAutofit/>
          </a:bodyPr>
          <a:lstStyle/>
          <a:p>
            <a:pPr algn="ctr"/>
            <a:r>
              <a:rPr lang="en-US" sz="2400" dirty="0" smtClean="0"/>
              <a:t>William Ahue</a:t>
            </a:r>
          </a:p>
          <a:p>
            <a:pPr algn="ctr"/>
            <a:r>
              <a:rPr lang="en-US" sz="2400" dirty="0" smtClean="0"/>
              <a:t>University of Wisconsin – Madison</a:t>
            </a:r>
          </a:p>
          <a:p>
            <a:pPr algn="ctr"/>
            <a:r>
              <a:rPr lang="en-US" sz="2400" dirty="0" smtClean="0"/>
              <a:t>Dept. of Atmospheric and Oceanic Sciences</a:t>
            </a:r>
          </a:p>
        </p:txBody>
      </p:sp>
      <p:sp>
        <p:nvSpPr>
          <p:cNvPr id="4" name="Subtitle 2"/>
          <p:cNvSpPr txBox="1">
            <a:spLocks/>
          </p:cNvSpPr>
          <p:nvPr/>
        </p:nvSpPr>
        <p:spPr>
          <a:xfrm>
            <a:off x="5791200" y="5486400"/>
            <a:ext cx="2895600" cy="990600"/>
          </a:xfrm>
          <a:prstGeom prst="rect">
            <a:avLst/>
          </a:prstGeom>
        </p:spPr>
        <p:txBody>
          <a:bodyPr vert="horz" lIns="0" tIns="0" rIns="0" bIns="0" rtlCol="0">
            <a:normAutofit/>
          </a:bodyPr>
          <a:lstStyle/>
          <a:p>
            <a:pPr marL="0" marR="0" lvl="0" indent="0" algn="r" defTabSz="914363" rtl="0" eaLnBrk="1" fontAlgn="auto" latinLnBrk="0" hangingPunct="1">
              <a:lnSpc>
                <a:spcPct val="90000"/>
              </a:lnSpc>
              <a:spcBef>
                <a:spcPts val="0"/>
              </a:spcBef>
              <a:spcAft>
                <a:spcPts val="0"/>
              </a:spcAft>
              <a:buClrTx/>
              <a:buSzTx/>
              <a:buFontTx/>
              <a:buNone/>
              <a:tabLst/>
              <a:defRPr/>
            </a:pPr>
            <a:r>
              <a:rPr lang="en-US" sz="2000" dirty="0" smtClean="0">
                <a:solidFill>
                  <a:schemeClr val="tx1">
                    <a:tint val="75000"/>
                  </a:schemeClr>
                </a:solidFill>
              </a:rPr>
              <a:t>Department Seminar</a:t>
            </a:r>
          </a:p>
          <a:p>
            <a:pPr marL="0" marR="0" lvl="0" indent="0" algn="r" defTabSz="914363"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28</a:t>
            </a:r>
            <a:r>
              <a:rPr kumimoji="0" lang="en-US" sz="2000" b="0" i="0" u="none" strike="noStrike" kern="1200" cap="none" spc="0" normalizeH="0" noProof="0" dirty="0" smtClean="0">
                <a:ln>
                  <a:noFill/>
                </a:ln>
                <a:solidFill>
                  <a:schemeClr val="tx1">
                    <a:tint val="75000"/>
                  </a:schemeClr>
                </a:solidFill>
                <a:effectLst/>
                <a:uLnTx/>
                <a:uFillTx/>
                <a:latin typeface="+mn-lt"/>
                <a:ea typeface="+mn-ea"/>
                <a:cs typeface="+mn-cs"/>
              </a:rPr>
              <a:t> April 2010</a:t>
            </a:r>
          </a:p>
          <a:p>
            <a:pPr marL="0" marR="0" lvl="0" indent="0" algn="r" defTabSz="914363" rtl="0" eaLnBrk="1" fontAlgn="auto" latinLnBrk="0" hangingPunct="1">
              <a:lnSpc>
                <a:spcPct val="90000"/>
              </a:lnSpc>
              <a:spcBef>
                <a:spcPts val="0"/>
              </a:spcBef>
              <a:spcAft>
                <a:spcPts val="0"/>
              </a:spcAft>
              <a:buClrTx/>
              <a:buSzTx/>
              <a:buFontTx/>
              <a:buNone/>
              <a:tabLst/>
              <a:defRPr/>
            </a:pPr>
            <a:r>
              <a:rPr lang="en-US" sz="2000" baseline="0" dirty="0" smtClean="0">
                <a:solidFill>
                  <a:schemeClr val="tx1">
                    <a:tint val="75000"/>
                  </a:schemeClr>
                </a:solidFill>
              </a:rPr>
              <a:t>Advisor:</a:t>
            </a:r>
            <a:r>
              <a:rPr lang="en-US" sz="2000" dirty="0" smtClean="0">
                <a:solidFill>
                  <a:schemeClr val="tx1">
                    <a:tint val="75000"/>
                  </a:schemeClr>
                </a:solidFill>
              </a:rPr>
              <a:t> Prof. Ankur Desai</a:t>
            </a: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ACME?</a:t>
            </a:r>
            <a:endParaRPr lang="en-US" dirty="0"/>
          </a:p>
        </p:txBody>
      </p:sp>
      <p:sp>
        <p:nvSpPr>
          <p:cNvPr id="3" name="Content Placeholder 2"/>
          <p:cNvSpPr>
            <a:spLocks noGrp="1"/>
          </p:cNvSpPr>
          <p:nvPr>
            <p:ph idx="1"/>
          </p:nvPr>
        </p:nvSpPr>
        <p:spPr>
          <a:xfrm>
            <a:off x="381000" y="1412875"/>
            <a:ext cx="8382000" cy="4413516"/>
          </a:xfrm>
        </p:spPr>
        <p:txBody>
          <a:bodyPr/>
          <a:lstStyle/>
          <a:p>
            <a:r>
              <a:rPr lang="en-US" dirty="0" smtClean="0"/>
              <a:t>Field experiment that flew paired morning upwind and afternoon downwind profiles to measure carbon in the Central Rocky Mountains</a:t>
            </a:r>
          </a:p>
          <a:p>
            <a:r>
              <a:rPr lang="en-US" dirty="0" smtClean="0"/>
              <a:t>Collected airborne measurements of CO, CO</a:t>
            </a:r>
            <a:r>
              <a:rPr lang="en-US" baseline="-25000" dirty="0" smtClean="0"/>
              <a:t>2, </a:t>
            </a:r>
            <a:r>
              <a:rPr lang="en-US" dirty="0" smtClean="0"/>
              <a:t>O</a:t>
            </a:r>
            <a:r>
              <a:rPr lang="en-US" baseline="-25000" dirty="0" smtClean="0"/>
              <a:t>2</a:t>
            </a:r>
            <a:r>
              <a:rPr lang="en-US" dirty="0" smtClean="0"/>
              <a:t> and H</a:t>
            </a:r>
            <a:r>
              <a:rPr lang="en-US" baseline="-25000" dirty="0" smtClean="0"/>
              <a:t>2</a:t>
            </a:r>
            <a:r>
              <a:rPr lang="en-US" dirty="0" smtClean="0"/>
              <a:t>O as well as other atmospheric variables</a:t>
            </a:r>
          </a:p>
          <a:p>
            <a:r>
              <a:rPr lang="en-US" dirty="0" smtClean="0"/>
              <a:t>Over 60 hours of flight time from May to August</a:t>
            </a:r>
          </a:p>
          <a:p>
            <a:pPr lvl="1"/>
            <a:r>
              <a:rPr lang="en-US" dirty="0" smtClean="0"/>
              <a:t>University of Wyoming’s King Air Aircraft</a:t>
            </a:r>
          </a:p>
          <a:p>
            <a:r>
              <a:rPr lang="en-US" dirty="0" smtClean="0"/>
              <a:t>First conducted in 2004 </a:t>
            </a:r>
            <a:r>
              <a:rPr lang="en-US" sz="1800" dirty="0" smtClean="0"/>
              <a:t>(Sun et al., 2010)</a:t>
            </a:r>
          </a:p>
          <a:p>
            <a:r>
              <a:rPr lang="en-US" dirty="0" smtClean="0"/>
              <a:t>Methods were improved for 2007</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Approach</a:t>
            </a:r>
            <a:endParaRPr lang="en-US" dirty="0"/>
          </a:p>
        </p:txBody>
      </p:sp>
      <p:pic>
        <p:nvPicPr>
          <p:cNvPr id="3" name="Picture 2" descr="21jun_animation.gif"/>
          <p:cNvPicPr>
            <a:picLocks noChangeAspect="1"/>
          </p:cNvPicPr>
          <p:nvPr/>
        </p:nvPicPr>
        <p:blipFill>
          <a:blip r:embed="rId3" cstate="print"/>
          <a:stretch>
            <a:fillRect/>
          </a:stretch>
        </p:blipFill>
        <p:spPr>
          <a:xfrm>
            <a:off x="2209800" y="1447800"/>
            <a:ext cx="4762500" cy="4762500"/>
          </a:xfrm>
          <a:prstGeom prst="rect">
            <a:avLst/>
          </a:prstGeom>
        </p:spPr>
      </p:pic>
      <p:pic>
        <p:nvPicPr>
          <p:cNvPr id="4" name="Picture 3" descr="co2_mor.jpg"/>
          <p:cNvPicPr>
            <a:picLocks/>
          </p:cNvPicPr>
          <p:nvPr/>
        </p:nvPicPr>
        <p:blipFill>
          <a:blip r:embed="rId4" cstate="print"/>
          <a:stretch>
            <a:fillRect/>
          </a:stretch>
        </p:blipFill>
        <p:spPr>
          <a:xfrm>
            <a:off x="0" y="2971800"/>
            <a:ext cx="2590800" cy="3886200"/>
          </a:xfrm>
          <a:prstGeom prst="rect">
            <a:avLst/>
          </a:prstGeom>
        </p:spPr>
      </p:pic>
      <p:pic>
        <p:nvPicPr>
          <p:cNvPr id="5" name="Picture 4" descr="co2_aft.jpg"/>
          <p:cNvPicPr>
            <a:picLocks/>
          </p:cNvPicPr>
          <p:nvPr/>
        </p:nvPicPr>
        <p:blipFill>
          <a:blip r:embed="rId5" cstate="print"/>
          <a:stretch>
            <a:fillRect/>
          </a:stretch>
        </p:blipFill>
        <p:spPr>
          <a:xfrm>
            <a:off x="6629400" y="914400"/>
            <a:ext cx="2514600" cy="3886200"/>
          </a:xfrm>
          <a:prstGeom prst="rect">
            <a:avLst/>
          </a:prstGeom>
        </p:spPr>
      </p:pic>
      <p:sp>
        <p:nvSpPr>
          <p:cNvPr id="6" name="Oval 5"/>
          <p:cNvSpPr/>
          <p:nvPr/>
        </p:nvSpPr>
        <p:spPr bwMode="auto">
          <a:xfrm>
            <a:off x="609600" y="5791200"/>
            <a:ext cx="1371600" cy="685800"/>
          </a:xfrm>
          <a:prstGeom prst="ellipse">
            <a:avLst/>
          </a:prstGeom>
          <a:noFill/>
          <a:ln w="254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7086600" y="3657600"/>
            <a:ext cx="1371600" cy="685800"/>
          </a:xfrm>
          <a:prstGeom prst="ellipse">
            <a:avLst/>
          </a:prstGeom>
          <a:noFill/>
          <a:ln w="254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228600" y="2438400"/>
            <a:ext cx="1828800" cy="523220"/>
          </a:xfrm>
          <a:prstGeom prst="rect">
            <a:avLst/>
          </a:prstGeom>
          <a:noFill/>
        </p:spPr>
        <p:txBody>
          <a:bodyPr wrap="square" rtlCol="0">
            <a:spAutoFit/>
          </a:bodyPr>
          <a:lstStyle/>
          <a:p>
            <a:pPr algn="ctr"/>
            <a:r>
              <a:rPr lang="en-US" sz="2800" b="1" dirty="0" smtClean="0">
                <a:solidFill>
                  <a:srgbClr val="FF0000"/>
                </a:solidFill>
              </a:rPr>
              <a:t>UPWIND</a:t>
            </a:r>
            <a:endParaRPr lang="en-US" sz="2800" b="1" dirty="0">
              <a:solidFill>
                <a:srgbClr val="FF0000"/>
              </a:solidFill>
            </a:endParaRPr>
          </a:p>
        </p:txBody>
      </p:sp>
      <p:sp>
        <p:nvSpPr>
          <p:cNvPr id="9" name="TextBox 8"/>
          <p:cNvSpPr txBox="1"/>
          <p:nvPr/>
        </p:nvSpPr>
        <p:spPr>
          <a:xfrm>
            <a:off x="7010400" y="4800600"/>
            <a:ext cx="2133600" cy="523220"/>
          </a:xfrm>
          <a:prstGeom prst="rect">
            <a:avLst/>
          </a:prstGeom>
          <a:noFill/>
        </p:spPr>
        <p:txBody>
          <a:bodyPr wrap="square" rtlCol="0">
            <a:spAutoFit/>
          </a:bodyPr>
          <a:lstStyle/>
          <a:p>
            <a:pPr algn="ctr"/>
            <a:r>
              <a:rPr lang="en-US" sz="2800" b="1" dirty="0" smtClean="0">
                <a:solidFill>
                  <a:srgbClr val="FF0000"/>
                </a:solidFill>
              </a:rPr>
              <a:t>DOWNWIND</a:t>
            </a:r>
            <a:endParaRPr lang="en-US" sz="2800" b="1" dirty="0">
              <a:solidFill>
                <a:srgbClr val="FF0000"/>
              </a:solidFill>
            </a:endParaRPr>
          </a:p>
        </p:txBody>
      </p:sp>
      <p:sp>
        <p:nvSpPr>
          <p:cNvPr id="10" name="Right Arrow 9"/>
          <p:cNvSpPr/>
          <p:nvPr/>
        </p:nvSpPr>
        <p:spPr bwMode="auto">
          <a:xfrm rot="19955849">
            <a:off x="3132270" y="2413890"/>
            <a:ext cx="685800" cy="5334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2" name="Object 11"/>
          <p:cNvGraphicFramePr>
            <a:graphicFrameLocks/>
          </p:cNvGraphicFramePr>
          <p:nvPr/>
        </p:nvGraphicFramePr>
        <p:xfrm>
          <a:off x="-609600" y="1295400"/>
          <a:ext cx="6096000" cy="4064000"/>
        </p:xfrm>
        <a:graphic>
          <a:graphicData uri="http://schemas.openxmlformats.org/presentationml/2006/ole">
            <p:oleObj spid="_x0000_s14337" name="Equation" r:id="rId6" imgW="0" imgH="0" progId="Equation.3">
              <p:embed/>
            </p:oleObj>
          </a:graphicData>
        </a:graphic>
      </p:graphicFrame>
      <p:graphicFrame>
        <p:nvGraphicFramePr>
          <p:cNvPr id="13" name="Object 12"/>
          <p:cNvGraphicFramePr>
            <a:graphicFrameLocks noChangeAspect="1"/>
          </p:cNvGraphicFramePr>
          <p:nvPr/>
        </p:nvGraphicFramePr>
        <p:xfrm>
          <a:off x="3048000" y="2133600"/>
          <a:ext cx="407894" cy="533400"/>
        </p:xfrm>
        <a:graphic>
          <a:graphicData uri="http://schemas.openxmlformats.org/presentationml/2006/ole">
            <p:oleObj spid="_x0000_s14338" name="Equation" r:id="rId7" imgW="164880" imgH="2156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ACME Different?</a:t>
            </a:r>
            <a:endParaRPr lang="en-US" dirty="0"/>
          </a:p>
        </p:txBody>
      </p:sp>
      <p:sp>
        <p:nvSpPr>
          <p:cNvPr id="3" name="Text Placeholder 2"/>
          <p:cNvSpPr>
            <a:spLocks noGrp="1"/>
          </p:cNvSpPr>
          <p:nvPr>
            <p:ph type="body" sz="quarter" idx="10"/>
          </p:nvPr>
        </p:nvSpPr>
        <p:spPr>
          <a:xfrm>
            <a:off x="381000" y="1411552"/>
            <a:ext cx="8382000" cy="1902059"/>
          </a:xfrm>
        </p:spPr>
        <p:txBody>
          <a:bodyPr/>
          <a:lstStyle/>
          <a:p>
            <a:r>
              <a:rPr lang="en-US" dirty="0" smtClean="0"/>
              <a:t>Experiment was conducted in the Central Rocky Mountains</a:t>
            </a:r>
          </a:p>
          <a:p>
            <a:pPr lvl="1"/>
            <a:r>
              <a:rPr lang="en-US" dirty="0" smtClean="0"/>
              <a:t>Complex terrain with various mesoscale flows</a:t>
            </a:r>
          </a:p>
          <a:p>
            <a:r>
              <a:rPr lang="en-US" dirty="0" smtClean="0"/>
              <a:t>Used multiple parallel profiles</a:t>
            </a:r>
          </a:p>
        </p:txBody>
      </p:sp>
      <p:pic>
        <p:nvPicPr>
          <p:cNvPr id="4" name="Picture 2"/>
          <p:cNvPicPr>
            <a:picLocks noChangeAspect="1" noChangeArrowheads="1"/>
          </p:cNvPicPr>
          <p:nvPr/>
        </p:nvPicPr>
        <p:blipFill>
          <a:blip r:embed="rId2" cstate="print"/>
          <a:srcRect/>
          <a:stretch>
            <a:fillRect/>
          </a:stretch>
        </p:blipFill>
        <p:spPr bwMode="auto">
          <a:xfrm>
            <a:off x="457200" y="3810000"/>
            <a:ext cx="3857625" cy="2571750"/>
          </a:xfrm>
          <a:prstGeom prst="rect">
            <a:avLst/>
          </a:prstGeom>
          <a:noFill/>
          <a:ln w="9525">
            <a:noFill/>
            <a:miter lim="800000"/>
            <a:headEnd/>
            <a:tailEnd/>
          </a:ln>
        </p:spPr>
      </p:pic>
      <p:sp>
        <p:nvSpPr>
          <p:cNvPr id="5" name="Rectangle 4"/>
          <p:cNvSpPr/>
          <p:nvPr/>
        </p:nvSpPr>
        <p:spPr>
          <a:xfrm>
            <a:off x="457200" y="6019800"/>
            <a:ext cx="2274277" cy="369332"/>
          </a:xfrm>
          <a:prstGeom prst="rect">
            <a:avLst/>
          </a:prstGeom>
        </p:spPr>
        <p:txBody>
          <a:bodyPr wrap="none">
            <a:spAutoFit/>
          </a:bodyPr>
          <a:lstStyle/>
          <a:p>
            <a:r>
              <a:rPr lang="en-US" dirty="0" smtClean="0"/>
              <a:t>http://roadtripusa.net</a:t>
            </a:r>
            <a:endParaRPr lang="en-US" dirty="0"/>
          </a:p>
        </p:txBody>
      </p:sp>
      <p:pic>
        <p:nvPicPr>
          <p:cNvPr id="6" name="Picture 3"/>
          <p:cNvPicPr>
            <a:picLocks noChangeArrowheads="1"/>
          </p:cNvPicPr>
          <p:nvPr/>
        </p:nvPicPr>
        <p:blipFill>
          <a:blip r:embed="rId3" cstate="print"/>
          <a:srcRect/>
          <a:stretch>
            <a:fillRect/>
          </a:stretch>
        </p:blipFill>
        <p:spPr bwMode="auto">
          <a:xfrm>
            <a:off x="4724400" y="3810000"/>
            <a:ext cx="3858768" cy="25694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from ACME 2004</a:t>
            </a:r>
            <a:endParaRPr lang="en-US" dirty="0"/>
          </a:p>
        </p:txBody>
      </p:sp>
      <p:sp>
        <p:nvSpPr>
          <p:cNvPr id="3" name="Content Placeholder 2"/>
          <p:cNvSpPr>
            <a:spLocks noGrp="1"/>
          </p:cNvSpPr>
          <p:nvPr>
            <p:ph idx="1"/>
          </p:nvPr>
        </p:nvSpPr>
        <p:spPr>
          <a:xfrm>
            <a:off x="381000" y="1412875"/>
            <a:ext cx="8382000" cy="2474524"/>
          </a:xfrm>
        </p:spPr>
        <p:txBody>
          <a:bodyPr/>
          <a:lstStyle/>
          <a:p>
            <a:r>
              <a:rPr lang="en-US" dirty="0" smtClean="0"/>
              <a:t>Complex terrain imparted flux variations</a:t>
            </a:r>
          </a:p>
          <a:p>
            <a:pPr lvl="1"/>
            <a:r>
              <a:rPr lang="en-US" dirty="0" smtClean="0"/>
              <a:t>Multiple parallel profile approach needed</a:t>
            </a:r>
          </a:p>
          <a:p>
            <a:r>
              <a:rPr lang="en-US" dirty="0" smtClean="0"/>
              <a:t>Vertical shear was large</a:t>
            </a:r>
          </a:p>
          <a:p>
            <a:r>
              <a:rPr lang="en-US" dirty="0" smtClean="0"/>
              <a:t>Valley cold pools vented later than expected</a:t>
            </a:r>
          </a:p>
          <a:p>
            <a:pPr lvl="1"/>
            <a:r>
              <a:rPr lang="en-US" dirty="0" smtClean="0"/>
              <a:t>Shifted times of flights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Questions</a:t>
            </a:r>
            <a:endParaRPr lang="en-US" dirty="0"/>
          </a:p>
        </p:txBody>
      </p:sp>
      <p:sp>
        <p:nvSpPr>
          <p:cNvPr id="4" name="Text Placeholder 3"/>
          <p:cNvSpPr>
            <a:spLocks noGrp="1"/>
          </p:cNvSpPr>
          <p:nvPr>
            <p:ph type="body" sz="quarter" idx="10"/>
          </p:nvPr>
        </p:nvSpPr>
        <p:spPr>
          <a:xfrm>
            <a:off x="381000" y="1411552"/>
            <a:ext cx="8382000" cy="3841052"/>
          </a:xfrm>
        </p:spPr>
        <p:txBody>
          <a:bodyPr/>
          <a:lstStyle/>
          <a:p>
            <a:r>
              <a:rPr lang="en-US" dirty="0" smtClean="0"/>
              <a:t>What is the magnitude of carbon uptake in the Central Rocky Mountains?</a:t>
            </a:r>
          </a:p>
          <a:p>
            <a:r>
              <a:rPr lang="en-US" dirty="0" smtClean="0"/>
              <a:t>How do flux estimates from the boundary layer budget (BLB) method compare with CarbonTracker and Niwot Ridge?</a:t>
            </a:r>
          </a:p>
          <a:p>
            <a:r>
              <a:rPr lang="en-US" dirty="0" smtClean="0"/>
              <a:t>What is the uncertainty of boundary layer heights in the region?</a:t>
            </a:r>
          </a:p>
          <a:p>
            <a:pPr>
              <a:buNone/>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Text Placeholder 2"/>
          <p:cNvSpPr>
            <a:spLocks noGrp="1"/>
          </p:cNvSpPr>
          <p:nvPr>
            <p:ph type="body" sz="quarter" idx="10"/>
          </p:nvPr>
        </p:nvSpPr>
        <p:spPr>
          <a:xfrm>
            <a:off x="381000" y="1143000"/>
            <a:ext cx="8382000" cy="5299912"/>
          </a:xfrm>
        </p:spPr>
        <p:txBody>
          <a:bodyPr/>
          <a:lstStyle/>
          <a:p>
            <a:r>
              <a:rPr lang="en-US" dirty="0" smtClean="0">
                <a:solidFill>
                  <a:schemeClr val="accent2">
                    <a:lumMod val="50000"/>
                  </a:schemeClr>
                </a:solidFill>
              </a:rPr>
              <a:t>Motivation and Background</a:t>
            </a:r>
          </a:p>
          <a:p>
            <a:pPr lvl="1"/>
            <a:r>
              <a:rPr lang="en-US" dirty="0" smtClean="0">
                <a:solidFill>
                  <a:schemeClr val="accent2">
                    <a:lumMod val="50000"/>
                  </a:schemeClr>
                </a:solidFill>
              </a:rPr>
              <a:t>Why study carbon dioxide?</a:t>
            </a:r>
          </a:p>
          <a:p>
            <a:pPr lvl="1"/>
            <a:r>
              <a:rPr lang="en-US" dirty="0" smtClean="0">
                <a:solidFill>
                  <a:schemeClr val="accent2">
                    <a:lumMod val="50000"/>
                  </a:schemeClr>
                </a:solidFill>
              </a:rPr>
              <a:t>Why study boundary layers in mountainous terrain?</a:t>
            </a:r>
          </a:p>
          <a:p>
            <a:pPr lvl="1"/>
            <a:r>
              <a:rPr lang="en-US" dirty="0" smtClean="0">
                <a:solidFill>
                  <a:schemeClr val="accent2">
                    <a:lumMod val="50000"/>
                  </a:schemeClr>
                </a:solidFill>
              </a:rPr>
              <a:t>What is ACME?</a:t>
            </a:r>
          </a:p>
          <a:p>
            <a:r>
              <a:rPr lang="en-US" dirty="0" smtClean="0"/>
              <a:t>Data and Methods</a:t>
            </a:r>
          </a:p>
          <a:p>
            <a:pPr lvl="1"/>
            <a:r>
              <a:rPr lang="en-US" dirty="0" smtClean="0"/>
              <a:t>Boundary Layer Budget Method</a:t>
            </a:r>
          </a:p>
          <a:p>
            <a:pPr lvl="1"/>
            <a:r>
              <a:rPr lang="en-US" dirty="0" smtClean="0"/>
              <a:t>Determination of Boundary Layer Heights</a:t>
            </a:r>
          </a:p>
          <a:p>
            <a:pPr lvl="1"/>
            <a:r>
              <a:rPr lang="en-US" dirty="0" smtClean="0"/>
              <a:t>Profile Matching</a:t>
            </a:r>
          </a:p>
          <a:p>
            <a:r>
              <a:rPr lang="en-US" dirty="0" smtClean="0">
                <a:solidFill>
                  <a:schemeClr val="accent2">
                    <a:lumMod val="50000"/>
                  </a:schemeClr>
                </a:solidFill>
              </a:rPr>
              <a:t>Results</a:t>
            </a:r>
          </a:p>
          <a:p>
            <a:r>
              <a:rPr lang="en-US" dirty="0" smtClean="0">
                <a:solidFill>
                  <a:schemeClr val="accent2">
                    <a:lumMod val="50000"/>
                  </a:schemeClr>
                </a:solidFill>
              </a:rPr>
              <a:t>Summary and Future Work</a:t>
            </a:r>
            <a:endParaRPr lang="en-US"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Strategies to study the carbon cycle</a:t>
            </a:r>
            <a:endParaRPr lang="en-US" dirty="0"/>
          </a:p>
        </p:txBody>
      </p:sp>
      <p:sp>
        <p:nvSpPr>
          <p:cNvPr id="5" name="Content Placeholder 4"/>
          <p:cNvSpPr>
            <a:spLocks noGrp="1"/>
          </p:cNvSpPr>
          <p:nvPr>
            <p:ph sz="half" idx="1"/>
          </p:nvPr>
        </p:nvSpPr>
        <p:spPr>
          <a:xfrm>
            <a:off x="304800" y="1066800"/>
            <a:ext cx="4114800" cy="3194721"/>
          </a:xfrm>
        </p:spPr>
        <p:txBody>
          <a:bodyPr/>
          <a:lstStyle/>
          <a:p>
            <a:r>
              <a:rPr lang="en-US" dirty="0" smtClean="0"/>
              <a:t>Top-Down</a:t>
            </a:r>
          </a:p>
          <a:p>
            <a:pPr lvl="1"/>
            <a:r>
              <a:rPr lang="en-US" dirty="0" smtClean="0"/>
              <a:t>Based on inversions of atmospheric concentrations</a:t>
            </a:r>
          </a:p>
          <a:p>
            <a:pPr lvl="1"/>
            <a:r>
              <a:rPr lang="en-US" dirty="0" smtClean="0"/>
              <a:t>Particle transport models, running in the back trajectory mode, are used to obtain influence functions</a:t>
            </a:r>
            <a:endParaRPr lang="en-US" dirty="0"/>
          </a:p>
        </p:txBody>
      </p:sp>
      <p:sp>
        <p:nvSpPr>
          <p:cNvPr id="6" name="Content Placeholder 5"/>
          <p:cNvSpPr>
            <a:spLocks noGrp="1"/>
          </p:cNvSpPr>
          <p:nvPr>
            <p:ph sz="half" idx="2"/>
          </p:nvPr>
        </p:nvSpPr>
        <p:spPr>
          <a:xfrm>
            <a:off x="4572000" y="1066800"/>
            <a:ext cx="4114800" cy="2529923"/>
          </a:xfrm>
        </p:spPr>
        <p:txBody>
          <a:bodyPr/>
          <a:lstStyle/>
          <a:p>
            <a:r>
              <a:rPr lang="en-US" dirty="0" smtClean="0"/>
              <a:t>Bottom- up</a:t>
            </a:r>
          </a:p>
          <a:p>
            <a:pPr lvl="1"/>
            <a:r>
              <a:rPr lang="en-US" dirty="0" smtClean="0"/>
              <a:t>Local processes are scaled up in time and space from the site level</a:t>
            </a:r>
          </a:p>
          <a:p>
            <a:pPr lvl="1"/>
            <a:r>
              <a:rPr lang="en-US" dirty="0" smtClean="0"/>
              <a:t>Limited by the accuracy and spatial footprint of the measurements</a:t>
            </a:r>
          </a:p>
        </p:txBody>
      </p:sp>
      <p:grpSp>
        <p:nvGrpSpPr>
          <p:cNvPr id="10" name="Group 9"/>
          <p:cNvGrpSpPr/>
          <p:nvPr/>
        </p:nvGrpSpPr>
        <p:grpSpPr>
          <a:xfrm>
            <a:off x="381001" y="4343400"/>
            <a:ext cx="4038600" cy="2514600"/>
            <a:chOff x="381001" y="4343400"/>
            <a:chExt cx="4038600" cy="2514600"/>
          </a:xfrm>
        </p:grpSpPr>
        <p:pic>
          <p:nvPicPr>
            <p:cNvPr id="5123" name="Picture 3"/>
            <p:cNvPicPr>
              <a:picLocks noChangeAspect="1" noChangeArrowheads="1"/>
            </p:cNvPicPr>
            <p:nvPr/>
          </p:nvPicPr>
          <p:blipFill>
            <a:blip r:embed="rId2" cstate="print"/>
            <a:srcRect/>
            <a:stretch>
              <a:fillRect/>
            </a:stretch>
          </p:blipFill>
          <p:spPr bwMode="auto">
            <a:xfrm>
              <a:off x="381001" y="4343400"/>
              <a:ext cx="4038600" cy="2209800"/>
            </a:xfrm>
            <a:prstGeom prst="rect">
              <a:avLst/>
            </a:prstGeom>
            <a:noFill/>
            <a:ln w="9525">
              <a:noFill/>
              <a:miter lim="800000"/>
              <a:headEnd/>
              <a:tailEnd/>
            </a:ln>
          </p:spPr>
        </p:pic>
        <p:sp>
          <p:nvSpPr>
            <p:cNvPr id="9" name="TextBox 8"/>
            <p:cNvSpPr txBox="1"/>
            <p:nvPr/>
          </p:nvSpPr>
          <p:spPr>
            <a:xfrm>
              <a:off x="2819400" y="6488668"/>
              <a:ext cx="1600200" cy="369332"/>
            </a:xfrm>
            <a:prstGeom prst="rect">
              <a:avLst/>
            </a:prstGeom>
            <a:noFill/>
          </p:spPr>
          <p:txBody>
            <a:bodyPr wrap="square" rtlCol="0">
              <a:spAutoFit/>
            </a:bodyPr>
            <a:lstStyle/>
            <a:p>
              <a:pPr algn="r"/>
              <a:r>
                <a:rPr lang="en-US" dirty="0" smtClean="0"/>
                <a:t> UN FAO, 2010</a:t>
              </a:r>
              <a:endParaRPr lang="en-US" dirty="0"/>
            </a:p>
          </p:txBody>
        </p:sp>
      </p:grpSp>
      <p:grpSp>
        <p:nvGrpSpPr>
          <p:cNvPr id="11" name="Group 10"/>
          <p:cNvGrpSpPr/>
          <p:nvPr/>
        </p:nvGrpSpPr>
        <p:grpSpPr>
          <a:xfrm>
            <a:off x="4648200" y="3810000"/>
            <a:ext cx="4038600" cy="3048000"/>
            <a:chOff x="4648200" y="3810000"/>
            <a:chExt cx="4038600" cy="3048000"/>
          </a:xfrm>
        </p:grpSpPr>
        <p:pic>
          <p:nvPicPr>
            <p:cNvPr id="5124" name="Picture 4"/>
            <p:cNvPicPr preferRelativeResize="0">
              <a:picLocks noChangeArrowheads="1"/>
            </p:cNvPicPr>
            <p:nvPr/>
          </p:nvPicPr>
          <p:blipFill>
            <a:blip r:embed="rId3" cstate="print"/>
            <a:srcRect/>
            <a:stretch>
              <a:fillRect/>
            </a:stretch>
          </p:blipFill>
          <p:spPr bwMode="auto">
            <a:xfrm>
              <a:off x="4648200" y="3810000"/>
              <a:ext cx="4038600" cy="2743200"/>
            </a:xfrm>
            <a:prstGeom prst="rect">
              <a:avLst/>
            </a:prstGeom>
            <a:noFill/>
            <a:ln w="9525">
              <a:noFill/>
              <a:miter lim="800000"/>
              <a:headEnd/>
              <a:tailEnd/>
            </a:ln>
          </p:spPr>
        </p:pic>
        <p:sp>
          <p:nvSpPr>
            <p:cNvPr id="13" name="TextBox 12"/>
            <p:cNvSpPr txBox="1"/>
            <p:nvPr/>
          </p:nvSpPr>
          <p:spPr>
            <a:xfrm>
              <a:off x="7086600" y="6488668"/>
              <a:ext cx="1600200" cy="369332"/>
            </a:xfrm>
            <a:prstGeom prst="rect">
              <a:avLst/>
            </a:prstGeom>
            <a:noFill/>
          </p:spPr>
          <p:txBody>
            <a:bodyPr wrap="square" rtlCol="0">
              <a:spAutoFit/>
            </a:bodyPr>
            <a:lstStyle/>
            <a:p>
              <a:pPr algn="r"/>
              <a:r>
                <a:rPr lang="en-US" dirty="0" smtClean="0"/>
                <a:t>UN FAO, 2010</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Issues with Inverse Modeling</a:t>
            </a:r>
            <a:endParaRPr lang="en-US" dirty="0"/>
          </a:p>
        </p:txBody>
      </p:sp>
      <p:sp>
        <p:nvSpPr>
          <p:cNvPr id="4" name="Text Placeholder 3"/>
          <p:cNvSpPr>
            <a:spLocks noGrp="1"/>
          </p:cNvSpPr>
          <p:nvPr>
            <p:ph type="body" sz="quarter" idx="10"/>
          </p:nvPr>
        </p:nvSpPr>
        <p:spPr>
          <a:xfrm>
            <a:off x="381000" y="1411552"/>
            <a:ext cx="8382000" cy="4413516"/>
          </a:xfrm>
        </p:spPr>
        <p:txBody>
          <a:bodyPr/>
          <a:lstStyle/>
          <a:p>
            <a:r>
              <a:rPr lang="en-US" dirty="0" smtClean="0"/>
              <a:t>Why not use an inverse model??</a:t>
            </a:r>
          </a:p>
          <a:p>
            <a:pPr lvl="1"/>
            <a:r>
              <a:rPr lang="en-US" dirty="0" smtClean="0"/>
              <a:t>It is HARD!!!</a:t>
            </a:r>
          </a:p>
          <a:p>
            <a:r>
              <a:rPr lang="en-US" dirty="0" smtClean="0"/>
              <a:t>Global inverse models provide too coarse a resolution</a:t>
            </a:r>
          </a:p>
          <a:p>
            <a:r>
              <a:rPr lang="en-US" dirty="0" smtClean="0"/>
              <a:t>Regional inverse models require good inflow fluxes and accurate assimilation methods</a:t>
            </a:r>
          </a:p>
          <a:p>
            <a:endParaRPr lang="en-US" dirty="0" smtClean="0"/>
          </a:p>
          <a:p>
            <a:r>
              <a:rPr lang="en-US" dirty="0" smtClean="0"/>
              <a:t>Also have to account for spatial heterogeneity and local processes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094146"/>
          </a:xfrm>
        </p:spPr>
        <p:txBody>
          <a:bodyPr/>
          <a:lstStyle/>
          <a:p>
            <a:r>
              <a:rPr lang="en-US" dirty="0"/>
              <a:t>Boundary Layer Budget Method</a:t>
            </a:r>
            <a:br>
              <a:rPr lang="en-US" dirty="0"/>
            </a:br>
            <a:r>
              <a:rPr lang="en-US" sz="2800" dirty="0"/>
              <a:t>	(Raupach et al., 1992)</a:t>
            </a:r>
            <a:endParaRPr lang="en-US" dirty="0"/>
          </a:p>
        </p:txBody>
      </p:sp>
      <p:sp>
        <p:nvSpPr>
          <p:cNvPr id="4" name="Text Placeholder 3"/>
          <p:cNvSpPr>
            <a:spLocks noGrp="1"/>
          </p:cNvSpPr>
          <p:nvPr>
            <p:ph type="body" sz="quarter" idx="10"/>
          </p:nvPr>
        </p:nvSpPr>
        <p:spPr>
          <a:xfrm>
            <a:off x="304800" y="3429000"/>
            <a:ext cx="8382000" cy="3151632"/>
          </a:xfrm>
        </p:spPr>
        <p:txBody>
          <a:bodyPr/>
          <a:lstStyle/>
          <a:p>
            <a:r>
              <a:rPr lang="en-US" dirty="0" smtClean="0"/>
              <a:t>Column averaged variations are not affected by variations in boundary layer height</a:t>
            </a:r>
          </a:p>
          <a:p>
            <a:r>
              <a:rPr lang="en-US" dirty="0" smtClean="0"/>
              <a:t>Issues with Method</a:t>
            </a:r>
          </a:p>
          <a:p>
            <a:pPr lvl="1"/>
            <a:r>
              <a:rPr lang="en-US" dirty="0" smtClean="0"/>
              <a:t>Ability to track air masses from one region to another</a:t>
            </a:r>
          </a:p>
          <a:p>
            <a:pPr lvl="1"/>
            <a:r>
              <a:rPr lang="en-US" dirty="0" smtClean="0"/>
              <a:t>Requires accurate estimates of boundary layer height</a:t>
            </a:r>
          </a:p>
        </p:txBody>
      </p:sp>
      <p:graphicFrame>
        <p:nvGraphicFramePr>
          <p:cNvPr id="7170" name="Object 2"/>
          <p:cNvGraphicFramePr>
            <a:graphicFrameLocks noChangeAspect="1"/>
          </p:cNvGraphicFramePr>
          <p:nvPr/>
        </p:nvGraphicFramePr>
        <p:xfrm>
          <a:off x="914400" y="1398588"/>
          <a:ext cx="7315200" cy="1884362"/>
        </p:xfrm>
        <a:graphic>
          <a:graphicData uri="http://schemas.openxmlformats.org/presentationml/2006/ole">
            <p:oleObj spid="_x0000_s7170" name="Equation" r:id="rId3" imgW="1562040" imgH="431640" progId="Equation.3">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use PBL</a:t>
            </a:r>
            <a:r>
              <a:rPr lang="en-US" baseline="-25000" dirty="0"/>
              <a:t>max</a:t>
            </a:r>
            <a:r>
              <a:rPr lang="en-US" dirty="0"/>
              <a:t>?</a:t>
            </a:r>
          </a:p>
        </p:txBody>
      </p:sp>
      <p:sp>
        <p:nvSpPr>
          <p:cNvPr id="4" name="Text Placeholder 3"/>
          <p:cNvSpPr>
            <a:spLocks noGrp="1"/>
          </p:cNvSpPr>
          <p:nvPr>
            <p:ph type="body" sz="quarter" idx="10"/>
          </p:nvPr>
        </p:nvSpPr>
        <p:spPr>
          <a:xfrm>
            <a:off x="381000" y="1411552"/>
            <a:ext cx="8382000" cy="5583067"/>
          </a:xfrm>
        </p:spPr>
        <p:txBody>
          <a:bodyPr/>
          <a:lstStyle/>
          <a:p>
            <a:r>
              <a:rPr lang="en-US" dirty="0" smtClean="0"/>
              <a:t>The convective boundary layer is a vertically confined column of air </a:t>
            </a:r>
            <a:r>
              <a:rPr lang="en-US" sz="1800" dirty="0" smtClean="0"/>
              <a:t>(Stull, 1988; Garrat, 1990)</a:t>
            </a:r>
          </a:p>
          <a:p>
            <a:pPr lvl="1"/>
            <a:r>
              <a:rPr lang="en-US" dirty="0" smtClean="0"/>
              <a:t>It incorporates overlaying air into it as it grows</a:t>
            </a:r>
          </a:p>
          <a:p>
            <a:pPr lvl="2"/>
            <a:r>
              <a:rPr lang="en-US" dirty="0" smtClean="0"/>
              <a:t>Resolves issues with vertical entrainment</a:t>
            </a:r>
          </a:p>
          <a:p>
            <a:r>
              <a:rPr lang="en-US" dirty="0" smtClean="0"/>
              <a:t>Bulk properties of the column are independent of small scale heterogeneities </a:t>
            </a:r>
            <a:r>
              <a:rPr lang="en-US" sz="1800" dirty="0" smtClean="0"/>
              <a:t>(Stull, 1988; Garrat, 1990)</a:t>
            </a:r>
          </a:p>
          <a:p>
            <a:pPr lvl="1"/>
            <a:r>
              <a:rPr lang="en-US" dirty="0" smtClean="0"/>
              <a:t>Natural integrator of surface fluxes over complex terrain</a:t>
            </a:r>
          </a:p>
          <a:p>
            <a:r>
              <a:rPr lang="en-US" dirty="0" smtClean="0"/>
              <a:t>Simulations with idealized initial conditions using RAMS show PBL</a:t>
            </a:r>
            <a:r>
              <a:rPr lang="en-US" baseline="-25000" dirty="0" smtClean="0"/>
              <a:t>max</a:t>
            </a:r>
            <a:r>
              <a:rPr lang="en-US" dirty="0" smtClean="0"/>
              <a:t> to be a good proxy when compared with observations </a:t>
            </a:r>
            <a:r>
              <a:rPr lang="en-US" sz="1800" dirty="0" smtClean="0"/>
              <a:t>(DeWekker, in prep)</a:t>
            </a:r>
          </a:p>
          <a:p>
            <a:pPr>
              <a:buNone/>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Text Placeholder 2"/>
          <p:cNvSpPr>
            <a:spLocks noGrp="1"/>
          </p:cNvSpPr>
          <p:nvPr>
            <p:ph type="body" sz="quarter" idx="10"/>
          </p:nvPr>
        </p:nvSpPr>
        <p:spPr>
          <a:xfrm>
            <a:off x="381000" y="1143000"/>
            <a:ext cx="8382000" cy="5299912"/>
          </a:xfrm>
        </p:spPr>
        <p:txBody>
          <a:bodyPr/>
          <a:lstStyle/>
          <a:p>
            <a:r>
              <a:rPr lang="en-US" dirty="0" smtClean="0"/>
              <a:t>Motivation and Background</a:t>
            </a:r>
          </a:p>
          <a:p>
            <a:pPr lvl="1"/>
            <a:r>
              <a:rPr lang="en-US" dirty="0" smtClean="0"/>
              <a:t>Why study carbon dioxide?</a:t>
            </a:r>
          </a:p>
          <a:p>
            <a:pPr lvl="1"/>
            <a:r>
              <a:rPr lang="en-US" dirty="0" smtClean="0"/>
              <a:t>Why study boundary layers in mountainous terrain?</a:t>
            </a:r>
          </a:p>
          <a:p>
            <a:pPr lvl="1"/>
            <a:r>
              <a:rPr lang="en-US" dirty="0" smtClean="0"/>
              <a:t>What is ACME?</a:t>
            </a:r>
          </a:p>
          <a:p>
            <a:r>
              <a:rPr lang="en-US" dirty="0" smtClean="0"/>
              <a:t>Data and Methods</a:t>
            </a:r>
          </a:p>
          <a:p>
            <a:pPr lvl="1"/>
            <a:r>
              <a:rPr lang="en-US" dirty="0" smtClean="0"/>
              <a:t>Boundary Layer Budget Method</a:t>
            </a:r>
          </a:p>
          <a:p>
            <a:pPr lvl="1"/>
            <a:r>
              <a:rPr lang="en-US" dirty="0" smtClean="0"/>
              <a:t>Determination of Boundary Layer Heights</a:t>
            </a:r>
          </a:p>
          <a:p>
            <a:pPr lvl="1"/>
            <a:r>
              <a:rPr lang="en-US" dirty="0" smtClean="0"/>
              <a:t>Profile Matching</a:t>
            </a:r>
          </a:p>
          <a:p>
            <a:r>
              <a:rPr lang="en-US" dirty="0" smtClean="0"/>
              <a:t>Results</a:t>
            </a:r>
          </a:p>
          <a:p>
            <a:r>
              <a:rPr lang="en-US" dirty="0" smtClean="0"/>
              <a:t>Summary and Future Work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dirty="0" smtClean="0"/>
              <a:t>Determination of Boundary Layer Heights</a:t>
            </a:r>
            <a:endParaRPr lang="en-US" dirty="0"/>
          </a:p>
        </p:txBody>
      </p:sp>
      <p:sp>
        <p:nvSpPr>
          <p:cNvPr id="6" name="Text Placeholder 5"/>
          <p:cNvSpPr>
            <a:spLocks noGrp="1"/>
          </p:cNvSpPr>
          <p:nvPr>
            <p:ph type="body" sz="quarter" idx="10"/>
          </p:nvPr>
        </p:nvSpPr>
        <p:spPr>
          <a:xfrm>
            <a:off x="304800" y="1752600"/>
            <a:ext cx="8382000" cy="3859518"/>
          </a:xfrm>
        </p:spPr>
        <p:txBody>
          <a:bodyPr/>
          <a:lstStyle/>
          <a:p>
            <a:r>
              <a:rPr lang="en-US" dirty="0" smtClean="0"/>
              <a:t>Three different estimates of boundary layer heights were obtained</a:t>
            </a:r>
          </a:p>
          <a:p>
            <a:pPr lvl="1"/>
            <a:r>
              <a:rPr lang="en-US" dirty="0" smtClean="0"/>
              <a:t>North American Regional Reanalysis Model (NARR)</a:t>
            </a:r>
          </a:p>
          <a:p>
            <a:pPr lvl="2"/>
            <a:r>
              <a:rPr lang="en-US" dirty="0" smtClean="0"/>
              <a:t>TKE based method</a:t>
            </a:r>
          </a:p>
          <a:p>
            <a:pPr lvl="1"/>
            <a:r>
              <a:rPr lang="en-US" dirty="0" smtClean="0"/>
              <a:t>Parcel Method</a:t>
            </a:r>
          </a:p>
          <a:p>
            <a:pPr lvl="2"/>
            <a:r>
              <a:rPr lang="en-US" dirty="0" smtClean="0"/>
              <a:t>Visual inspections of vertical profiles of Virtual Potential Temperature and Water Vapor Mixing Ratio </a:t>
            </a:r>
          </a:p>
          <a:p>
            <a:pPr lvl="1"/>
            <a:r>
              <a:rPr lang="en-US" dirty="0" smtClean="0"/>
              <a:t>Bulk Richardson Number</a:t>
            </a:r>
          </a:p>
          <a:p>
            <a:pPr lvl="2"/>
            <a:r>
              <a:rPr lang="en-US" dirty="0" smtClean="0"/>
              <a:t>Ri</a:t>
            </a:r>
            <a:r>
              <a:rPr lang="en-US" baseline="-25000" dirty="0" smtClean="0"/>
              <a:t>c</a:t>
            </a:r>
            <a:r>
              <a:rPr lang="en-US" dirty="0" smtClean="0"/>
              <a:t> = 0.25 </a:t>
            </a:r>
            <a:r>
              <a:rPr lang="en-US" sz="1800" dirty="0" smtClean="0"/>
              <a:t>(Pleim and Xiu, 1995)</a:t>
            </a:r>
          </a:p>
        </p:txBody>
      </p:sp>
      <p:graphicFrame>
        <p:nvGraphicFramePr>
          <p:cNvPr id="8194" name="Object 2"/>
          <p:cNvGraphicFramePr>
            <a:graphicFrameLocks noChangeAspect="1"/>
          </p:cNvGraphicFramePr>
          <p:nvPr/>
        </p:nvGraphicFramePr>
        <p:xfrm>
          <a:off x="1828800" y="5638800"/>
          <a:ext cx="5486400" cy="990600"/>
        </p:xfrm>
        <a:graphic>
          <a:graphicData uri="http://schemas.openxmlformats.org/presentationml/2006/ole">
            <p:oleObj spid="_x0000_s8194" name="Equation" r:id="rId3" imgW="1549080" imgH="457200" progId="Equation.3">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Matching</a:t>
            </a:r>
            <a:endParaRPr lang="en-US" dirty="0"/>
          </a:p>
        </p:txBody>
      </p:sp>
      <p:sp>
        <p:nvSpPr>
          <p:cNvPr id="3" name="Text Placeholder 2"/>
          <p:cNvSpPr>
            <a:spLocks noGrp="1"/>
          </p:cNvSpPr>
          <p:nvPr>
            <p:ph type="body" sz="quarter" idx="10"/>
          </p:nvPr>
        </p:nvSpPr>
        <p:spPr>
          <a:xfrm>
            <a:off x="381000" y="1447800"/>
            <a:ext cx="8382000" cy="4185761"/>
          </a:xfrm>
        </p:spPr>
        <p:txBody>
          <a:bodyPr/>
          <a:lstStyle/>
          <a:p>
            <a:r>
              <a:rPr lang="en-US" dirty="0" smtClean="0"/>
              <a:t>Particle dispersion results from 5 receptors and various forecast models were used to determine likely source locations</a:t>
            </a:r>
          </a:p>
          <a:p>
            <a:r>
              <a:rPr lang="en-US" dirty="0" smtClean="0"/>
              <a:t>Using an least squares estimate, distance from the centroid of the released particles to the flight path were determined</a:t>
            </a:r>
          </a:p>
          <a:p>
            <a:r>
              <a:rPr lang="en-US" dirty="0" smtClean="0"/>
              <a:t>This distance was used to determine which receptor the air sampled in the morning belonged to (Source)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Matching</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Afternoon flight flew diving spirals around each receptor location (Sink)</a:t>
            </a:r>
          </a:p>
          <a:p>
            <a:r>
              <a:rPr lang="en-US" dirty="0" smtClean="0"/>
              <a:t>Air sampled from the flight profile for each receptor source and sink were used to determine the receptor’s flux</a:t>
            </a:r>
          </a:p>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Text Placeholder 2"/>
          <p:cNvSpPr>
            <a:spLocks noGrp="1"/>
          </p:cNvSpPr>
          <p:nvPr>
            <p:ph type="body" sz="quarter" idx="10"/>
          </p:nvPr>
        </p:nvSpPr>
        <p:spPr>
          <a:xfrm>
            <a:off x="381000" y="1411552"/>
            <a:ext cx="8382000" cy="2068259"/>
          </a:xfrm>
        </p:spPr>
        <p:txBody>
          <a:bodyPr/>
          <a:lstStyle/>
          <a:p>
            <a:r>
              <a:rPr lang="en-US" dirty="0" smtClean="0"/>
              <a:t>NEE from Niwot Ridge AmeriFlux Tower</a:t>
            </a:r>
          </a:p>
          <a:p>
            <a:r>
              <a:rPr lang="en-US" dirty="0" smtClean="0"/>
              <a:t>NEE from 2008 release of CarbonTracker </a:t>
            </a:r>
            <a:r>
              <a:rPr lang="en-US" sz="1800" dirty="0" smtClean="0"/>
              <a:t>(NOAA ESRL)</a:t>
            </a:r>
          </a:p>
          <a:p>
            <a:r>
              <a:rPr lang="en-US" dirty="0" smtClean="0"/>
              <a:t>Airborne Observations from seven flight days</a:t>
            </a:r>
          </a:p>
          <a:p>
            <a:r>
              <a:rPr lang="en-US" dirty="0" smtClean="0"/>
              <a:t>NARR Boundary Layer Heights </a:t>
            </a:r>
            <a:r>
              <a:rPr lang="en-US" sz="1800" dirty="0" smtClean="0"/>
              <a:t>(NOAA NCEP)</a:t>
            </a:r>
          </a:p>
        </p:txBody>
      </p:sp>
      <p:grpSp>
        <p:nvGrpSpPr>
          <p:cNvPr id="6" name="Group 5"/>
          <p:cNvGrpSpPr/>
          <p:nvPr/>
        </p:nvGrpSpPr>
        <p:grpSpPr>
          <a:xfrm>
            <a:off x="1447800" y="3962400"/>
            <a:ext cx="6324600" cy="2457450"/>
            <a:chOff x="4419600" y="4343400"/>
            <a:chExt cx="4267200" cy="2076450"/>
          </a:xfrm>
        </p:grpSpPr>
        <p:pic>
          <p:nvPicPr>
            <p:cNvPr id="4" name="Picture 2"/>
            <p:cNvPicPr>
              <a:picLocks noChangeAspect="1" noChangeArrowheads="1"/>
            </p:cNvPicPr>
            <p:nvPr/>
          </p:nvPicPr>
          <p:blipFill>
            <a:blip r:embed="rId2" cstate="print"/>
            <a:srcRect/>
            <a:stretch>
              <a:fillRect/>
            </a:stretch>
          </p:blipFill>
          <p:spPr bwMode="auto">
            <a:xfrm>
              <a:off x="4419600" y="4343400"/>
              <a:ext cx="4267200" cy="2076450"/>
            </a:xfrm>
            <a:prstGeom prst="rect">
              <a:avLst/>
            </a:prstGeom>
            <a:noFill/>
            <a:ln w="9525">
              <a:noFill/>
              <a:miter lim="800000"/>
              <a:headEnd/>
              <a:tailEnd/>
            </a:ln>
          </p:spPr>
        </p:pic>
        <p:sp>
          <p:nvSpPr>
            <p:cNvPr id="5" name="Rectangle 4"/>
            <p:cNvSpPr/>
            <p:nvPr/>
          </p:nvSpPr>
          <p:spPr>
            <a:xfrm>
              <a:off x="4419600" y="6019800"/>
              <a:ext cx="3296415" cy="369332"/>
            </a:xfrm>
            <a:prstGeom prst="rect">
              <a:avLst/>
            </a:prstGeom>
          </p:spPr>
          <p:txBody>
            <a:bodyPr wrap="none">
              <a:spAutoFit/>
            </a:bodyPr>
            <a:lstStyle/>
            <a:p>
              <a:r>
                <a:rPr lang="en-US" i="1" dirty="0" smtClean="0"/>
                <a:t>Photo Credit: Vanda Grubisic, DRI</a:t>
              </a:r>
              <a:endParaRPr lang="en-US" dirty="0"/>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Data</a:t>
            </a:r>
            <a:endParaRPr lang="en-US" dirty="0"/>
          </a:p>
        </p:txBody>
      </p:sp>
      <p:sp>
        <p:nvSpPr>
          <p:cNvPr id="3" name="Text Placeholder 2"/>
          <p:cNvSpPr>
            <a:spLocks noGrp="1"/>
          </p:cNvSpPr>
          <p:nvPr>
            <p:ph type="body" sz="quarter" idx="10"/>
          </p:nvPr>
        </p:nvSpPr>
        <p:spPr>
          <a:xfrm>
            <a:off x="381000" y="990600"/>
            <a:ext cx="8382000" cy="5576911"/>
          </a:xfrm>
        </p:spPr>
        <p:txBody>
          <a:bodyPr/>
          <a:lstStyle/>
          <a:p>
            <a:r>
              <a:rPr lang="en-US" dirty="0" smtClean="0"/>
              <a:t>Regional Atmospheric Modeling System (RAMS) Version 6.0</a:t>
            </a:r>
          </a:p>
          <a:p>
            <a:pPr lvl="1"/>
            <a:r>
              <a:rPr lang="en-US" dirty="0" smtClean="0"/>
              <a:t>06 UTC 21 June 07 to 00 UTC 22 June 07</a:t>
            </a:r>
          </a:p>
          <a:p>
            <a:pPr lvl="1"/>
            <a:r>
              <a:rPr lang="en-US" dirty="0" smtClean="0"/>
              <a:t>Domain centered at 40N, 106.5W</a:t>
            </a:r>
          </a:p>
          <a:p>
            <a:pPr lvl="1"/>
            <a:r>
              <a:rPr lang="en-US" dirty="0" smtClean="0"/>
              <a:t>1.5 km Resolution</a:t>
            </a:r>
          </a:p>
          <a:p>
            <a:r>
              <a:rPr lang="en-US" dirty="0" smtClean="0"/>
              <a:t>Hybrid Particle and Concentration Transport Model (HYPACT)</a:t>
            </a:r>
          </a:p>
          <a:p>
            <a:pPr lvl="1"/>
            <a:r>
              <a:rPr lang="en-US" dirty="0" smtClean="0"/>
              <a:t>Lagrangian Particle Dispersion Model</a:t>
            </a:r>
          </a:p>
          <a:p>
            <a:pPr lvl="1"/>
            <a:r>
              <a:rPr lang="en-US" dirty="0" smtClean="0"/>
              <a:t>5 source locations from the morning flight profile from 21 June 07</a:t>
            </a:r>
          </a:p>
          <a:p>
            <a:pPr lvl="1"/>
            <a:r>
              <a:rPr lang="en-US" dirty="0" smtClean="0"/>
              <a:t>1000 particles were released at 15 UTC 21 June 07</a:t>
            </a:r>
          </a:p>
          <a:p>
            <a:pPr lvl="1"/>
            <a:r>
              <a:rPr lang="en-US" dirty="0" smtClean="0"/>
              <a:t>Source located 100 m AGL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Text Placeholder 2"/>
          <p:cNvSpPr>
            <a:spLocks noGrp="1"/>
          </p:cNvSpPr>
          <p:nvPr>
            <p:ph type="body" sz="quarter" idx="10"/>
          </p:nvPr>
        </p:nvSpPr>
        <p:spPr>
          <a:xfrm>
            <a:off x="381000" y="1143000"/>
            <a:ext cx="8382000" cy="5299912"/>
          </a:xfrm>
        </p:spPr>
        <p:txBody>
          <a:bodyPr/>
          <a:lstStyle/>
          <a:p>
            <a:r>
              <a:rPr lang="en-US" dirty="0" smtClean="0">
                <a:solidFill>
                  <a:schemeClr val="accent2">
                    <a:lumMod val="50000"/>
                  </a:schemeClr>
                </a:solidFill>
              </a:rPr>
              <a:t>Motivation and Background</a:t>
            </a:r>
          </a:p>
          <a:p>
            <a:pPr lvl="1"/>
            <a:r>
              <a:rPr lang="en-US" dirty="0" smtClean="0">
                <a:solidFill>
                  <a:schemeClr val="accent2">
                    <a:lumMod val="50000"/>
                  </a:schemeClr>
                </a:solidFill>
              </a:rPr>
              <a:t>Why study carbon dioxide?</a:t>
            </a:r>
          </a:p>
          <a:p>
            <a:pPr lvl="1"/>
            <a:r>
              <a:rPr lang="en-US" dirty="0" smtClean="0">
                <a:solidFill>
                  <a:schemeClr val="accent2">
                    <a:lumMod val="50000"/>
                  </a:schemeClr>
                </a:solidFill>
              </a:rPr>
              <a:t>Why study boundary layers in mountainous terrain?</a:t>
            </a:r>
          </a:p>
          <a:p>
            <a:pPr lvl="1"/>
            <a:r>
              <a:rPr lang="en-US" dirty="0" smtClean="0">
                <a:solidFill>
                  <a:schemeClr val="accent2">
                    <a:lumMod val="50000"/>
                  </a:schemeClr>
                </a:solidFill>
              </a:rPr>
              <a:t>What is ACME?</a:t>
            </a:r>
          </a:p>
          <a:p>
            <a:r>
              <a:rPr lang="en-US" dirty="0" smtClean="0">
                <a:solidFill>
                  <a:schemeClr val="accent2">
                    <a:lumMod val="50000"/>
                  </a:schemeClr>
                </a:solidFill>
              </a:rPr>
              <a:t>Data and Methods</a:t>
            </a:r>
          </a:p>
          <a:p>
            <a:pPr lvl="1"/>
            <a:r>
              <a:rPr lang="en-US" dirty="0" smtClean="0">
                <a:solidFill>
                  <a:schemeClr val="accent2">
                    <a:lumMod val="50000"/>
                  </a:schemeClr>
                </a:solidFill>
              </a:rPr>
              <a:t>Boundary Layer Budget Method</a:t>
            </a:r>
          </a:p>
          <a:p>
            <a:pPr lvl="1"/>
            <a:r>
              <a:rPr lang="en-US" dirty="0" smtClean="0">
                <a:solidFill>
                  <a:schemeClr val="accent2">
                    <a:lumMod val="50000"/>
                  </a:schemeClr>
                </a:solidFill>
              </a:rPr>
              <a:t>Determination of Boundary Layer Heights</a:t>
            </a:r>
          </a:p>
          <a:p>
            <a:pPr lvl="1"/>
            <a:r>
              <a:rPr lang="en-US" dirty="0" smtClean="0">
                <a:solidFill>
                  <a:schemeClr val="accent2">
                    <a:lumMod val="50000"/>
                  </a:schemeClr>
                </a:solidFill>
              </a:rPr>
              <a:t>Profile Matching</a:t>
            </a:r>
          </a:p>
          <a:p>
            <a:r>
              <a:rPr lang="en-US" dirty="0" smtClean="0"/>
              <a:t>Results</a:t>
            </a:r>
          </a:p>
          <a:p>
            <a:r>
              <a:rPr lang="en-US" dirty="0" smtClean="0">
                <a:solidFill>
                  <a:schemeClr val="accent2">
                    <a:lumMod val="50000"/>
                  </a:schemeClr>
                </a:solidFill>
              </a:rPr>
              <a:t>Summary and Future Work</a:t>
            </a:r>
            <a:endParaRPr lang="en-US"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a:xfrm>
            <a:off x="381000" y="1143000"/>
            <a:ext cx="8382000" cy="4653582"/>
          </a:xfrm>
        </p:spPr>
        <p:txBody>
          <a:bodyPr/>
          <a:lstStyle/>
          <a:p>
            <a:r>
              <a:rPr lang="en-US" sz="2800" dirty="0" smtClean="0"/>
              <a:t>Evaluation of RAMS and HYPACT</a:t>
            </a:r>
          </a:p>
          <a:p>
            <a:pPr lvl="1"/>
            <a:r>
              <a:rPr lang="en-US" sz="2400" dirty="0" smtClean="0"/>
              <a:t>Does the Experimental Design Work?</a:t>
            </a:r>
          </a:p>
          <a:p>
            <a:endParaRPr lang="en-US" sz="2800" dirty="0" smtClean="0"/>
          </a:p>
          <a:p>
            <a:r>
              <a:rPr lang="en-US" sz="2800" dirty="0" smtClean="0"/>
              <a:t>Initial Boundary Layer Budget Fluxes using NARR PBL</a:t>
            </a:r>
          </a:p>
          <a:p>
            <a:endParaRPr lang="en-US" sz="2800" dirty="0" smtClean="0"/>
          </a:p>
          <a:p>
            <a:r>
              <a:rPr lang="en-US" sz="2800" dirty="0" smtClean="0"/>
              <a:t>Estimation and Comparison of Boundary Layer Heights</a:t>
            </a:r>
          </a:p>
          <a:p>
            <a:endParaRPr lang="en-US" sz="2800" dirty="0" smtClean="0"/>
          </a:p>
          <a:p>
            <a:r>
              <a:rPr lang="en-US" sz="2800" dirty="0" smtClean="0"/>
              <a:t>Boundary Layer Budget Fluxes Revisited</a:t>
            </a:r>
          </a:p>
          <a:p>
            <a:endParaRPr lang="en-US" sz="2800" dirty="0" smtClean="0"/>
          </a:p>
          <a:p>
            <a:r>
              <a:rPr lang="en-US" sz="2800" dirty="0" smtClean="0"/>
              <a:t>Receptor and Receptor Averaged Fluxes</a:t>
            </a:r>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nwr_met_comp.gif"/>
          <p:cNvPicPr>
            <a:picLocks noGrp="1" noChangeAspect="1"/>
          </p:cNvPicPr>
          <p:nvPr>
            <p:ph sz="half" idx="2"/>
          </p:nvPr>
        </p:nvPicPr>
        <p:blipFill>
          <a:blip r:embed="rId2" cstate="print"/>
          <a:stretch>
            <a:fillRect/>
          </a:stretch>
        </p:blipFill>
        <p:spPr>
          <a:xfrm>
            <a:off x="533400" y="2209800"/>
            <a:ext cx="3886200" cy="3886200"/>
          </a:xfrm>
        </p:spPr>
      </p:pic>
      <p:pic>
        <p:nvPicPr>
          <p:cNvPr id="7" name="Content Placeholder 6" descr="spl_met_comp.gif"/>
          <p:cNvPicPr>
            <a:picLocks noGrp="1" noChangeAspect="1"/>
          </p:cNvPicPr>
          <p:nvPr>
            <p:ph sz="quarter" idx="4"/>
          </p:nvPr>
        </p:nvPicPr>
        <p:blipFill>
          <a:blip r:embed="rId3" cstate="print"/>
          <a:stretch>
            <a:fillRect/>
          </a:stretch>
        </p:blipFill>
        <p:spPr>
          <a:xfrm>
            <a:off x="4800600" y="2209800"/>
            <a:ext cx="3886200" cy="3886200"/>
          </a:xfrm>
        </p:spPr>
      </p:pic>
      <p:sp>
        <p:nvSpPr>
          <p:cNvPr id="2" name="Title 1"/>
          <p:cNvSpPr>
            <a:spLocks noGrp="1"/>
          </p:cNvSpPr>
          <p:nvPr>
            <p:ph type="title"/>
          </p:nvPr>
        </p:nvSpPr>
        <p:spPr/>
        <p:txBody>
          <a:bodyPr/>
          <a:lstStyle/>
          <a:p>
            <a:r>
              <a:rPr lang="en-US" dirty="0" smtClean="0"/>
              <a:t>Observation from NWR and SPL compared to RAMS</a:t>
            </a:r>
            <a:endParaRPr lang="en-US" dirty="0"/>
          </a:p>
        </p:txBody>
      </p:sp>
      <p:sp>
        <p:nvSpPr>
          <p:cNvPr id="8" name="Text Placeholder 7"/>
          <p:cNvSpPr>
            <a:spLocks noGrp="1"/>
          </p:cNvSpPr>
          <p:nvPr>
            <p:ph type="body" idx="1"/>
          </p:nvPr>
        </p:nvSpPr>
        <p:spPr>
          <a:xfrm>
            <a:off x="381000" y="1757802"/>
            <a:ext cx="4114800" cy="346249"/>
          </a:xfrm>
        </p:spPr>
        <p:txBody>
          <a:bodyPr/>
          <a:lstStyle/>
          <a:p>
            <a:pPr algn="ctr"/>
            <a:r>
              <a:rPr lang="en-US" dirty="0" smtClean="0"/>
              <a:t>Niwot Ridge</a:t>
            </a:r>
            <a:endParaRPr lang="en-US" dirty="0"/>
          </a:p>
        </p:txBody>
      </p:sp>
      <p:sp>
        <p:nvSpPr>
          <p:cNvPr id="9" name="Text Placeholder 8"/>
          <p:cNvSpPr>
            <a:spLocks noGrp="1"/>
          </p:cNvSpPr>
          <p:nvPr>
            <p:ph type="body" sz="quarter" idx="3"/>
          </p:nvPr>
        </p:nvSpPr>
        <p:spPr>
          <a:xfrm>
            <a:off x="4645981" y="1757802"/>
            <a:ext cx="4117019" cy="346249"/>
          </a:xfrm>
        </p:spPr>
        <p:txBody>
          <a:bodyPr/>
          <a:lstStyle/>
          <a:p>
            <a:pPr algn="ctr"/>
            <a:r>
              <a:rPr lang="en-US" dirty="0" smtClean="0"/>
              <a:t>Storm Peak Lab</a:t>
            </a:r>
            <a:endParaRPr lang="en-US" dirty="0"/>
          </a:p>
        </p:txBody>
      </p:sp>
      <p:grpSp>
        <p:nvGrpSpPr>
          <p:cNvPr id="10" name="Group 9"/>
          <p:cNvGrpSpPr/>
          <p:nvPr/>
        </p:nvGrpSpPr>
        <p:grpSpPr>
          <a:xfrm>
            <a:off x="228600" y="6096000"/>
            <a:ext cx="3352800" cy="762000"/>
            <a:chOff x="0" y="6019798"/>
            <a:chExt cx="2438400" cy="745878"/>
          </a:xfrm>
        </p:grpSpPr>
        <p:sp>
          <p:nvSpPr>
            <p:cNvPr id="11" name="TextBox 10"/>
            <p:cNvSpPr txBox="1"/>
            <p:nvPr/>
          </p:nvSpPr>
          <p:spPr>
            <a:xfrm>
              <a:off x="0" y="6019798"/>
              <a:ext cx="2438400" cy="745878"/>
            </a:xfrm>
            <a:prstGeom prst="rect">
              <a:avLst/>
            </a:prstGeom>
            <a:noFill/>
          </p:spPr>
          <p:txBody>
            <a:bodyPr wrap="square" rtlCol="0">
              <a:spAutoFit/>
            </a:bodyPr>
            <a:lstStyle/>
            <a:p>
              <a:r>
                <a:rPr lang="en-US" dirty="0" smtClean="0"/>
                <a:t>Observations	</a:t>
              </a:r>
            </a:p>
            <a:p>
              <a:r>
                <a:rPr lang="en-US" dirty="0" smtClean="0"/>
                <a:t>Model</a:t>
              </a:r>
            </a:p>
            <a:p>
              <a:r>
                <a:rPr lang="en-US" dirty="0" smtClean="0"/>
                <a:t>		</a:t>
              </a:r>
              <a:endParaRPr lang="en-US" dirty="0"/>
            </a:p>
          </p:txBody>
        </p:sp>
        <p:cxnSp>
          <p:nvCxnSpPr>
            <p:cNvPr id="12" name="Straight Connector 11"/>
            <p:cNvCxnSpPr/>
            <p:nvPr/>
          </p:nvCxnSpPr>
          <p:spPr>
            <a:xfrm>
              <a:off x="1108364" y="6168974"/>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08364" y="6467325"/>
              <a:ext cx="304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rt_hypact.gif"/>
          <p:cNvPicPr>
            <a:picLocks noChangeAspect="1"/>
          </p:cNvPicPr>
          <p:nvPr/>
        </p:nvPicPr>
        <p:blipFill>
          <a:blip r:embed="rId2" cstate="print"/>
          <a:srcRect r="50000" b="50000"/>
          <a:stretch>
            <a:fillRect/>
          </a:stretch>
        </p:blipFill>
        <p:spPr>
          <a:xfrm>
            <a:off x="2286000" y="1676400"/>
            <a:ext cx="4724400" cy="4724400"/>
          </a:xfrm>
          <a:prstGeom prst="rect">
            <a:avLst/>
          </a:prstGeom>
        </p:spPr>
      </p:pic>
      <p:pic>
        <p:nvPicPr>
          <p:cNvPr id="6" name="Picture 5" descr="part_hypact.gif"/>
          <p:cNvPicPr>
            <a:picLocks/>
          </p:cNvPicPr>
          <p:nvPr/>
        </p:nvPicPr>
        <p:blipFill>
          <a:blip r:embed="rId2" cstate="print"/>
          <a:srcRect l="50000" b="50000"/>
          <a:stretch>
            <a:fillRect/>
          </a:stretch>
        </p:blipFill>
        <p:spPr>
          <a:xfrm>
            <a:off x="2286000" y="1676400"/>
            <a:ext cx="4727448" cy="4727448"/>
          </a:xfrm>
          <a:prstGeom prst="rect">
            <a:avLst/>
          </a:prstGeom>
        </p:spPr>
      </p:pic>
      <p:pic>
        <p:nvPicPr>
          <p:cNvPr id="7" name="Picture 6" descr="part_hypact.gif"/>
          <p:cNvPicPr>
            <a:picLocks/>
          </p:cNvPicPr>
          <p:nvPr/>
        </p:nvPicPr>
        <p:blipFill>
          <a:blip r:embed="rId2" cstate="print"/>
          <a:srcRect t="50000" r="50000"/>
          <a:stretch>
            <a:fillRect/>
          </a:stretch>
        </p:blipFill>
        <p:spPr>
          <a:xfrm>
            <a:off x="2286000" y="1676400"/>
            <a:ext cx="4727448" cy="4727448"/>
          </a:xfrm>
          <a:prstGeom prst="rect">
            <a:avLst/>
          </a:prstGeom>
        </p:spPr>
      </p:pic>
      <p:pic>
        <p:nvPicPr>
          <p:cNvPr id="8" name="Picture 7" descr="part_hypact.gif"/>
          <p:cNvPicPr>
            <a:picLocks/>
          </p:cNvPicPr>
          <p:nvPr/>
        </p:nvPicPr>
        <p:blipFill>
          <a:blip r:embed="rId2" cstate="print"/>
          <a:srcRect l="50000" t="50000"/>
          <a:stretch>
            <a:fillRect/>
          </a:stretch>
        </p:blipFill>
        <p:spPr>
          <a:xfrm>
            <a:off x="2286000" y="1676400"/>
            <a:ext cx="4727448" cy="4727448"/>
          </a:xfrm>
          <a:prstGeom prst="rect">
            <a:avLst/>
          </a:prstGeom>
        </p:spPr>
      </p:pic>
      <p:sp>
        <p:nvSpPr>
          <p:cNvPr id="2" name="Title 1"/>
          <p:cNvSpPr>
            <a:spLocks noGrp="1"/>
          </p:cNvSpPr>
          <p:nvPr>
            <p:ph type="title"/>
          </p:nvPr>
        </p:nvSpPr>
        <p:spPr>
          <a:xfrm>
            <a:off x="381000" y="230188"/>
            <a:ext cx="8382000" cy="1163395"/>
          </a:xfrm>
        </p:spPr>
        <p:txBody>
          <a:bodyPr/>
          <a:lstStyle/>
          <a:p>
            <a:r>
              <a:rPr lang="en-US" dirty="0" smtClean="0"/>
              <a:t>HYPACT Results –</a:t>
            </a:r>
            <a:br>
              <a:rPr lang="en-US" dirty="0" smtClean="0"/>
            </a:br>
            <a:r>
              <a:rPr lang="en-US" sz="3600" dirty="0"/>
              <a:t>	</a:t>
            </a:r>
            <a:r>
              <a:rPr lang="en-US" sz="3600" dirty="0" smtClean="0"/>
              <a:t>Does Flight Approach Work?</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a:xfrm>
            <a:off x="381000" y="1143000"/>
            <a:ext cx="8382000" cy="4653582"/>
          </a:xfrm>
        </p:spPr>
        <p:txBody>
          <a:bodyPr/>
          <a:lstStyle/>
          <a:p>
            <a:r>
              <a:rPr lang="en-US" sz="2800" dirty="0" smtClean="0">
                <a:solidFill>
                  <a:schemeClr val="accent2">
                    <a:lumMod val="50000"/>
                  </a:schemeClr>
                </a:solidFill>
              </a:rPr>
              <a:t>Evaluation of RAMS and HYPACT</a:t>
            </a:r>
          </a:p>
          <a:p>
            <a:pPr lvl="1"/>
            <a:r>
              <a:rPr lang="en-US" sz="2400" dirty="0" smtClean="0">
                <a:solidFill>
                  <a:schemeClr val="accent2">
                    <a:lumMod val="50000"/>
                  </a:schemeClr>
                </a:solidFill>
              </a:rPr>
              <a:t>Does the Experimental Design Work?</a:t>
            </a:r>
          </a:p>
          <a:p>
            <a:endParaRPr lang="en-US" sz="2800" dirty="0" smtClean="0"/>
          </a:p>
          <a:p>
            <a:r>
              <a:rPr lang="en-US" sz="2800" dirty="0" smtClean="0"/>
              <a:t>Initial Boundary Layer Budget Fluxes using NARR PBL</a:t>
            </a:r>
          </a:p>
          <a:p>
            <a:endParaRPr lang="en-US" sz="2800" dirty="0" smtClean="0"/>
          </a:p>
          <a:p>
            <a:r>
              <a:rPr lang="en-US" sz="2800" dirty="0" smtClean="0">
                <a:solidFill>
                  <a:schemeClr val="accent2">
                    <a:lumMod val="50000"/>
                  </a:schemeClr>
                </a:solidFill>
              </a:rPr>
              <a:t>Estimation and Comparison of Boundary Layer Heights</a:t>
            </a:r>
          </a:p>
          <a:p>
            <a:endParaRPr lang="en-US" sz="2800" dirty="0" smtClean="0">
              <a:solidFill>
                <a:schemeClr val="accent2">
                  <a:lumMod val="50000"/>
                </a:schemeClr>
              </a:solidFill>
            </a:endParaRPr>
          </a:p>
          <a:p>
            <a:r>
              <a:rPr lang="en-US" sz="2800" dirty="0" smtClean="0">
                <a:solidFill>
                  <a:schemeClr val="accent2">
                    <a:lumMod val="50000"/>
                  </a:schemeClr>
                </a:solidFill>
              </a:rPr>
              <a:t>Boundary Layer Budget Fluxes Revisited</a:t>
            </a:r>
          </a:p>
          <a:p>
            <a:endParaRPr lang="en-US" sz="2800" dirty="0" smtClean="0">
              <a:solidFill>
                <a:schemeClr val="accent2">
                  <a:lumMod val="50000"/>
                </a:schemeClr>
              </a:solidFill>
            </a:endParaRPr>
          </a:p>
          <a:p>
            <a:r>
              <a:rPr lang="en-US" sz="2800" dirty="0" smtClean="0">
                <a:solidFill>
                  <a:schemeClr val="accent2">
                    <a:lumMod val="50000"/>
                  </a:schemeClr>
                </a:solidFill>
              </a:rPr>
              <a:t>Receptor and Receptor Averaged Fluxes</a:t>
            </a:r>
            <a:endParaRPr lang="en-US" sz="28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study </a:t>
            </a:r>
            <a:r>
              <a:rPr lang="en-US" dirty="0"/>
              <a:t>c</a:t>
            </a:r>
            <a:r>
              <a:rPr lang="en-US" dirty="0" smtClean="0"/>
              <a:t>arbon </a:t>
            </a:r>
            <a:r>
              <a:rPr lang="en-US" dirty="0"/>
              <a:t>d</a:t>
            </a:r>
            <a:r>
              <a:rPr lang="en-US" dirty="0" smtClean="0"/>
              <a:t>ioxide?</a:t>
            </a:r>
            <a:endParaRPr lang="en-US" dirty="0"/>
          </a:p>
        </p:txBody>
      </p:sp>
      <p:sp>
        <p:nvSpPr>
          <p:cNvPr id="7" name="Text Placeholder 6"/>
          <p:cNvSpPr>
            <a:spLocks noGrp="1"/>
          </p:cNvSpPr>
          <p:nvPr>
            <p:ph type="body" sz="quarter" idx="10"/>
          </p:nvPr>
        </p:nvSpPr>
        <p:spPr>
          <a:xfrm>
            <a:off x="381000" y="1411552"/>
            <a:ext cx="8382000" cy="443198"/>
          </a:xfrm>
        </p:spPr>
        <p:txBody>
          <a:bodyPr/>
          <a:lstStyle/>
          <a:p>
            <a:r>
              <a:rPr lang="en-US" dirty="0" smtClean="0"/>
              <a:t>All life begins and ends with carbon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1905000"/>
            <a:ext cx="8229600" cy="4343400"/>
          </a:xfrm>
          <a:prstGeom prst="rect">
            <a:avLst/>
          </a:prstGeom>
          <a:noFill/>
          <a:ln w="9525">
            <a:noFill/>
            <a:miter lim="800000"/>
            <a:headEnd/>
            <a:tailEnd/>
          </a:ln>
        </p:spPr>
      </p:pic>
      <p:sp>
        <p:nvSpPr>
          <p:cNvPr id="8" name="TextBox 7"/>
          <p:cNvSpPr txBox="1"/>
          <p:nvPr/>
        </p:nvSpPr>
        <p:spPr>
          <a:xfrm>
            <a:off x="457200" y="6248400"/>
            <a:ext cx="3581400" cy="369332"/>
          </a:xfrm>
          <a:prstGeom prst="rect">
            <a:avLst/>
          </a:prstGeom>
          <a:noFill/>
        </p:spPr>
        <p:txBody>
          <a:bodyPr wrap="square" rtlCol="0">
            <a:spAutoFit/>
          </a:bodyPr>
          <a:lstStyle/>
          <a:p>
            <a:r>
              <a:rPr lang="en-US" i="1" dirty="0" smtClean="0"/>
              <a:t>NASA/NASA Earth Science Enterprise</a:t>
            </a:r>
            <a:endParaRPr lang="en-US" dirty="0"/>
          </a:p>
        </p:txBody>
      </p:sp>
      <p:sp>
        <p:nvSpPr>
          <p:cNvPr id="6" name="Oval 5"/>
          <p:cNvSpPr/>
          <p:nvPr/>
        </p:nvSpPr>
        <p:spPr bwMode="auto">
          <a:xfrm>
            <a:off x="914400" y="2895600"/>
            <a:ext cx="1905000" cy="1371600"/>
          </a:xfrm>
          <a:prstGeom prst="ellipse">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 using NARR PBL</a:t>
            </a:r>
            <a:endParaRPr lang="en-US" dirty="0"/>
          </a:p>
        </p:txBody>
      </p:sp>
      <p:pic>
        <p:nvPicPr>
          <p:cNvPr id="6" name="Picture 5" descr="nee_narr_error.gif"/>
          <p:cNvPicPr>
            <a:picLocks noChangeAspect="1"/>
          </p:cNvPicPr>
          <p:nvPr/>
        </p:nvPicPr>
        <p:blipFill>
          <a:blip r:embed="rId2" cstate="print"/>
          <a:stretch>
            <a:fillRect/>
          </a:stretch>
        </p:blipFill>
        <p:spPr>
          <a:xfrm>
            <a:off x="990600" y="1371600"/>
            <a:ext cx="7143750" cy="47625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Niwot Ridge </a:t>
            </a:r>
            <a:r>
              <a:rPr lang="en-US" dirty="0" smtClean="0"/>
              <a:t>vs</a:t>
            </a:r>
            <a:r>
              <a:rPr lang="en-US" dirty="0"/>
              <a:t>. CarbonTracker with </a:t>
            </a:r>
            <a:r>
              <a:rPr lang="en-US" dirty="0" smtClean="0"/>
              <a:t>BLB Flux from NARR PBL</a:t>
            </a:r>
            <a:endParaRPr lang="en-US" dirty="0"/>
          </a:p>
        </p:txBody>
      </p:sp>
      <p:grpSp>
        <p:nvGrpSpPr>
          <p:cNvPr id="3" name="Group 4"/>
          <p:cNvGrpSpPr/>
          <p:nvPr/>
        </p:nvGrpSpPr>
        <p:grpSpPr>
          <a:xfrm>
            <a:off x="0" y="5867400"/>
            <a:ext cx="2438400" cy="1200329"/>
            <a:chOff x="0" y="5867400"/>
            <a:chExt cx="2438400" cy="1200329"/>
          </a:xfrm>
        </p:grpSpPr>
        <p:grpSp>
          <p:nvGrpSpPr>
            <p:cNvPr id="4" name="Group 12"/>
            <p:cNvGrpSpPr/>
            <p:nvPr/>
          </p:nvGrpSpPr>
          <p:grpSpPr>
            <a:xfrm>
              <a:off x="0" y="5867400"/>
              <a:ext cx="2438400" cy="1200329"/>
              <a:chOff x="0" y="5867400"/>
              <a:chExt cx="2438400" cy="1200329"/>
            </a:xfrm>
          </p:grpSpPr>
          <p:sp>
            <p:nvSpPr>
              <p:cNvPr id="8" name="TextBox 7"/>
              <p:cNvSpPr txBox="1"/>
              <p:nvPr/>
            </p:nvSpPr>
            <p:spPr>
              <a:xfrm>
                <a:off x="0" y="5867400"/>
                <a:ext cx="2438400" cy="1200329"/>
              </a:xfrm>
              <a:prstGeom prst="rect">
                <a:avLst/>
              </a:prstGeom>
              <a:noFill/>
            </p:spPr>
            <p:txBody>
              <a:bodyPr wrap="square" rtlCol="0">
                <a:spAutoFit/>
              </a:bodyPr>
              <a:lstStyle/>
              <a:p>
                <a:r>
                  <a:rPr lang="en-US" dirty="0" smtClean="0"/>
                  <a:t>Niwot Ridge 	</a:t>
                </a:r>
              </a:p>
              <a:p>
                <a:r>
                  <a:rPr lang="en-US" dirty="0" smtClean="0"/>
                  <a:t>CarbonTracker</a:t>
                </a:r>
              </a:p>
              <a:p>
                <a:r>
                  <a:rPr lang="en-US" dirty="0" smtClean="0"/>
                  <a:t>BLB</a:t>
                </a:r>
              </a:p>
              <a:p>
                <a:r>
                  <a:rPr lang="en-US" dirty="0" smtClean="0"/>
                  <a:t>		</a:t>
                </a:r>
                <a:endParaRPr lang="en-US" dirty="0"/>
              </a:p>
            </p:txBody>
          </p:sp>
          <p:cxnSp>
            <p:nvCxnSpPr>
              <p:cNvPr id="9" name="Straight Connector 8"/>
              <p:cNvCxnSpPr/>
              <p:nvPr/>
            </p:nvCxnSpPr>
            <p:spPr>
              <a:xfrm>
                <a:off x="1828800" y="60198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6324600"/>
                <a:ext cx="3048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7" name="Flowchart: Connector 6"/>
            <p:cNvSpPr/>
            <p:nvPr/>
          </p:nvSpPr>
          <p:spPr>
            <a:xfrm>
              <a:off x="1981200" y="6553200"/>
              <a:ext cx="76200"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nee_nwr_ct_narr.gif"/>
          <p:cNvPicPr>
            <a:picLocks/>
          </p:cNvPicPr>
          <p:nvPr/>
        </p:nvPicPr>
        <p:blipFill>
          <a:blip r:embed="rId2" cstate="print"/>
          <a:stretch>
            <a:fillRect/>
          </a:stretch>
        </p:blipFill>
        <p:spPr>
          <a:xfrm>
            <a:off x="609600" y="1524000"/>
            <a:ext cx="7964424" cy="43434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a:xfrm>
            <a:off x="381000" y="1143000"/>
            <a:ext cx="8382000" cy="4653582"/>
          </a:xfrm>
        </p:spPr>
        <p:txBody>
          <a:bodyPr/>
          <a:lstStyle/>
          <a:p>
            <a:r>
              <a:rPr lang="en-US" sz="2800" dirty="0" smtClean="0">
                <a:solidFill>
                  <a:schemeClr val="accent2">
                    <a:lumMod val="50000"/>
                  </a:schemeClr>
                </a:solidFill>
              </a:rPr>
              <a:t>Evaluation of RAMS and HYPACT</a:t>
            </a:r>
          </a:p>
          <a:p>
            <a:pPr lvl="1"/>
            <a:r>
              <a:rPr lang="en-US" sz="2400" dirty="0" smtClean="0">
                <a:solidFill>
                  <a:schemeClr val="accent2">
                    <a:lumMod val="50000"/>
                  </a:schemeClr>
                </a:solidFill>
              </a:rPr>
              <a:t>Does the Experimental Design Work?</a:t>
            </a:r>
          </a:p>
          <a:p>
            <a:endParaRPr lang="en-US" sz="2800" dirty="0" smtClean="0">
              <a:solidFill>
                <a:schemeClr val="accent2">
                  <a:lumMod val="50000"/>
                </a:schemeClr>
              </a:solidFill>
            </a:endParaRPr>
          </a:p>
          <a:p>
            <a:r>
              <a:rPr lang="en-US" sz="2800" dirty="0" smtClean="0">
                <a:solidFill>
                  <a:schemeClr val="accent2">
                    <a:lumMod val="50000"/>
                  </a:schemeClr>
                </a:solidFill>
              </a:rPr>
              <a:t>Initial Boundary Layer Budget Fluxes using NARR PBL</a:t>
            </a:r>
          </a:p>
          <a:p>
            <a:endParaRPr lang="en-US" sz="2800" dirty="0" smtClean="0"/>
          </a:p>
          <a:p>
            <a:r>
              <a:rPr lang="en-US" sz="2800" dirty="0" smtClean="0"/>
              <a:t>Estimation and Comparison of Boundary Layer Heights</a:t>
            </a:r>
          </a:p>
          <a:p>
            <a:endParaRPr lang="en-US" sz="2800" dirty="0" smtClean="0"/>
          </a:p>
          <a:p>
            <a:r>
              <a:rPr lang="en-US" sz="2800" dirty="0" smtClean="0">
                <a:solidFill>
                  <a:schemeClr val="accent2">
                    <a:lumMod val="50000"/>
                  </a:schemeClr>
                </a:solidFill>
              </a:rPr>
              <a:t>Boundary Layer Budget Fluxes Revisited</a:t>
            </a:r>
          </a:p>
          <a:p>
            <a:endParaRPr lang="en-US" sz="2800" dirty="0" smtClean="0">
              <a:solidFill>
                <a:schemeClr val="accent2">
                  <a:lumMod val="50000"/>
                </a:schemeClr>
              </a:solidFill>
            </a:endParaRPr>
          </a:p>
          <a:p>
            <a:r>
              <a:rPr lang="en-US" sz="2800" dirty="0" smtClean="0">
                <a:solidFill>
                  <a:schemeClr val="accent2">
                    <a:lumMod val="50000"/>
                  </a:schemeClr>
                </a:solidFill>
              </a:rPr>
              <a:t>Receptor and Receptor Averaged Fluxes</a:t>
            </a:r>
            <a:endParaRPr lang="en-US" sz="28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21jun_ri.png"/>
          <p:cNvPicPr>
            <a:picLocks/>
          </p:cNvPicPr>
          <p:nvPr/>
        </p:nvPicPr>
        <p:blipFill>
          <a:blip r:embed="rId2" cstate="print"/>
          <a:stretch>
            <a:fillRect/>
          </a:stretch>
        </p:blipFill>
        <p:spPr>
          <a:xfrm>
            <a:off x="4648200" y="1219200"/>
            <a:ext cx="4114800" cy="2743200"/>
          </a:xfrm>
          <a:prstGeom prst="rect">
            <a:avLst/>
          </a:prstGeom>
        </p:spPr>
      </p:pic>
      <p:sp>
        <p:nvSpPr>
          <p:cNvPr id="2" name="Title 1"/>
          <p:cNvSpPr>
            <a:spLocks noGrp="1"/>
          </p:cNvSpPr>
          <p:nvPr>
            <p:ph type="title"/>
          </p:nvPr>
        </p:nvSpPr>
        <p:spPr/>
        <p:txBody>
          <a:bodyPr/>
          <a:lstStyle/>
          <a:p>
            <a:r>
              <a:rPr lang="en-US" dirty="0" smtClean="0"/>
              <a:t>Boundary Layer Height Estimates</a:t>
            </a:r>
            <a:endParaRPr lang="en-US" dirty="0"/>
          </a:p>
        </p:txBody>
      </p:sp>
      <p:grpSp>
        <p:nvGrpSpPr>
          <p:cNvPr id="10" name="Group 9"/>
          <p:cNvGrpSpPr/>
          <p:nvPr/>
        </p:nvGrpSpPr>
        <p:grpSpPr>
          <a:xfrm>
            <a:off x="5334000" y="1600200"/>
            <a:ext cx="1295400" cy="523220"/>
            <a:chOff x="5410200" y="1524000"/>
            <a:chExt cx="1295400" cy="523220"/>
          </a:xfrm>
        </p:grpSpPr>
        <p:sp>
          <p:nvSpPr>
            <p:cNvPr id="6" name="TextBox 5"/>
            <p:cNvSpPr txBox="1"/>
            <p:nvPr/>
          </p:nvSpPr>
          <p:spPr>
            <a:xfrm>
              <a:off x="5410200" y="1524000"/>
              <a:ext cx="1066800" cy="523220"/>
            </a:xfrm>
            <a:prstGeom prst="rect">
              <a:avLst/>
            </a:prstGeom>
            <a:noFill/>
          </p:spPr>
          <p:txBody>
            <a:bodyPr wrap="square" rtlCol="0">
              <a:spAutoFit/>
            </a:bodyPr>
            <a:lstStyle/>
            <a:p>
              <a:r>
                <a:rPr lang="en-US" sz="1400" b="1" dirty="0" smtClean="0">
                  <a:solidFill>
                    <a:schemeClr val="bg1"/>
                  </a:solidFill>
                </a:rPr>
                <a:t>Morning</a:t>
              </a:r>
            </a:p>
            <a:p>
              <a:r>
                <a:rPr lang="en-US" sz="1400" b="1" dirty="0" smtClean="0">
                  <a:solidFill>
                    <a:schemeClr val="bg1"/>
                  </a:solidFill>
                </a:rPr>
                <a:t>Afternoon</a:t>
              </a:r>
              <a:endParaRPr lang="en-US" sz="1400" b="1" dirty="0">
                <a:solidFill>
                  <a:schemeClr val="bg1"/>
                </a:solidFill>
              </a:endParaRPr>
            </a:p>
          </p:txBody>
        </p:sp>
        <p:cxnSp>
          <p:nvCxnSpPr>
            <p:cNvPr id="8" name="Straight Connector 7"/>
            <p:cNvCxnSpPr/>
            <p:nvPr/>
          </p:nvCxnSpPr>
          <p:spPr>
            <a:xfrm>
              <a:off x="6400800" y="1905000"/>
              <a:ext cx="30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00800" y="1676400"/>
              <a:ext cx="3048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1" name="Picture 10" descr="21jun_narr.gif"/>
          <p:cNvPicPr>
            <a:picLocks noChangeAspect="1"/>
          </p:cNvPicPr>
          <p:nvPr/>
        </p:nvPicPr>
        <p:blipFill>
          <a:blip r:embed="rId3" cstate="print"/>
          <a:stretch>
            <a:fillRect/>
          </a:stretch>
        </p:blipFill>
        <p:spPr>
          <a:xfrm>
            <a:off x="914400" y="4038600"/>
            <a:ext cx="7143750" cy="2438400"/>
          </a:xfrm>
          <a:prstGeom prst="rect">
            <a:avLst/>
          </a:prstGeom>
        </p:spPr>
      </p:pic>
      <p:pic>
        <p:nvPicPr>
          <p:cNvPr id="18" name="Picture 17" descr="21jun.png"/>
          <p:cNvPicPr>
            <a:picLocks/>
          </p:cNvPicPr>
          <p:nvPr/>
        </p:nvPicPr>
        <p:blipFill>
          <a:blip r:embed="rId4" cstate="print"/>
          <a:stretch>
            <a:fillRect/>
          </a:stretch>
        </p:blipFill>
        <p:spPr>
          <a:xfrm>
            <a:off x="381000" y="1219200"/>
            <a:ext cx="4114800" cy="2743200"/>
          </a:xfrm>
          <a:prstGeom prst="rect">
            <a:avLst/>
          </a:prstGeom>
        </p:spPr>
      </p:pic>
      <p:sp>
        <p:nvSpPr>
          <p:cNvPr id="21" name="TextBox 20"/>
          <p:cNvSpPr txBox="1"/>
          <p:nvPr/>
        </p:nvSpPr>
        <p:spPr>
          <a:xfrm>
            <a:off x="6019800" y="2819400"/>
            <a:ext cx="1143000" cy="276999"/>
          </a:xfrm>
          <a:prstGeom prst="rect">
            <a:avLst/>
          </a:prstGeom>
          <a:noFill/>
        </p:spPr>
        <p:txBody>
          <a:bodyPr wrap="square" rtlCol="0">
            <a:spAutoFit/>
          </a:bodyPr>
          <a:lstStyle/>
          <a:p>
            <a:r>
              <a:rPr lang="en-US" sz="1200" b="1" dirty="0" smtClean="0">
                <a:solidFill>
                  <a:schemeClr val="bg1"/>
                </a:solidFill>
              </a:rPr>
              <a:t>PBL</a:t>
            </a:r>
            <a:r>
              <a:rPr lang="en-US" sz="1200" b="1" baseline="-25000" dirty="0" smtClean="0">
                <a:solidFill>
                  <a:schemeClr val="bg1"/>
                </a:solidFill>
              </a:rPr>
              <a:t>Max</a:t>
            </a:r>
            <a:r>
              <a:rPr lang="en-US" sz="1200" b="1" dirty="0" smtClean="0">
                <a:solidFill>
                  <a:schemeClr val="bg1"/>
                </a:solidFill>
              </a:rPr>
              <a:t> = 3648</a:t>
            </a:r>
            <a:endParaRPr lang="en-US" sz="1200" b="1" dirty="0">
              <a:solidFill>
                <a:schemeClr val="bg1"/>
              </a:solidFill>
            </a:endParaRPr>
          </a:p>
        </p:txBody>
      </p:sp>
      <p:sp>
        <p:nvSpPr>
          <p:cNvPr id="23" name="Rectangle 22"/>
          <p:cNvSpPr/>
          <p:nvPr/>
        </p:nvSpPr>
        <p:spPr bwMode="auto">
          <a:xfrm>
            <a:off x="6019800" y="3200400"/>
            <a:ext cx="762000" cy="152400"/>
          </a:xfrm>
          <a:prstGeom prst="rect">
            <a:avLst/>
          </a:prstGeom>
          <a:solidFill>
            <a:schemeClr val="tx1"/>
          </a:solidFill>
          <a:ln>
            <a:headEnd type="none" w="med" len="med"/>
            <a:tailEnd type="none" w="med" len="med"/>
          </a:ln>
          <a:effectLst>
            <a:outerShdw dist="38100" sx="200000" sy="200000" rotWithShape="0">
              <a:schemeClr val="tx1">
                <a:alpha val="0"/>
              </a:schemeClr>
            </a:outerShdw>
          </a:effectLst>
          <a:scene3d>
            <a:camera prst="orthographicFront" fov="0">
              <a:rot lat="0" lon="0" rev="0"/>
            </a:camera>
            <a:lightRig rig="glow" dir="t">
              <a:rot lat="0" lon="0" rev="6360000"/>
            </a:lightRig>
          </a:scene3d>
          <a:sp3d extrusionH="76200" contourW="1000" prstMaterial="flat">
            <a:extrusionClr>
              <a:schemeClr val="tx1"/>
            </a:extrusionClr>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Comparison of Boundary Layer Heights</a:t>
            </a:r>
            <a:endParaRPr lang="en-US" dirty="0"/>
          </a:p>
        </p:txBody>
      </p:sp>
      <p:pic>
        <p:nvPicPr>
          <p:cNvPr id="4" name="Picture 3" descr="pbl_compare.png"/>
          <p:cNvPicPr>
            <a:picLocks noChangeAspect="1"/>
          </p:cNvPicPr>
          <p:nvPr/>
        </p:nvPicPr>
        <p:blipFill>
          <a:blip r:embed="rId2" cstate="print"/>
          <a:stretch>
            <a:fillRect/>
          </a:stretch>
        </p:blipFill>
        <p:spPr>
          <a:xfrm>
            <a:off x="1219200" y="1600200"/>
            <a:ext cx="6629400" cy="4882889"/>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a:xfrm>
            <a:off x="381000" y="1143000"/>
            <a:ext cx="8382000" cy="4653582"/>
          </a:xfrm>
        </p:spPr>
        <p:txBody>
          <a:bodyPr/>
          <a:lstStyle/>
          <a:p>
            <a:r>
              <a:rPr lang="en-US" sz="2800" dirty="0" smtClean="0">
                <a:solidFill>
                  <a:schemeClr val="accent2">
                    <a:lumMod val="50000"/>
                  </a:schemeClr>
                </a:solidFill>
              </a:rPr>
              <a:t>Evaluation of RAMS and HYPACT</a:t>
            </a:r>
          </a:p>
          <a:p>
            <a:pPr lvl="1"/>
            <a:r>
              <a:rPr lang="en-US" sz="2400" dirty="0" smtClean="0">
                <a:solidFill>
                  <a:schemeClr val="accent2">
                    <a:lumMod val="50000"/>
                  </a:schemeClr>
                </a:solidFill>
              </a:rPr>
              <a:t>Does the Experimental Design Work?</a:t>
            </a:r>
          </a:p>
          <a:p>
            <a:endParaRPr lang="en-US" sz="2800" dirty="0" smtClean="0">
              <a:solidFill>
                <a:schemeClr val="accent2">
                  <a:lumMod val="50000"/>
                </a:schemeClr>
              </a:solidFill>
            </a:endParaRPr>
          </a:p>
          <a:p>
            <a:r>
              <a:rPr lang="en-US" sz="2800" dirty="0" smtClean="0">
                <a:solidFill>
                  <a:schemeClr val="accent2">
                    <a:lumMod val="50000"/>
                  </a:schemeClr>
                </a:solidFill>
              </a:rPr>
              <a:t>Initial Boundary Layer Budget Fluxes using NARR PBL</a:t>
            </a:r>
          </a:p>
          <a:p>
            <a:endParaRPr lang="en-US" sz="2800" dirty="0" smtClean="0">
              <a:solidFill>
                <a:schemeClr val="accent2">
                  <a:lumMod val="50000"/>
                </a:schemeClr>
              </a:solidFill>
            </a:endParaRPr>
          </a:p>
          <a:p>
            <a:r>
              <a:rPr lang="en-US" sz="2800" dirty="0" smtClean="0">
                <a:solidFill>
                  <a:schemeClr val="accent2">
                    <a:lumMod val="50000"/>
                  </a:schemeClr>
                </a:solidFill>
              </a:rPr>
              <a:t>Estimation and Comparison of Boundary Layer Heights</a:t>
            </a:r>
          </a:p>
          <a:p>
            <a:endParaRPr lang="en-US" sz="2800" dirty="0" smtClean="0"/>
          </a:p>
          <a:p>
            <a:r>
              <a:rPr lang="en-US" sz="2800" dirty="0" smtClean="0"/>
              <a:t>Boundary Layer Budget Fluxes Revisited</a:t>
            </a:r>
          </a:p>
          <a:p>
            <a:endParaRPr lang="en-US" sz="2800" dirty="0" smtClean="0"/>
          </a:p>
          <a:p>
            <a:r>
              <a:rPr lang="en-US" sz="2800" dirty="0" smtClean="0">
                <a:solidFill>
                  <a:schemeClr val="accent2">
                    <a:lumMod val="50000"/>
                  </a:schemeClr>
                </a:solidFill>
              </a:rPr>
              <a:t>Receptor and Receptor Averaged Fluxes</a:t>
            </a:r>
            <a:endParaRPr lang="en-US" sz="28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Niwot Ridge </a:t>
            </a:r>
            <a:r>
              <a:rPr lang="en-US" dirty="0" smtClean="0"/>
              <a:t>vs</a:t>
            </a:r>
            <a:r>
              <a:rPr lang="en-US" dirty="0"/>
              <a:t>. CarbonTracker with </a:t>
            </a:r>
            <a:r>
              <a:rPr lang="en-US" dirty="0" smtClean="0"/>
              <a:t>BLB Flux from Observed PBL</a:t>
            </a:r>
            <a:endParaRPr lang="en-US" dirty="0"/>
          </a:p>
        </p:txBody>
      </p:sp>
      <p:grpSp>
        <p:nvGrpSpPr>
          <p:cNvPr id="5" name="Group 4"/>
          <p:cNvGrpSpPr/>
          <p:nvPr/>
        </p:nvGrpSpPr>
        <p:grpSpPr>
          <a:xfrm>
            <a:off x="0" y="5867400"/>
            <a:ext cx="2438400" cy="1200329"/>
            <a:chOff x="0" y="5867400"/>
            <a:chExt cx="2438400" cy="1200329"/>
          </a:xfrm>
        </p:grpSpPr>
        <p:grpSp>
          <p:nvGrpSpPr>
            <p:cNvPr id="6" name="Group 12"/>
            <p:cNvGrpSpPr/>
            <p:nvPr/>
          </p:nvGrpSpPr>
          <p:grpSpPr>
            <a:xfrm>
              <a:off x="0" y="5867400"/>
              <a:ext cx="2438400" cy="1200329"/>
              <a:chOff x="0" y="5867400"/>
              <a:chExt cx="2438400" cy="1200329"/>
            </a:xfrm>
          </p:grpSpPr>
          <p:sp>
            <p:nvSpPr>
              <p:cNvPr id="8" name="TextBox 7"/>
              <p:cNvSpPr txBox="1"/>
              <p:nvPr/>
            </p:nvSpPr>
            <p:spPr>
              <a:xfrm>
                <a:off x="0" y="5867400"/>
                <a:ext cx="2438400" cy="1200329"/>
              </a:xfrm>
              <a:prstGeom prst="rect">
                <a:avLst/>
              </a:prstGeom>
              <a:noFill/>
            </p:spPr>
            <p:txBody>
              <a:bodyPr wrap="square" rtlCol="0">
                <a:spAutoFit/>
              </a:bodyPr>
              <a:lstStyle/>
              <a:p>
                <a:r>
                  <a:rPr lang="en-US" dirty="0" smtClean="0"/>
                  <a:t>Niwot Ridge 	</a:t>
                </a:r>
              </a:p>
              <a:p>
                <a:r>
                  <a:rPr lang="en-US" dirty="0" smtClean="0"/>
                  <a:t>CarbonTracker</a:t>
                </a:r>
              </a:p>
              <a:p>
                <a:r>
                  <a:rPr lang="en-US" dirty="0" smtClean="0"/>
                  <a:t>BLB</a:t>
                </a:r>
              </a:p>
              <a:p>
                <a:r>
                  <a:rPr lang="en-US" dirty="0" smtClean="0"/>
                  <a:t>		</a:t>
                </a:r>
                <a:endParaRPr lang="en-US" dirty="0"/>
              </a:p>
            </p:txBody>
          </p:sp>
          <p:cxnSp>
            <p:nvCxnSpPr>
              <p:cNvPr id="9" name="Straight Connector 8"/>
              <p:cNvCxnSpPr/>
              <p:nvPr/>
            </p:nvCxnSpPr>
            <p:spPr>
              <a:xfrm>
                <a:off x="1828800" y="60198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6324600"/>
                <a:ext cx="3048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7" name="Flowchart: Connector 6"/>
            <p:cNvSpPr/>
            <p:nvPr/>
          </p:nvSpPr>
          <p:spPr>
            <a:xfrm>
              <a:off x="1981200" y="6553200"/>
              <a:ext cx="76200"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nee_nwr_ct_obs.gif"/>
          <p:cNvPicPr>
            <a:picLocks noChangeAspect="1"/>
          </p:cNvPicPr>
          <p:nvPr/>
        </p:nvPicPr>
        <p:blipFill>
          <a:blip r:embed="rId2" cstate="print"/>
          <a:stretch>
            <a:fillRect/>
          </a:stretch>
        </p:blipFill>
        <p:spPr>
          <a:xfrm>
            <a:off x="990600" y="1524000"/>
            <a:ext cx="7143750" cy="43434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NEE from different estimates of PBL </a:t>
            </a:r>
            <a:endParaRPr lang="en-US" dirty="0"/>
          </a:p>
        </p:txBody>
      </p:sp>
      <p:pic>
        <p:nvPicPr>
          <p:cNvPr id="6" name="Picture 5" descr="nee_narr_obs.gif"/>
          <p:cNvPicPr>
            <a:picLocks/>
          </p:cNvPicPr>
          <p:nvPr/>
        </p:nvPicPr>
        <p:blipFill>
          <a:blip r:embed="rId3" cstate="print"/>
          <a:stretch>
            <a:fillRect/>
          </a:stretch>
        </p:blipFill>
        <p:spPr>
          <a:xfrm>
            <a:off x="228600" y="1600200"/>
            <a:ext cx="4114800" cy="2514600"/>
          </a:xfrm>
          <a:prstGeom prst="rect">
            <a:avLst/>
          </a:prstGeom>
        </p:spPr>
      </p:pic>
      <p:pic>
        <p:nvPicPr>
          <p:cNvPr id="7" name="Picture 6" descr="nee_narr_ri.gif"/>
          <p:cNvPicPr>
            <a:picLocks/>
          </p:cNvPicPr>
          <p:nvPr/>
        </p:nvPicPr>
        <p:blipFill>
          <a:blip r:embed="rId4" cstate="print"/>
          <a:stretch>
            <a:fillRect/>
          </a:stretch>
        </p:blipFill>
        <p:spPr>
          <a:xfrm>
            <a:off x="4572000" y="1600200"/>
            <a:ext cx="4114800" cy="2514600"/>
          </a:xfrm>
          <a:prstGeom prst="rect">
            <a:avLst/>
          </a:prstGeom>
        </p:spPr>
      </p:pic>
      <p:pic>
        <p:nvPicPr>
          <p:cNvPr id="8" name="Picture 7" descr="nee_obs_ri.gif"/>
          <p:cNvPicPr>
            <a:picLocks noChangeAspect="1"/>
          </p:cNvPicPr>
          <p:nvPr/>
        </p:nvPicPr>
        <p:blipFill>
          <a:blip r:embed="rId5" cstate="print"/>
          <a:stretch>
            <a:fillRect/>
          </a:stretch>
        </p:blipFill>
        <p:spPr>
          <a:xfrm>
            <a:off x="2438400" y="4191000"/>
            <a:ext cx="4114800" cy="25146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a:xfrm>
            <a:off x="381000" y="1143000"/>
            <a:ext cx="8382000" cy="4653582"/>
          </a:xfrm>
        </p:spPr>
        <p:txBody>
          <a:bodyPr/>
          <a:lstStyle/>
          <a:p>
            <a:r>
              <a:rPr lang="en-US" sz="2800" dirty="0" smtClean="0">
                <a:solidFill>
                  <a:schemeClr val="accent2">
                    <a:lumMod val="50000"/>
                  </a:schemeClr>
                </a:solidFill>
              </a:rPr>
              <a:t>Evaluation of RAMS and HYPACT</a:t>
            </a:r>
          </a:p>
          <a:p>
            <a:pPr lvl="1"/>
            <a:r>
              <a:rPr lang="en-US" sz="2400" dirty="0" smtClean="0">
                <a:solidFill>
                  <a:schemeClr val="accent2">
                    <a:lumMod val="50000"/>
                  </a:schemeClr>
                </a:solidFill>
              </a:rPr>
              <a:t>Does the Experimental Design Work?</a:t>
            </a:r>
          </a:p>
          <a:p>
            <a:endParaRPr lang="en-US" sz="2800" dirty="0" smtClean="0">
              <a:solidFill>
                <a:schemeClr val="accent2">
                  <a:lumMod val="50000"/>
                </a:schemeClr>
              </a:solidFill>
            </a:endParaRPr>
          </a:p>
          <a:p>
            <a:r>
              <a:rPr lang="en-US" sz="2800" dirty="0" smtClean="0">
                <a:solidFill>
                  <a:schemeClr val="accent2">
                    <a:lumMod val="50000"/>
                  </a:schemeClr>
                </a:solidFill>
              </a:rPr>
              <a:t>Initial Boundary Layer Budget Fluxes using NARR PBL</a:t>
            </a:r>
          </a:p>
          <a:p>
            <a:endParaRPr lang="en-US" sz="2800" dirty="0" smtClean="0">
              <a:solidFill>
                <a:schemeClr val="accent2">
                  <a:lumMod val="50000"/>
                </a:schemeClr>
              </a:solidFill>
            </a:endParaRPr>
          </a:p>
          <a:p>
            <a:r>
              <a:rPr lang="en-US" sz="2800" dirty="0" smtClean="0">
                <a:solidFill>
                  <a:schemeClr val="accent2">
                    <a:lumMod val="50000"/>
                  </a:schemeClr>
                </a:solidFill>
              </a:rPr>
              <a:t>Estimation and Comparison of Boundary Layer Heights</a:t>
            </a:r>
          </a:p>
          <a:p>
            <a:endParaRPr lang="en-US" sz="2800" dirty="0" smtClean="0">
              <a:solidFill>
                <a:schemeClr val="accent2">
                  <a:lumMod val="50000"/>
                </a:schemeClr>
              </a:solidFill>
            </a:endParaRPr>
          </a:p>
          <a:p>
            <a:r>
              <a:rPr lang="en-US" sz="2800" dirty="0" smtClean="0">
                <a:solidFill>
                  <a:schemeClr val="accent2">
                    <a:lumMod val="50000"/>
                  </a:schemeClr>
                </a:solidFill>
              </a:rPr>
              <a:t>Boundary Layer Budget Fluxes Revisited</a:t>
            </a:r>
          </a:p>
          <a:p>
            <a:endParaRPr lang="en-US" sz="2800" dirty="0" smtClean="0"/>
          </a:p>
          <a:p>
            <a:r>
              <a:rPr lang="en-US" sz="2800" dirty="0" smtClean="0"/>
              <a:t>Receptor and Receptor Averaged Fluxes</a:t>
            </a:r>
            <a:endParaRPr lang="en-US"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Receptor Fluxes vs. Niwot Ridge and Carbon Tracker – </a:t>
            </a:r>
            <a:r>
              <a:rPr lang="en-US" sz="3200" dirty="0" smtClean="0"/>
              <a:t>Fraser Experimental Forest</a:t>
            </a:r>
            <a:endParaRPr lang="en-US" sz="3200" dirty="0"/>
          </a:p>
        </p:txBody>
      </p:sp>
      <p:pic>
        <p:nvPicPr>
          <p:cNvPr id="3" name="Picture 2" descr="nee_nwr_ct_fef.gif"/>
          <p:cNvPicPr>
            <a:picLocks/>
          </p:cNvPicPr>
          <p:nvPr/>
        </p:nvPicPr>
        <p:blipFill>
          <a:blip r:embed="rId2" cstate="print"/>
          <a:stretch>
            <a:fillRect/>
          </a:stretch>
        </p:blipFill>
        <p:spPr>
          <a:xfrm>
            <a:off x="990600" y="1524000"/>
            <a:ext cx="7143750" cy="4343400"/>
          </a:xfrm>
          <a:prstGeom prst="rect">
            <a:avLst/>
          </a:prstGeom>
        </p:spPr>
      </p:pic>
      <p:grpSp>
        <p:nvGrpSpPr>
          <p:cNvPr id="4" name="Group 3"/>
          <p:cNvGrpSpPr/>
          <p:nvPr/>
        </p:nvGrpSpPr>
        <p:grpSpPr>
          <a:xfrm>
            <a:off x="0" y="5867400"/>
            <a:ext cx="2438400" cy="1200329"/>
            <a:chOff x="0" y="5867400"/>
            <a:chExt cx="2438400" cy="1200329"/>
          </a:xfrm>
        </p:grpSpPr>
        <p:grpSp>
          <p:nvGrpSpPr>
            <p:cNvPr id="5" name="Group 12"/>
            <p:cNvGrpSpPr/>
            <p:nvPr/>
          </p:nvGrpSpPr>
          <p:grpSpPr>
            <a:xfrm>
              <a:off x="0" y="5867400"/>
              <a:ext cx="2438400" cy="1200329"/>
              <a:chOff x="0" y="5867400"/>
              <a:chExt cx="2438400" cy="1200329"/>
            </a:xfrm>
          </p:grpSpPr>
          <p:sp>
            <p:nvSpPr>
              <p:cNvPr id="7" name="TextBox 6"/>
              <p:cNvSpPr txBox="1"/>
              <p:nvPr/>
            </p:nvSpPr>
            <p:spPr>
              <a:xfrm>
                <a:off x="0" y="5867400"/>
                <a:ext cx="2438400" cy="1200329"/>
              </a:xfrm>
              <a:prstGeom prst="rect">
                <a:avLst/>
              </a:prstGeom>
              <a:noFill/>
            </p:spPr>
            <p:txBody>
              <a:bodyPr wrap="square" rtlCol="0">
                <a:spAutoFit/>
              </a:bodyPr>
              <a:lstStyle/>
              <a:p>
                <a:r>
                  <a:rPr lang="en-US" dirty="0" smtClean="0"/>
                  <a:t>Niwot Ridge 	</a:t>
                </a:r>
              </a:p>
              <a:p>
                <a:r>
                  <a:rPr lang="en-US" dirty="0" smtClean="0"/>
                  <a:t>CarbonTracker</a:t>
                </a:r>
              </a:p>
              <a:p>
                <a:r>
                  <a:rPr lang="en-US" dirty="0" smtClean="0"/>
                  <a:t>BLB</a:t>
                </a:r>
              </a:p>
              <a:p>
                <a:r>
                  <a:rPr lang="en-US" dirty="0" smtClean="0"/>
                  <a:t>		</a:t>
                </a:r>
                <a:endParaRPr lang="en-US" dirty="0"/>
              </a:p>
            </p:txBody>
          </p:sp>
          <p:cxnSp>
            <p:nvCxnSpPr>
              <p:cNvPr id="8" name="Straight Connector 7"/>
              <p:cNvCxnSpPr/>
              <p:nvPr/>
            </p:nvCxnSpPr>
            <p:spPr>
              <a:xfrm>
                <a:off x="1828800" y="60198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6324600"/>
                <a:ext cx="3048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6" name="Flowchart: Connector 5"/>
            <p:cNvSpPr/>
            <p:nvPr/>
          </p:nvSpPr>
          <p:spPr>
            <a:xfrm>
              <a:off x="1981200" y="6553200"/>
              <a:ext cx="76200"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a:t>
            </a:r>
            <a:r>
              <a:rPr lang="en-US" dirty="0"/>
              <a:t>c</a:t>
            </a:r>
            <a:r>
              <a:rPr lang="en-US" dirty="0" smtClean="0"/>
              <a:t>arbon </a:t>
            </a:r>
            <a:r>
              <a:rPr lang="en-US" dirty="0"/>
              <a:t>d</a:t>
            </a:r>
            <a:r>
              <a:rPr lang="en-US" dirty="0" smtClean="0"/>
              <a:t>ioxide?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1066800"/>
            <a:ext cx="7050741" cy="5257800"/>
          </a:xfrm>
          <a:prstGeom prst="rect">
            <a:avLst/>
          </a:prstGeom>
          <a:noFill/>
          <a:ln w="9525">
            <a:noFill/>
            <a:miter lim="800000"/>
            <a:headEnd/>
            <a:tailEnd/>
          </a:ln>
        </p:spPr>
      </p:pic>
      <p:sp>
        <p:nvSpPr>
          <p:cNvPr id="7" name="TextBox 6"/>
          <p:cNvSpPr txBox="1"/>
          <p:nvPr/>
        </p:nvSpPr>
        <p:spPr>
          <a:xfrm>
            <a:off x="6324600" y="6324600"/>
            <a:ext cx="1828800" cy="369332"/>
          </a:xfrm>
          <a:prstGeom prst="rect">
            <a:avLst/>
          </a:prstGeom>
          <a:noFill/>
        </p:spPr>
        <p:txBody>
          <a:bodyPr wrap="square" rtlCol="0">
            <a:spAutoFit/>
          </a:bodyPr>
          <a:lstStyle/>
          <a:p>
            <a:pPr algn="r"/>
            <a:r>
              <a:rPr lang="en-US" dirty="0" smtClean="0"/>
              <a:t>NOAA ESRL, 2010</a:t>
            </a:r>
            <a:endParaRPr lang="en-US" dirty="0"/>
          </a:p>
        </p:txBody>
      </p:sp>
      <p:sp>
        <p:nvSpPr>
          <p:cNvPr id="5" name="Right Arrow 4"/>
          <p:cNvSpPr/>
          <p:nvPr/>
        </p:nvSpPr>
        <p:spPr bwMode="auto">
          <a:xfrm>
            <a:off x="4800600" y="3276600"/>
            <a:ext cx="685800" cy="76200"/>
          </a:xfrm>
          <a:prstGeom prst="rightArrow">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3962400" y="3124200"/>
            <a:ext cx="838200" cy="276999"/>
          </a:xfrm>
          <a:prstGeom prst="rect">
            <a:avLst/>
          </a:prstGeom>
          <a:noFill/>
        </p:spPr>
        <p:txBody>
          <a:bodyPr wrap="square" rtlCol="0">
            <a:spAutoFit/>
          </a:bodyPr>
          <a:lstStyle/>
          <a:p>
            <a:pPr algn="r"/>
            <a:r>
              <a:rPr lang="en-US" sz="1200" b="1" dirty="0" smtClean="0">
                <a:solidFill>
                  <a:schemeClr val="bg1"/>
                </a:solidFill>
              </a:rPr>
              <a:t>Biosphere</a:t>
            </a:r>
            <a:endParaRPr lang="en-US" sz="12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Receptor Fluxes vs. Niwot Ridge and Carbon Tracker – </a:t>
            </a:r>
            <a:r>
              <a:rPr lang="en-US" sz="3200" dirty="0" smtClean="0"/>
              <a:t>South Northpark</a:t>
            </a:r>
            <a:endParaRPr lang="en-US" sz="3200" dirty="0"/>
          </a:p>
        </p:txBody>
      </p:sp>
      <p:grpSp>
        <p:nvGrpSpPr>
          <p:cNvPr id="4" name="Group 3"/>
          <p:cNvGrpSpPr/>
          <p:nvPr/>
        </p:nvGrpSpPr>
        <p:grpSpPr>
          <a:xfrm>
            <a:off x="0" y="5867400"/>
            <a:ext cx="2438400" cy="1200329"/>
            <a:chOff x="0" y="5867400"/>
            <a:chExt cx="2438400" cy="1200329"/>
          </a:xfrm>
        </p:grpSpPr>
        <p:grpSp>
          <p:nvGrpSpPr>
            <p:cNvPr id="5" name="Group 12"/>
            <p:cNvGrpSpPr/>
            <p:nvPr/>
          </p:nvGrpSpPr>
          <p:grpSpPr>
            <a:xfrm>
              <a:off x="0" y="5867400"/>
              <a:ext cx="2438400" cy="1200329"/>
              <a:chOff x="0" y="5867400"/>
              <a:chExt cx="2438400" cy="1200329"/>
            </a:xfrm>
          </p:grpSpPr>
          <p:sp>
            <p:nvSpPr>
              <p:cNvPr id="7" name="TextBox 6"/>
              <p:cNvSpPr txBox="1"/>
              <p:nvPr/>
            </p:nvSpPr>
            <p:spPr>
              <a:xfrm>
                <a:off x="0" y="5867400"/>
                <a:ext cx="2438400" cy="1200329"/>
              </a:xfrm>
              <a:prstGeom prst="rect">
                <a:avLst/>
              </a:prstGeom>
              <a:noFill/>
            </p:spPr>
            <p:txBody>
              <a:bodyPr wrap="square" rtlCol="0">
                <a:spAutoFit/>
              </a:bodyPr>
              <a:lstStyle/>
              <a:p>
                <a:r>
                  <a:rPr lang="en-US" dirty="0" smtClean="0"/>
                  <a:t>Niwot Ridge 	</a:t>
                </a:r>
              </a:p>
              <a:p>
                <a:r>
                  <a:rPr lang="en-US" dirty="0" smtClean="0"/>
                  <a:t>CarbonTracker</a:t>
                </a:r>
              </a:p>
              <a:p>
                <a:r>
                  <a:rPr lang="en-US" dirty="0" smtClean="0"/>
                  <a:t>BLB</a:t>
                </a:r>
              </a:p>
              <a:p>
                <a:r>
                  <a:rPr lang="en-US" dirty="0" smtClean="0"/>
                  <a:t>		</a:t>
                </a:r>
                <a:endParaRPr lang="en-US" dirty="0"/>
              </a:p>
            </p:txBody>
          </p:sp>
          <p:cxnSp>
            <p:nvCxnSpPr>
              <p:cNvPr id="8" name="Straight Connector 7"/>
              <p:cNvCxnSpPr/>
              <p:nvPr/>
            </p:nvCxnSpPr>
            <p:spPr>
              <a:xfrm>
                <a:off x="1828800" y="60198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6324600"/>
                <a:ext cx="3048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6" name="Flowchart: Connector 5"/>
            <p:cNvSpPr/>
            <p:nvPr/>
          </p:nvSpPr>
          <p:spPr>
            <a:xfrm>
              <a:off x="1981200" y="6553200"/>
              <a:ext cx="76200"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nee_nwr_ct_snp.gif"/>
          <p:cNvPicPr>
            <a:picLocks/>
          </p:cNvPicPr>
          <p:nvPr/>
        </p:nvPicPr>
        <p:blipFill>
          <a:blip r:embed="rId2" cstate="print"/>
          <a:stretch>
            <a:fillRect/>
          </a:stretch>
        </p:blipFill>
        <p:spPr>
          <a:xfrm>
            <a:off x="990600" y="1524000"/>
            <a:ext cx="7143750" cy="4343400"/>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Receptor Fluxes vs. Niwot Ridge and Carbon Tracker – </a:t>
            </a:r>
            <a:r>
              <a:rPr lang="en-US" sz="3200" dirty="0" smtClean="0"/>
              <a:t>Willow Creek</a:t>
            </a:r>
            <a:endParaRPr lang="en-US" sz="3200" dirty="0"/>
          </a:p>
        </p:txBody>
      </p:sp>
      <p:grpSp>
        <p:nvGrpSpPr>
          <p:cNvPr id="4" name="Group 3"/>
          <p:cNvGrpSpPr/>
          <p:nvPr/>
        </p:nvGrpSpPr>
        <p:grpSpPr>
          <a:xfrm>
            <a:off x="0" y="5867400"/>
            <a:ext cx="2438400" cy="1200329"/>
            <a:chOff x="0" y="5867400"/>
            <a:chExt cx="2438400" cy="1200329"/>
          </a:xfrm>
        </p:grpSpPr>
        <p:grpSp>
          <p:nvGrpSpPr>
            <p:cNvPr id="5" name="Group 12"/>
            <p:cNvGrpSpPr/>
            <p:nvPr/>
          </p:nvGrpSpPr>
          <p:grpSpPr>
            <a:xfrm>
              <a:off x="0" y="5867400"/>
              <a:ext cx="2438400" cy="1200329"/>
              <a:chOff x="0" y="5867400"/>
              <a:chExt cx="2438400" cy="1200329"/>
            </a:xfrm>
          </p:grpSpPr>
          <p:sp>
            <p:nvSpPr>
              <p:cNvPr id="7" name="TextBox 6"/>
              <p:cNvSpPr txBox="1"/>
              <p:nvPr/>
            </p:nvSpPr>
            <p:spPr>
              <a:xfrm>
                <a:off x="0" y="5867400"/>
                <a:ext cx="2438400" cy="1200329"/>
              </a:xfrm>
              <a:prstGeom prst="rect">
                <a:avLst/>
              </a:prstGeom>
              <a:noFill/>
            </p:spPr>
            <p:txBody>
              <a:bodyPr wrap="square" rtlCol="0">
                <a:spAutoFit/>
              </a:bodyPr>
              <a:lstStyle/>
              <a:p>
                <a:r>
                  <a:rPr lang="en-US" dirty="0" smtClean="0"/>
                  <a:t>Niwot Ridge 	</a:t>
                </a:r>
              </a:p>
              <a:p>
                <a:r>
                  <a:rPr lang="en-US" dirty="0" smtClean="0"/>
                  <a:t>CarbonTracker</a:t>
                </a:r>
              </a:p>
              <a:p>
                <a:r>
                  <a:rPr lang="en-US" dirty="0" smtClean="0"/>
                  <a:t>BLB</a:t>
                </a:r>
              </a:p>
              <a:p>
                <a:r>
                  <a:rPr lang="en-US" dirty="0" smtClean="0"/>
                  <a:t>		</a:t>
                </a:r>
                <a:endParaRPr lang="en-US" dirty="0"/>
              </a:p>
            </p:txBody>
          </p:sp>
          <p:cxnSp>
            <p:nvCxnSpPr>
              <p:cNvPr id="8" name="Straight Connector 7"/>
              <p:cNvCxnSpPr/>
              <p:nvPr/>
            </p:nvCxnSpPr>
            <p:spPr>
              <a:xfrm>
                <a:off x="1828800" y="60198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6324600"/>
                <a:ext cx="3048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6" name="Flowchart: Connector 5"/>
            <p:cNvSpPr/>
            <p:nvPr/>
          </p:nvSpPr>
          <p:spPr>
            <a:xfrm>
              <a:off x="1981200" y="6553200"/>
              <a:ext cx="76200"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descr="nee_nwr_ct_wil.gif"/>
          <p:cNvPicPr>
            <a:picLocks/>
          </p:cNvPicPr>
          <p:nvPr/>
        </p:nvPicPr>
        <p:blipFill>
          <a:blip r:embed="rId2" cstate="print"/>
          <a:stretch>
            <a:fillRect/>
          </a:stretch>
        </p:blipFill>
        <p:spPr>
          <a:xfrm>
            <a:off x="990600" y="1524000"/>
            <a:ext cx="7143750" cy="434340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Receptor Fluxes vs. Niwot Ridge and Carbon Tracker – </a:t>
            </a:r>
            <a:r>
              <a:rPr lang="en-US" sz="3200" dirty="0" smtClean="0"/>
              <a:t>Receptor Average</a:t>
            </a:r>
            <a:endParaRPr lang="en-US" sz="3200" dirty="0"/>
          </a:p>
        </p:txBody>
      </p:sp>
      <p:grpSp>
        <p:nvGrpSpPr>
          <p:cNvPr id="3" name="Group 3"/>
          <p:cNvGrpSpPr/>
          <p:nvPr/>
        </p:nvGrpSpPr>
        <p:grpSpPr>
          <a:xfrm>
            <a:off x="0" y="5867400"/>
            <a:ext cx="2438400" cy="1200329"/>
            <a:chOff x="0" y="5867400"/>
            <a:chExt cx="2438400" cy="1200329"/>
          </a:xfrm>
        </p:grpSpPr>
        <p:grpSp>
          <p:nvGrpSpPr>
            <p:cNvPr id="4" name="Group 12"/>
            <p:cNvGrpSpPr/>
            <p:nvPr/>
          </p:nvGrpSpPr>
          <p:grpSpPr>
            <a:xfrm>
              <a:off x="0" y="5867400"/>
              <a:ext cx="2438400" cy="1200329"/>
              <a:chOff x="0" y="5867400"/>
              <a:chExt cx="2438400" cy="1200329"/>
            </a:xfrm>
          </p:grpSpPr>
          <p:sp>
            <p:nvSpPr>
              <p:cNvPr id="7" name="TextBox 6"/>
              <p:cNvSpPr txBox="1"/>
              <p:nvPr/>
            </p:nvSpPr>
            <p:spPr>
              <a:xfrm>
                <a:off x="0" y="5867400"/>
                <a:ext cx="2438400" cy="1200329"/>
              </a:xfrm>
              <a:prstGeom prst="rect">
                <a:avLst/>
              </a:prstGeom>
              <a:noFill/>
            </p:spPr>
            <p:txBody>
              <a:bodyPr wrap="square" rtlCol="0">
                <a:spAutoFit/>
              </a:bodyPr>
              <a:lstStyle/>
              <a:p>
                <a:r>
                  <a:rPr lang="en-US" dirty="0" smtClean="0"/>
                  <a:t>Niwot Ridge 	</a:t>
                </a:r>
              </a:p>
              <a:p>
                <a:r>
                  <a:rPr lang="en-US" dirty="0" smtClean="0"/>
                  <a:t>CarbonTracker</a:t>
                </a:r>
              </a:p>
              <a:p>
                <a:r>
                  <a:rPr lang="en-US" dirty="0" smtClean="0"/>
                  <a:t>BLB</a:t>
                </a:r>
              </a:p>
              <a:p>
                <a:r>
                  <a:rPr lang="en-US" dirty="0" smtClean="0"/>
                  <a:t>		</a:t>
                </a:r>
                <a:endParaRPr lang="en-US" dirty="0"/>
              </a:p>
            </p:txBody>
          </p:sp>
          <p:cxnSp>
            <p:nvCxnSpPr>
              <p:cNvPr id="8" name="Straight Connector 7"/>
              <p:cNvCxnSpPr/>
              <p:nvPr/>
            </p:nvCxnSpPr>
            <p:spPr>
              <a:xfrm>
                <a:off x="1828800" y="60198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6324600"/>
                <a:ext cx="3048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6" name="Flowchart: Connector 5"/>
            <p:cNvSpPr/>
            <p:nvPr/>
          </p:nvSpPr>
          <p:spPr>
            <a:xfrm>
              <a:off x="1981200" y="6553200"/>
              <a:ext cx="76200" cy="762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descr="nee_nwr_ct_recep.gif"/>
          <p:cNvPicPr>
            <a:picLocks/>
          </p:cNvPicPr>
          <p:nvPr/>
        </p:nvPicPr>
        <p:blipFill>
          <a:blip r:embed="rId2" cstate="print"/>
          <a:stretch>
            <a:fillRect/>
          </a:stretch>
        </p:blipFill>
        <p:spPr>
          <a:xfrm>
            <a:off x="990600" y="1524000"/>
            <a:ext cx="7143750" cy="43434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Receptor Averaged Flux vs. NEE from Observed PBL</a:t>
            </a:r>
            <a:endParaRPr lang="en-US" dirty="0"/>
          </a:p>
        </p:txBody>
      </p:sp>
      <p:pic>
        <p:nvPicPr>
          <p:cNvPr id="3" name="Picture 2" descr="nee_recep_obs.gif"/>
          <p:cNvPicPr>
            <a:picLocks noChangeAspect="1"/>
          </p:cNvPicPr>
          <p:nvPr/>
        </p:nvPicPr>
        <p:blipFill>
          <a:blip r:embed="rId2" cstate="print"/>
          <a:stretch>
            <a:fillRect/>
          </a:stretch>
        </p:blipFill>
        <p:spPr>
          <a:xfrm>
            <a:off x="990600" y="1600200"/>
            <a:ext cx="7143750" cy="476250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Text Placeholder 2"/>
          <p:cNvSpPr>
            <a:spLocks noGrp="1"/>
          </p:cNvSpPr>
          <p:nvPr>
            <p:ph type="body" sz="quarter" idx="10"/>
          </p:nvPr>
        </p:nvSpPr>
        <p:spPr>
          <a:xfrm>
            <a:off x="381000" y="1143000"/>
            <a:ext cx="8382000" cy="5299912"/>
          </a:xfrm>
        </p:spPr>
        <p:txBody>
          <a:bodyPr/>
          <a:lstStyle/>
          <a:p>
            <a:r>
              <a:rPr lang="en-US" dirty="0" smtClean="0">
                <a:solidFill>
                  <a:schemeClr val="accent2">
                    <a:lumMod val="50000"/>
                  </a:schemeClr>
                </a:solidFill>
              </a:rPr>
              <a:t>Motivation and Background</a:t>
            </a:r>
          </a:p>
          <a:p>
            <a:pPr lvl="1"/>
            <a:r>
              <a:rPr lang="en-US" dirty="0" smtClean="0">
                <a:solidFill>
                  <a:schemeClr val="accent2">
                    <a:lumMod val="50000"/>
                  </a:schemeClr>
                </a:solidFill>
              </a:rPr>
              <a:t>Why study carbon dioxide?</a:t>
            </a:r>
          </a:p>
          <a:p>
            <a:pPr lvl="1"/>
            <a:r>
              <a:rPr lang="en-US" dirty="0" smtClean="0">
                <a:solidFill>
                  <a:schemeClr val="accent2">
                    <a:lumMod val="50000"/>
                  </a:schemeClr>
                </a:solidFill>
              </a:rPr>
              <a:t>Why study boundary layers in mountainous terrain?</a:t>
            </a:r>
          </a:p>
          <a:p>
            <a:pPr lvl="1"/>
            <a:r>
              <a:rPr lang="en-US" dirty="0" smtClean="0">
                <a:solidFill>
                  <a:schemeClr val="accent2">
                    <a:lumMod val="50000"/>
                  </a:schemeClr>
                </a:solidFill>
              </a:rPr>
              <a:t>What is ACME?</a:t>
            </a:r>
          </a:p>
          <a:p>
            <a:r>
              <a:rPr lang="en-US" dirty="0" smtClean="0">
                <a:solidFill>
                  <a:schemeClr val="accent2">
                    <a:lumMod val="50000"/>
                  </a:schemeClr>
                </a:solidFill>
              </a:rPr>
              <a:t>Data and Methods</a:t>
            </a:r>
          </a:p>
          <a:p>
            <a:pPr lvl="1"/>
            <a:r>
              <a:rPr lang="en-US" dirty="0" smtClean="0">
                <a:solidFill>
                  <a:schemeClr val="accent2">
                    <a:lumMod val="50000"/>
                  </a:schemeClr>
                </a:solidFill>
              </a:rPr>
              <a:t>Boundary Layer Budget Method</a:t>
            </a:r>
          </a:p>
          <a:p>
            <a:pPr lvl="1"/>
            <a:r>
              <a:rPr lang="en-US" dirty="0" smtClean="0">
                <a:solidFill>
                  <a:schemeClr val="accent2">
                    <a:lumMod val="50000"/>
                  </a:schemeClr>
                </a:solidFill>
              </a:rPr>
              <a:t>Determination of Boundary Layer Heights</a:t>
            </a:r>
          </a:p>
          <a:p>
            <a:pPr lvl="1"/>
            <a:r>
              <a:rPr lang="en-US" dirty="0" smtClean="0">
                <a:solidFill>
                  <a:schemeClr val="accent2">
                    <a:lumMod val="50000"/>
                  </a:schemeClr>
                </a:solidFill>
              </a:rPr>
              <a:t>Profile Matching</a:t>
            </a:r>
          </a:p>
          <a:p>
            <a:r>
              <a:rPr lang="en-US" dirty="0" smtClean="0">
                <a:solidFill>
                  <a:schemeClr val="accent2">
                    <a:lumMod val="50000"/>
                  </a:schemeClr>
                </a:solidFill>
              </a:rPr>
              <a:t>Results</a:t>
            </a:r>
          </a:p>
          <a:p>
            <a:r>
              <a:rPr lang="en-US" dirty="0" smtClean="0"/>
              <a:t>Summary and Future Work</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a:xfrm>
            <a:off x="381000" y="1143000"/>
            <a:ext cx="8382000" cy="3594830"/>
          </a:xfrm>
        </p:spPr>
        <p:txBody>
          <a:bodyPr/>
          <a:lstStyle/>
          <a:p>
            <a:r>
              <a:rPr lang="en-US" dirty="0" smtClean="0"/>
              <a:t>Meteorological observations from Niwot Ridge and Storm Peak Lab show general agreement with RAMS</a:t>
            </a:r>
          </a:p>
          <a:p>
            <a:pPr lvl="1"/>
            <a:r>
              <a:rPr lang="en-US" dirty="0" smtClean="0"/>
              <a:t>Difference are most likely caused by local processes not capture by the model</a:t>
            </a:r>
          </a:p>
          <a:p>
            <a:r>
              <a:rPr lang="en-US" dirty="0" smtClean="0"/>
              <a:t>HYPACT results validates experimental design</a:t>
            </a:r>
          </a:p>
          <a:p>
            <a:pPr lvl="1"/>
            <a:r>
              <a:rPr lang="en-US" dirty="0" smtClean="0"/>
              <a:t>Able to chase air using morning downwind / afternoon up flight profiles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a:xfrm>
            <a:off x="381000" y="990600"/>
            <a:ext cx="8382000" cy="4216539"/>
          </a:xfrm>
        </p:spPr>
        <p:txBody>
          <a:bodyPr/>
          <a:lstStyle/>
          <a:p>
            <a:r>
              <a:rPr lang="en-US" dirty="0" smtClean="0"/>
              <a:t>CarbonTracker shows less uptake in mid-summer when compared to Niwot Ridge and airborne observations</a:t>
            </a:r>
          </a:p>
          <a:p>
            <a:r>
              <a:rPr lang="en-US" dirty="0" smtClean="0"/>
              <a:t>Initial BLB fluxes shows broad agreement among the three methods</a:t>
            </a:r>
          </a:p>
          <a:p>
            <a:r>
              <a:rPr lang="en-US" dirty="0" smtClean="0"/>
              <a:t>Accurate estimates of boundary layer growth required to further narrow the uncertainty of carbon fluxes in complex terrain</a:t>
            </a:r>
          </a:p>
          <a:p>
            <a:pPr lvl="1"/>
            <a:r>
              <a:rPr lang="en-US" dirty="0" smtClean="0"/>
              <a:t>General agreement among all estimates of PBL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Text Placeholder 3"/>
          <p:cNvSpPr>
            <a:spLocks noGrp="1"/>
          </p:cNvSpPr>
          <p:nvPr>
            <p:ph type="body" sz="quarter" idx="10"/>
          </p:nvPr>
        </p:nvSpPr>
        <p:spPr>
          <a:xfrm>
            <a:off x="381000" y="1143000"/>
            <a:ext cx="8382000" cy="5466112"/>
          </a:xfrm>
        </p:spPr>
        <p:txBody>
          <a:bodyPr/>
          <a:lstStyle/>
          <a:p>
            <a:r>
              <a:rPr lang="en-US" dirty="0" smtClean="0"/>
              <a:t>Receptor fluxes show broad agreement when compared with Niwot Ridge and CarbonTracker</a:t>
            </a:r>
          </a:p>
          <a:p>
            <a:r>
              <a:rPr lang="en-US" dirty="0" smtClean="0"/>
              <a:t>Some receptor fluxes show larger uptake</a:t>
            </a:r>
          </a:p>
          <a:p>
            <a:pPr lvl="2"/>
            <a:r>
              <a:rPr lang="en-US" dirty="0" smtClean="0"/>
              <a:t>How do you compare fluxes that vary in scale, time and method of calculation?</a:t>
            </a:r>
          </a:p>
          <a:p>
            <a:r>
              <a:rPr lang="en-US" dirty="0" smtClean="0"/>
              <a:t>With the exception of two flight day, receptor averaged fluxes compare well with fluxes calculated using the entire flight profile</a:t>
            </a:r>
          </a:p>
          <a:p>
            <a:r>
              <a:rPr lang="en-US" dirty="0" smtClean="0"/>
              <a:t>Spatial and temporal averages of CarbonTracker fluxes over the domain show an inverse relationship when compared with airborne observations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Text Placeholder 2"/>
          <p:cNvSpPr>
            <a:spLocks noGrp="1"/>
          </p:cNvSpPr>
          <p:nvPr>
            <p:ph type="body" sz="quarter" idx="10"/>
          </p:nvPr>
        </p:nvSpPr>
        <p:spPr>
          <a:xfrm>
            <a:off x="381000" y="1143000"/>
            <a:ext cx="8382000" cy="5219891"/>
          </a:xfrm>
        </p:spPr>
        <p:txBody>
          <a:bodyPr/>
          <a:lstStyle/>
          <a:p>
            <a:r>
              <a:rPr lang="en-US" dirty="0" smtClean="0"/>
              <a:t>Run RAMS simulations for remaining flight days</a:t>
            </a:r>
          </a:p>
          <a:p>
            <a:r>
              <a:rPr lang="en-US" dirty="0" smtClean="0"/>
              <a:t>Using RAMS output, Run HYPACT</a:t>
            </a:r>
          </a:p>
          <a:p>
            <a:pPr lvl="1"/>
            <a:r>
              <a:rPr lang="en-US" dirty="0" smtClean="0"/>
              <a:t>Release particles along entire morning upwind flight profile to determine its influence on the afternoon downwind flight profile</a:t>
            </a:r>
          </a:p>
          <a:p>
            <a:r>
              <a:rPr lang="en-US" dirty="0" smtClean="0"/>
              <a:t>Assimilate airborne observations into a regional inverse model</a:t>
            </a:r>
          </a:p>
          <a:p>
            <a:pPr lvl="1"/>
            <a:r>
              <a:rPr lang="en-US" dirty="0" smtClean="0"/>
              <a:t>Top-down Approach</a:t>
            </a:r>
          </a:p>
          <a:p>
            <a:r>
              <a:rPr lang="en-US" dirty="0" smtClean="0"/>
              <a:t>Compare BLB flux estimates with an ecosystem model (i.e. SIPNET)</a:t>
            </a:r>
          </a:p>
          <a:p>
            <a:pPr lvl="1"/>
            <a:r>
              <a:rPr lang="en-US" dirty="0" smtClean="0"/>
              <a:t>Bottom-up Approach</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Text Placeholder 2"/>
          <p:cNvSpPr>
            <a:spLocks noGrp="1"/>
          </p:cNvSpPr>
          <p:nvPr>
            <p:ph type="body" sz="quarter" idx="10"/>
          </p:nvPr>
        </p:nvSpPr>
        <p:spPr>
          <a:xfrm>
            <a:off x="381000" y="914400"/>
            <a:ext cx="8382000" cy="5669244"/>
          </a:xfrm>
        </p:spPr>
        <p:txBody>
          <a:bodyPr/>
          <a:lstStyle/>
          <a:p>
            <a:r>
              <a:rPr lang="en-US" sz="2800" dirty="0" smtClean="0"/>
              <a:t>My Advisor: Prof. Ankur Desai</a:t>
            </a:r>
          </a:p>
          <a:p>
            <a:r>
              <a:rPr lang="en-US" sz="2800" dirty="0" smtClean="0"/>
              <a:t>M.S. Thesis Readers:</a:t>
            </a:r>
          </a:p>
          <a:p>
            <a:pPr lvl="1"/>
            <a:r>
              <a:rPr lang="en-US" sz="2400" dirty="0" smtClean="0"/>
              <a:t>Prof. Galen McKinley and Prof. Dave Turner</a:t>
            </a:r>
          </a:p>
          <a:p>
            <a:r>
              <a:rPr lang="en-US" sz="2800" dirty="0" smtClean="0"/>
              <a:t>Rest of the ACME Collaborators</a:t>
            </a:r>
          </a:p>
          <a:p>
            <a:pPr lvl="1"/>
            <a:r>
              <a:rPr lang="en-US" sz="2400" dirty="0" smtClean="0"/>
              <a:t>Stephan DeWekker (UVa)</a:t>
            </a:r>
          </a:p>
          <a:p>
            <a:pPr lvl="1"/>
            <a:r>
              <a:rPr lang="en-US" sz="2400" dirty="0" smtClean="0"/>
              <a:t>Teresa Campos (NCAR)</a:t>
            </a:r>
          </a:p>
          <a:p>
            <a:r>
              <a:rPr lang="en-US" sz="2800" dirty="0" smtClean="0"/>
              <a:t>Fellow Grad Students</a:t>
            </a:r>
          </a:p>
          <a:p>
            <a:r>
              <a:rPr lang="en-US" sz="2800" dirty="0" smtClean="0"/>
              <a:t>AOS Faculty and Staff</a:t>
            </a:r>
          </a:p>
          <a:p>
            <a:endParaRPr lang="en-US" sz="2800" dirty="0" smtClean="0"/>
          </a:p>
          <a:p>
            <a:r>
              <a:rPr lang="en-US" sz="2800" dirty="0" smtClean="0"/>
              <a:t>Funding Sources:</a:t>
            </a:r>
          </a:p>
          <a:p>
            <a:pPr lvl="1"/>
            <a:r>
              <a:rPr lang="en-US" sz="2400" dirty="0" smtClean="0"/>
              <a:t>DoD SMART Scholarship</a:t>
            </a:r>
          </a:p>
          <a:p>
            <a:pPr lvl="1"/>
            <a:r>
              <a:rPr lang="en-US" sz="2400" dirty="0" smtClean="0"/>
              <a:t>NSF and NOAA</a:t>
            </a:r>
          </a:p>
          <a:p>
            <a:pPr lvl="1"/>
            <a:r>
              <a:rPr lang="en-US" sz="2400" dirty="0" smtClean="0"/>
              <a:t>UW Graduate School</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a:t>
            </a:r>
            <a:r>
              <a:rPr lang="en-US" dirty="0"/>
              <a:t>c</a:t>
            </a:r>
            <a:r>
              <a:rPr lang="en-US" dirty="0" smtClean="0"/>
              <a:t>arbon </a:t>
            </a:r>
            <a:r>
              <a:rPr lang="en-US" dirty="0"/>
              <a:t>d</a:t>
            </a:r>
            <a:r>
              <a:rPr lang="en-US" dirty="0" smtClean="0"/>
              <a:t>ioxide?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09600" y="1219200"/>
            <a:ext cx="3962400" cy="5181600"/>
          </a:xfrm>
          <a:prstGeom prst="rect">
            <a:avLst/>
          </a:prstGeom>
          <a:noFill/>
          <a:ln w="9525">
            <a:noFill/>
            <a:miter lim="800000"/>
            <a:headEnd/>
            <a:tailEnd/>
          </a:ln>
        </p:spPr>
      </p:pic>
      <p:sp>
        <p:nvSpPr>
          <p:cNvPr id="5" name="Rectangle 4"/>
          <p:cNvSpPr/>
          <p:nvPr/>
        </p:nvSpPr>
        <p:spPr bwMode="auto">
          <a:xfrm>
            <a:off x="1828800" y="3200400"/>
            <a:ext cx="533400" cy="762000"/>
          </a:xfrm>
          <a:prstGeom prst="rect">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6"/>
          <p:cNvGrpSpPr/>
          <p:nvPr/>
        </p:nvGrpSpPr>
        <p:grpSpPr>
          <a:xfrm>
            <a:off x="4648200" y="1219200"/>
            <a:ext cx="3962400" cy="5181600"/>
            <a:chOff x="4648200" y="1219200"/>
            <a:chExt cx="3962400" cy="5181600"/>
          </a:xfrm>
        </p:grpSpPr>
        <p:pic>
          <p:nvPicPr>
            <p:cNvPr id="3075" name="Picture 3"/>
            <p:cNvPicPr>
              <a:picLocks noChangeAspect="1" noChangeArrowheads="1"/>
            </p:cNvPicPr>
            <p:nvPr/>
          </p:nvPicPr>
          <p:blipFill>
            <a:blip r:embed="rId3" cstate="print"/>
            <a:srcRect/>
            <a:stretch>
              <a:fillRect/>
            </a:stretch>
          </p:blipFill>
          <p:spPr bwMode="auto">
            <a:xfrm>
              <a:off x="4648200" y="1219200"/>
              <a:ext cx="3962400" cy="5181600"/>
            </a:xfrm>
            <a:prstGeom prst="rect">
              <a:avLst/>
            </a:prstGeom>
            <a:noFill/>
            <a:ln w="9525">
              <a:noFill/>
              <a:miter lim="800000"/>
              <a:headEnd/>
              <a:tailEnd/>
            </a:ln>
          </p:spPr>
        </p:pic>
        <p:sp>
          <p:nvSpPr>
            <p:cNvPr id="6" name="Rectangle 5"/>
            <p:cNvSpPr/>
            <p:nvPr/>
          </p:nvSpPr>
          <p:spPr bwMode="auto">
            <a:xfrm>
              <a:off x="5867400" y="3200400"/>
              <a:ext cx="533400" cy="762000"/>
            </a:xfrm>
            <a:prstGeom prst="rect">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N1260.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ctrTitle"/>
          </p:nvPr>
        </p:nvSpPr>
        <p:spPr>
          <a:xfrm>
            <a:off x="685800" y="304800"/>
            <a:ext cx="7681913" cy="838200"/>
          </a:xfrm>
        </p:spPr>
        <p:txBody>
          <a:bodyPr/>
          <a:lstStyle/>
          <a:p>
            <a:pPr algn="ctr"/>
            <a:r>
              <a:rPr lang="en-US" dirty="0" smtClean="0"/>
              <a:t>Questions?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a:t>
            </a:r>
            <a:r>
              <a:rPr lang="en-US" dirty="0"/>
              <a:t>c</a:t>
            </a:r>
            <a:r>
              <a:rPr lang="en-US" dirty="0" smtClean="0"/>
              <a:t>arbon </a:t>
            </a:r>
            <a:r>
              <a:rPr lang="en-US" dirty="0"/>
              <a:t>d</a:t>
            </a:r>
            <a:r>
              <a:rPr lang="en-US" dirty="0" smtClean="0"/>
              <a:t>ioxide?</a:t>
            </a:r>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457200" y="1066800"/>
            <a:ext cx="8297908" cy="5091112"/>
          </a:xfrm>
          <a:prstGeom prst="rect">
            <a:avLst/>
          </a:prstGeom>
          <a:noFill/>
          <a:ln w="9525">
            <a:noFill/>
            <a:miter lim="800000"/>
            <a:headEnd/>
            <a:tailEnd/>
          </a:ln>
        </p:spPr>
      </p:pic>
      <p:cxnSp>
        <p:nvCxnSpPr>
          <p:cNvPr id="12" name="Straight Arrow Connector 11"/>
          <p:cNvCxnSpPr/>
          <p:nvPr/>
        </p:nvCxnSpPr>
        <p:spPr>
          <a:xfrm rot="10800000" flipV="1">
            <a:off x="4953000" y="2590800"/>
            <a:ext cx="45720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677694" y="4152106"/>
            <a:ext cx="532606" cy="79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2857500" y="4533900"/>
            <a:ext cx="762000" cy="228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81200" y="3810000"/>
            <a:ext cx="1828800" cy="400110"/>
          </a:xfrm>
          <a:prstGeom prst="rect">
            <a:avLst/>
          </a:prstGeom>
          <a:noFill/>
        </p:spPr>
        <p:txBody>
          <a:bodyPr wrap="square" rtlCol="0">
            <a:spAutoFit/>
          </a:bodyPr>
          <a:lstStyle/>
          <a:p>
            <a:pPr algn="ctr"/>
            <a:r>
              <a:rPr lang="en-US" sz="2000" b="1" dirty="0" smtClean="0">
                <a:solidFill>
                  <a:schemeClr val="bg1"/>
                </a:solidFill>
              </a:rPr>
              <a:t>Onset of Spring</a:t>
            </a:r>
            <a:endParaRPr lang="en-US" sz="2000" b="1" dirty="0">
              <a:solidFill>
                <a:schemeClr val="bg1"/>
              </a:solidFill>
            </a:endParaRPr>
          </a:p>
        </p:txBody>
      </p:sp>
      <p:sp>
        <p:nvSpPr>
          <p:cNvPr id="20" name="TextBox 19"/>
          <p:cNvSpPr txBox="1"/>
          <p:nvPr/>
        </p:nvSpPr>
        <p:spPr>
          <a:xfrm>
            <a:off x="5105400" y="2209800"/>
            <a:ext cx="1828800" cy="707886"/>
          </a:xfrm>
          <a:prstGeom prst="rect">
            <a:avLst/>
          </a:prstGeom>
          <a:noFill/>
        </p:spPr>
        <p:txBody>
          <a:bodyPr wrap="square" rtlCol="0">
            <a:spAutoFit/>
          </a:bodyPr>
          <a:lstStyle/>
          <a:p>
            <a:pPr algn="ctr"/>
            <a:r>
              <a:rPr lang="en-US" sz="2000" b="1" dirty="0" smtClean="0">
                <a:solidFill>
                  <a:schemeClr val="bg1"/>
                </a:solidFill>
              </a:rPr>
              <a:t>Summer Drought</a:t>
            </a:r>
            <a:endParaRPr lang="en-US" sz="2000" b="1" dirty="0">
              <a:solidFill>
                <a:schemeClr val="bg1"/>
              </a:solidFill>
            </a:endParaRPr>
          </a:p>
        </p:txBody>
      </p:sp>
      <p:sp>
        <p:nvSpPr>
          <p:cNvPr id="21" name="TextBox 20"/>
          <p:cNvSpPr txBox="1"/>
          <p:nvPr/>
        </p:nvSpPr>
        <p:spPr>
          <a:xfrm>
            <a:off x="5029200" y="4419600"/>
            <a:ext cx="1828800" cy="707886"/>
          </a:xfrm>
          <a:prstGeom prst="rect">
            <a:avLst/>
          </a:prstGeom>
          <a:noFill/>
        </p:spPr>
        <p:txBody>
          <a:bodyPr wrap="square" rtlCol="0">
            <a:spAutoFit/>
          </a:bodyPr>
          <a:lstStyle/>
          <a:p>
            <a:pPr algn="ctr"/>
            <a:r>
              <a:rPr lang="en-US" sz="2000" b="1" dirty="0" smtClean="0">
                <a:solidFill>
                  <a:schemeClr val="bg1"/>
                </a:solidFill>
              </a:rPr>
              <a:t>Summer Monsoon</a:t>
            </a:r>
            <a:endParaRPr lang="en-US" sz="2000" b="1" dirty="0">
              <a:solidFill>
                <a:schemeClr val="bg1"/>
              </a:solidFill>
            </a:endParaRPr>
          </a:p>
        </p:txBody>
      </p:sp>
      <p:sp>
        <p:nvSpPr>
          <p:cNvPr id="24" name="TextBox 23"/>
          <p:cNvSpPr txBox="1"/>
          <p:nvPr/>
        </p:nvSpPr>
        <p:spPr>
          <a:xfrm>
            <a:off x="457200" y="6172200"/>
            <a:ext cx="3581400" cy="369332"/>
          </a:xfrm>
          <a:prstGeom prst="rect">
            <a:avLst/>
          </a:prstGeom>
          <a:noFill/>
        </p:spPr>
        <p:txBody>
          <a:bodyPr wrap="square" rtlCol="0">
            <a:spAutoFit/>
          </a:bodyPr>
          <a:lstStyle/>
          <a:p>
            <a:r>
              <a:rPr lang="en-US" dirty="0" smtClean="0">
                <a:latin typeface="Calibri" pitchFamily="34" charset="0"/>
              </a:rPr>
              <a:t>Courtesy of R. Monson, CU-Boulder</a:t>
            </a:r>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329595"/>
          </a:xfrm>
        </p:spPr>
        <p:txBody>
          <a:bodyPr/>
          <a:lstStyle/>
          <a:p>
            <a:r>
              <a:rPr lang="en-US" dirty="0" smtClean="0"/>
              <a:t>Why study carbon dioxide in the Rocky Mountains?</a:t>
            </a:r>
            <a:endParaRPr lang="en-US" dirty="0"/>
          </a:p>
        </p:txBody>
      </p:sp>
      <p:sp>
        <p:nvSpPr>
          <p:cNvPr id="4" name="Content Placeholder 3"/>
          <p:cNvSpPr>
            <a:spLocks noGrp="1"/>
          </p:cNvSpPr>
          <p:nvPr>
            <p:ph idx="1"/>
          </p:nvPr>
        </p:nvSpPr>
        <p:spPr>
          <a:xfrm>
            <a:off x="381000" y="1828800"/>
            <a:ext cx="8382000" cy="3231654"/>
          </a:xfrm>
        </p:spPr>
        <p:txBody>
          <a:bodyPr/>
          <a:lstStyle/>
          <a:p>
            <a:r>
              <a:rPr lang="en-US" dirty="0" smtClean="0"/>
              <a:t>Forest ecosystem is an important carbon sink </a:t>
            </a:r>
            <a:r>
              <a:rPr lang="en-US" sz="1800" dirty="0" smtClean="0"/>
              <a:t>(</a:t>
            </a:r>
            <a:r>
              <a:rPr lang="en-US" sz="1800" dirty="0" err="1" smtClean="0"/>
              <a:t>Schmil</a:t>
            </a:r>
            <a:r>
              <a:rPr lang="en-US" sz="1800" dirty="0" smtClean="0"/>
              <a:t> et al., 2002)</a:t>
            </a:r>
          </a:p>
          <a:p>
            <a:r>
              <a:rPr lang="en-US" dirty="0" smtClean="0"/>
              <a:t>Ongoing stresses add to the uncertainty about future carbon uptake </a:t>
            </a:r>
            <a:r>
              <a:rPr lang="en-US" sz="1800" dirty="0" smtClean="0"/>
              <a:t>(</a:t>
            </a:r>
            <a:r>
              <a:rPr lang="en-US" sz="1800" dirty="0" err="1" smtClean="0"/>
              <a:t>Raffa</a:t>
            </a:r>
            <a:r>
              <a:rPr lang="en-US" sz="1800" dirty="0" smtClean="0"/>
              <a:t> et al., 2008)</a:t>
            </a:r>
          </a:p>
          <a:p>
            <a:r>
              <a:rPr lang="en-US" dirty="0" smtClean="0"/>
              <a:t>CO</a:t>
            </a:r>
            <a:r>
              <a:rPr lang="en-US" baseline="-25000" dirty="0" smtClean="0"/>
              <a:t>2</a:t>
            </a:r>
            <a:r>
              <a:rPr lang="en-US" dirty="0" smtClean="0"/>
              <a:t> land-atmosphere exchange is poorly constrained in global models </a:t>
            </a:r>
            <a:r>
              <a:rPr lang="en-US" sz="1800" dirty="0" smtClean="0"/>
              <a:t>(</a:t>
            </a:r>
            <a:r>
              <a:rPr lang="en-US" sz="1800" dirty="0" err="1" smtClean="0"/>
              <a:t>Schmil</a:t>
            </a:r>
            <a:r>
              <a:rPr lang="en-US" sz="1800" dirty="0" smtClean="0"/>
              <a:t> et al., 2002)</a:t>
            </a:r>
            <a:endParaRPr lang="en-US" sz="1800" baseline="-25000" dirty="0"/>
          </a:p>
          <a:p>
            <a:r>
              <a:rPr lang="en-US" dirty="0" smtClean="0"/>
              <a:t>Data rich location</a:t>
            </a:r>
          </a:p>
        </p:txBody>
      </p:sp>
      <p:pic>
        <p:nvPicPr>
          <p:cNvPr id="18433" name="Picture 1"/>
          <p:cNvPicPr>
            <a:picLocks noChangeAspect="1" noChangeArrowheads="1"/>
          </p:cNvPicPr>
          <p:nvPr/>
        </p:nvPicPr>
        <p:blipFill>
          <a:blip r:embed="rId2" cstate="print"/>
          <a:srcRect/>
          <a:stretch>
            <a:fillRect/>
          </a:stretch>
        </p:blipFill>
        <p:spPr bwMode="auto">
          <a:xfrm>
            <a:off x="3810000" y="4572000"/>
            <a:ext cx="4791075" cy="2095500"/>
          </a:xfrm>
          <a:prstGeom prst="rect">
            <a:avLst/>
          </a:prstGeom>
          <a:noFill/>
          <a:ln w="9525">
            <a:noFill/>
            <a:miter lim="800000"/>
            <a:headEnd/>
            <a:tailEnd/>
          </a:ln>
        </p:spPr>
      </p:pic>
      <p:sp>
        <p:nvSpPr>
          <p:cNvPr id="8" name="Rectangle 7"/>
          <p:cNvSpPr/>
          <p:nvPr/>
        </p:nvSpPr>
        <p:spPr>
          <a:xfrm>
            <a:off x="5410200" y="4572000"/>
            <a:ext cx="3227871" cy="369332"/>
          </a:xfrm>
          <a:prstGeom prst="rect">
            <a:avLst/>
          </a:prstGeom>
        </p:spPr>
        <p:txBody>
          <a:bodyPr wrap="none">
            <a:spAutoFit/>
          </a:bodyPr>
          <a:lstStyle/>
          <a:p>
            <a:r>
              <a:rPr lang="en-US" dirty="0" smtClean="0"/>
              <a:t>http://www.destination360.com</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Stressors</a:t>
            </a:r>
            <a:endParaRPr lang="en-US" dirty="0"/>
          </a:p>
        </p:txBody>
      </p:sp>
      <p:grpSp>
        <p:nvGrpSpPr>
          <p:cNvPr id="5" name="Group 4"/>
          <p:cNvGrpSpPr/>
          <p:nvPr/>
        </p:nvGrpSpPr>
        <p:grpSpPr>
          <a:xfrm>
            <a:off x="533400" y="1066800"/>
            <a:ext cx="4876800" cy="2828925"/>
            <a:chOff x="0" y="1371600"/>
            <a:chExt cx="4876800" cy="2828925"/>
          </a:xfrm>
        </p:grpSpPr>
        <p:pic>
          <p:nvPicPr>
            <p:cNvPr id="3" name="Picture 3"/>
            <p:cNvPicPr>
              <a:picLocks noChangeAspect="1" noChangeArrowheads="1"/>
            </p:cNvPicPr>
            <p:nvPr/>
          </p:nvPicPr>
          <p:blipFill>
            <a:blip r:embed="rId2" cstate="print"/>
            <a:srcRect/>
            <a:stretch>
              <a:fillRect/>
            </a:stretch>
          </p:blipFill>
          <p:spPr bwMode="auto">
            <a:xfrm>
              <a:off x="0" y="1371600"/>
              <a:ext cx="4876800" cy="2828925"/>
            </a:xfrm>
            <a:prstGeom prst="rect">
              <a:avLst/>
            </a:prstGeom>
            <a:noFill/>
            <a:ln w="9525">
              <a:noFill/>
              <a:miter lim="800000"/>
              <a:headEnd/>
              <a:tailEnd/>
            </a:ln>
          </p:spPr>
        </p:pic>
        <p:sp>
          <p:nvSpPr>
            <p:cNvPr id="4" name="Rectangle 3"/>
            <p:cNvSpPr/>
            <p:nvPr/>
          </p:nvSpPr>
          <p:spPr>
            <a:xfrm>
              <a:off x="0" y="1371600"/>
              <a:ext cx="2591607" cy="369332"/>
            </a:xfrm>
            <a:prstGeom prst="rect">
              <a:avLst/>
            </a:prstGeom>
          </p:spPr>
          <p:txBody>
            <a:bodyPr wrap="none">
              <a:spAutoFit/>
            </a:bodyPr>
            <a:lstStyle/>
            <a:p>
              <a:r>
                <a:rPr lang="en-US" dirty="0" smtClean="0"/>
                <a:t>AP Photo/Peter M. Fredin</a:t>
              </a:r>
              <a:endParaRPr lang="en-US" dirty="0"/>
            </a:p>
          </p:txBody>
        </p:sp>
      </p:grpSp>
      <p:grpSp>
        <p:nvGrpSpPr>
          <p:cNvPr id="8" name="Group 7"/>
          <p:cNvGrpSpPr/>
          <p:nvPr/>
        </p:nvGrpSpPr>
        <p:grpSpPr>
          <a:xfrm>
            <a:off x="3886200" y="3581400"/>
            <a:ext cx="4905808" cy="2825496"/>
            <a:chOff x="3810000" y="3581400"/>
            <a:chExt cx="4905808" cy="2825496"/>
          </a:xfrm>
        </p:grpSpPr>
        <p:pic>
          <p:nvPicPr>
            <p:cNvPr id="6" name="Picture 5"/>
            <p:cNvPicPr>
              <a:picLocks noChangeArrowheads="1"/>
            </p:cNvPicPr>
            <p:nvPr/>
          </p:nvPicPr>
          <p:blipFill>
            <a:blip r:embed="rId3" cstate="print"/>
            <a:srcRect/>
            <a:stretch>
              <a:fillRect/>
            </a:stretch>
          </p:blipFill>
          <p:spPr bwMode="auto">
            <a:xfrm>
              <a:off x="3810000" y="3581400"/>
              <a:ext cx="4873752" cy="2825496"/>
            </a:xfrm>
            <a:prstGeom prst="rect">
              <a:avLst/>
            </a:prstGeom>
            <a:noFill/>
            <a:ln w="9525">
              <a:noFill/>
              <a:miter lim="800000"/>
              <a:headEnd/>
              <a:tailEnd/>
            </a:ln>
          </p:spPr>
        </p:pic>
        <p:sp>
          <p:nvSpPr>
            <p:cNvPr id="7" name="Rectangle 6"/>
            <p:cNvSpPr/>
            <p:nvPr/>
          </p:nvSpPr>
          <p:spPr>
            <a:xfrm>
              <a:off x="5867400" y="6019800"/>
              <a:ext cx="2848408" cy="369332"/>
            </a:xfrm>
            <a:prstGeom prst="rect">
              <a:avLst/>
            </a:prstGeom>
          </p:spPr>
          <p:txBody>
            <a:bodyPr wrap="none">
              <a:spAutoFit/>
            </a:bodyPr>
            <a:lstStyle/>
            <a:p>
              <a:r>
                <a:rPr lang="en-US" dirty="0" smtClean="0"/>
                <a:t>Photo Credit: Shawn Martini</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1329595"/>
          </a:xfrm>
        </p:spPr>
        <p:txBody>
          <a:bodyPr/>
          <a:lstStyle/>
          <a:p>
            <a:r>
              <a:rPr lang="en-US" dirty="0" smtClean="0"/>
              <a:t>Why study boundary layer processes in Rocky Mountains?</a:t>
            </a:r>
            <a:endParaRPr lang="en-US" dirty="0"/>
          </a:p>
        </p:txBody>
      </p:sp>
      <p:sp>
        <p:nvSpPr>
          <p:cNvPr id="4" name="Text Placeholder 3"/>
          <p:cNvSpPr>
            <a:spLocks noGrp="1"/>
          </p:cNvSpPr>
          <p:nvPr>
            <p:ph type="body" sz="quarter" idx="10"/>
          </p:nvPr>
        </p:nvSpPr>
        <p:spPr>
          <a:xfrm>
            <a:off x="381000" y="1676400"/>
            <a:ext cx="8382000" cy="2314480"/>
          </a:xfrm>
        </p:spPr>
        <p:txBody>
          <a:bodyPr/>
          <a:lstStyle/>
          <a:p>
            <a:r>
              <a:rPr lang="en-US" dirty="0" smtClean="0"/>
              <a:t>Interactions between terrain and overlying atmosphere lead to complex flows</a:t>
            </a:r>
          </a:p>
          <a:p>
            <a:r>
              <a:rPr lang="en-US" dirty="0" smtClean="0"/>
              <a:t>Determines how carbon dioxide is mixed vertically and its exchange with the free troposphere</a:t>
            </a:r>
            <a:endParaRPr lang="en-US" dirty="0"/>
          </a:p>
        </p:txBody>
      </p:sp>
      <p:pic>
        <p:nvPicPr>
          <p:cNvPr id="6146" name="Picture 2"/>
          <p:cNvPicPr>
            <a:picLocks noChangeArrowheads="1"/>
          </p:cNvPicPr>
          <p:nvPr/>
        </p:nvPicPr>
        <p:blipFill>
          <a:blip r:embed="rId2" cstate="print"/>
          <a:srcRect/>
          <a:stretch>
            <a:fillRect/>
          </a:stretch>
        </p:blipFill>
        <p:spPr bwMode="auto">
          <a:xfrm>
            <a:off x="457200" y="4038600"/>
            <a:ext cx="8229600" cy="2286000"/>
          </a:xfrm>
          <a:prstGeom prst="rect">
            <a:avLst/>
          </a:prstGeom>
          <a:noFill/>
          <a:ln w="9525">
            <a:noFill/>
            <a:miter lim="800000"/>
            <a:headEnd/>
            <a:tailEnd/>
          </a:ln>
        </p:spPr>
      </p:pic>
      <p:sp>
        <p:nvSpPr>
          <p:cNvPr id="6" name="TextBox 5"/>
          <p:cNvSpPr txBox="1"/>
          <p:nvPr/>
        </p:nvSpPr>
        <p:spPr>
          <a:xfrm>
            <a:off x="7010400" y="6248400"/>
            <a:ext cx="1752600" cy="381000"/>
          </a:xfrm>
          <a:prstGeom prst="rect">
            <a:avLst/>
          </a:prstGeom>
          <a:noFill/>
        </p:spPr>
        <p:txBody>
          <a:bodyPr wrap="square" rtlCol="0">
            <a:spAutoFit/>
          </a:bodyPr>
          <a:lstStyle/>
          <a:p>
            <a:r>
              <a:rPr lang="en-US" dirty="0" smtClean="0"/>
              <a:t>Whiteman, 2000</a:t>
            </a:r>
            <a:endParaRPr lang="en-US" dirty="0"/>
          </a:p>
        </p:txBody>
      </p:sp>
      <p:sp>
        <p:nvSpPr>
          <p:cNvPr id="24" name="Oval 23"/>
          <p:cNvSpPr/>
          <p:nvPr/>
        </p:nvSpPr>
        <p:spPr bwMode="auto">
          <a:xfrm>
            <a:off x="6781800" y="4800600"/>
            <a:ext cx="762000" cy="304800"/>
          </a:xfrm>
          <a:prstGeom prst="ellipse">
            <a:avLst/>
          </a:prstGeom>
          <a:noFill/>
          <a:ln w="381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4038600" y="5715000"/>
            <a:ext cx="914400" cy="304800"/>
          </a:xfrm>
          <a:prstGeom prst="ellipse">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Oval 27"/>
          <p:cNvSpPr/>
          <p:nvPr/>
        </p:nvSpPr>
        <p:spPr bwMode="auto">
          <a:xfrm>
            <a:off x="3733800" y="4724400"/>
            <a:ext cx="762000" cy="304800"/>
          </a:xfrm>
          <a:prstGeom prst="ellipse">
            <a:avLst/>
          </a:prstGeom>
          <a:noFill/>
          <a:ln w="38100">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838200" y="5638800"/>
            <a:ext cx="838200" cy="457200"/>
          </a:xfrm>
          <a:prstGeom prst="ellipse">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Oval 29"/>
          <p:cNvSpPr/>
          <p:nvPr/>
        </p:nvSpPr>
        <p:spPr bwMode="auto">
          <a:xfrm>
            <a:off x="6324600" y="5257800"/>
            <a:ext cx="1828800" cy="381000"/>
          </a:xfrm>
          <a:prstGeom prst="ellipse">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Oval 30"/>
          <p:cNvSpPr/>
          <p:nvPr/>
        </p:nvSpPr>
        <p:spPr bwMode="auto">
          <a:xfrm>
            <a:off x="914400" y="4191000"/>
            <a:ext cx="1828800" cy="381000"/>
          </a:xfrm>
          <a:prstGeom prst="ellipse">
            <a:avLst/>
          </a:prstGeom>
          <a:noFill/>
          <a:ln w="38100">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P spid="29" grpId="0" animBg="1"/>
      <p:bldP spid="30" grpId="0" animBg="1"/>
      <p:bldP spid="31" grpId="0" animBg="1"/>
    </p:bldLst>
  </p:timing>
</p:sld>
</file>

<file path=ppt/theme/theme1.xml><?xml version="1.0" encoding="utf-8"?>
<a:theme xmlns:a="http://schemas.openxmlformats.org/drawingml/2006/main" name="10286705">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10286705</Template>
  <TotalTime>1106</TotalTime>
  <Words>1767</Words>
  <Application>Microsoft Office PowerPoint</Application>
  <PresentationFormat>On-screen Show (4:3)</PresentationFormat>
  <Paragraphs>305</Paragraphs>
  <Slides>50</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3" baseType="lpstr">
      <vt:lpstr>10286705</vt:lpstr>
      <vt:lpstr>White with Courier font for code slides</vt:lpstr>
      <vt:lpstr>Equation</vt:lpstr>
      <vt:lpstr>Quantification of Regional Carbon Fluxes and Boundary Layer Heights from the Airborne Carbon in the Mountains Experiment 2007</vt:lpstr>
      <vt:lpstr>What to Expect</vt:lpstr>
      <vt:lpstr>Why study carbon dioxide?</vt:lpstr>
      <vt:lpstr>Why study carbon dioxide?</vt:lpstr>
      <vt:lpstr>Why study carbon dioxide?</vt:lpstr>
      <vt:lpstr>Why study carbon dioxide?</vt:lpstr>
      <vt:lpstr>Why study carbon dioxide in the Rocky Mountains?</vt:lpstr>
      <vt:lpstr>Stressors</vt:lpstr>
      <vt:lpstr>Why study boundary layer processes in Rocky Mountains?</vt:lpstr>
      <vt:lpstr>What is ACME?</vt:lpstr>
      <vt:lpstr>Measurement Approach</vt:lpstr>
      <vt:lpstr>How is ACME Different?</vt:lpstr>
      <vt:lpstr>Lessons learned from ACME 2004</vt:lpstr>
      <vt:lpstr>Research Questions</vt:lpstr>
      <vt:lpstr>What to Expect</vt:lpstr>
      <vt:lpstr>Strategies to study the carbon cycle</vt:lpstr>
      <vt:lpstr>Issues with Inverse Modeling</vt:lpstr>
      <vt:lpstr>Boundary Layer Budget Method  (Raupach et al., 1992)</vt:lpstr>
      <vt:lpstr>Why use PBLmax?</vt:lpstr>
      <vt:lpstr>Determination of Boundary Layer Heights</vt:lpstr>
      <vt:lpstr>Profile Matching</vt:lpstr>
      <vt:lpstr>Profile Matching</vt:lpstr>
      <vt:lpstr>Data</vt:lpstr>
      <vt:lpstr>Other Data</vt:lpstr>
      <vt:lpstr>What to Expect</vt:lpstr>
      <vt:lpstr>Results</vt:lpstr>
      <vt:lpstr>Observation from NWR and SPL compared to RAMS</vt:lpstr>
      <vt:lpstr>HYPACT Results –  Does Flight Approach Work?</vt:lpstr>
      <vt:lpstr>Results</vt:lpstr>
      <vt:lpstr>NEE using NARR PBL</vt:lpstr>
      <vt:lpstr>Niwot Ridge vs. CarbonTracker with BLB Flux from NARR PBL</vt:lpstr>
      <vt:lpstr>Results</vt:lpstr>
      <vt:lpstr>Boundary Layer Height Estimates</vt:lpstr>
      <vt:lpstr>Comparison of Boundary Layer Heights</vt:lpstr>
      <vt:lpstr>Results</vt:lpstr>
      <vt:lpstr>Niwot Ridge vs. CarbonTracker with BLB Flux from Observed PBL</vt:lpstr>
      <vt:lpstr>Comparison of NEE from different estimates of PBL </vt:lpstr>
      <vt:lpstr>Results</vt:lpstr>
      <vt:lpstr>Receptor Fluxes vs. Niwot Ridge and Carbon Tracker – Fraser Experimental Forest</vt:lpstr>
      <vt:lpstr>Receptor Fluxes vs. Niwot Ridge and Carbon Tracker – South Northpark</vt:lpstr>
      <vt:lpstr>Receptor Fluxes vs. Niwot Ridge and Carbon Tracker – Willow Creek</vt:lpstr>
      <vt:lpstr>Receptor Fluxes vs. Niwot Ridge and Carbon Tracker – Receptor Average</vt:lpstr>
      <vt:lpstr>Receptor Averaged Flux vs. NEE from Observed PBL</vt:lpstr>
      <vt:lpstr>What to Expect</vt:lpstr>
      <vt:lpstr>Summary</vt:lpstr>
      <vt:lpstr>Summary</vt:lpstr>
      <vt:lpstr>Summary</vt:lpstr>
      <vt:lpstr>Future Work</vt:lpstr>
      <vt:lpstr>Acknowledgment</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Quantification of Regional Carbon Fluxes and Boundary Layer Heights from the Airborne Carbon in the Mountains Experiment 2007</dc:title>
  <dc:creator>Will Ahue</dc:creator>
  <cp:lastModifiedBy>Will Ahue</cp:lastModifiedBy>
  <cp:revision>89</cp:revision>
  <dcterms:created xsi:type="dcterms:W3CDTF">2010-04-19T15:32:36Z</dcterms:created>
  <dcterms:modified xsi:type="dcterms:W3CDTF">2010-04-26T17:13:41Z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TC102867051033</vt:lpwstr>
  </property>
</Properties>
</file>