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71" r:id="rId3"/>
    <p:sldId id="259" r:id="rId4"/>
    <p:sldId id="272" r:id="rId5"/>
    <p:sldId id="266" r:id="rId6"/>
    <p:sldId id="277" r:id="rId7"/>
    <p:sldId id="264" r:id="rId8"/>
    <p:sldId id="273" r:id="rId9"/>
    <p:sldId id="274" r:id="rId10"/>
    <p:sldId id="275" r:id="rId11"/>
    <p:sldId id="276" r:id="rId12"/>
    <p:sldId id="278" r:id="rId13"/>
    <p:sldId id="281" r:id="rId14"/>
    <p:sldId id="261" r:id="rId15"/>
    <p:sldId id="262" r:id="rId16"/>
    <p:sldId id="282" r:id="rId17"/>
    <p:sldId id="263" r:id="rId18"/>
    <p:sldId id="283" r:id="rId19"/>
    <p:sldId id="287" r:id="rId20"/>
    <p:sldId id="284" r:id="rId21"/>
    <p:sldId id="265" r:id="rId22"/>
    <p:sldId id="288" r:id="rId23"/>
    <p:sldId id="270" r:id="rId24"/>
    <p:sldId id="267" r:id="rId25"/>
    <p:sldId id="289" r:id="rId26"/>
    <p:sldId id="268" r:id="rId27"/>
    <p:sldId id="269" r:id="rId28"/>
    <p:sldId id="285" r:id="rId29"/>
    <p:sldId id="286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9" autoAdjust="0"/>
    <p:restoredTop sz="94668" autoAdjust="0"/>
  </p:normalViewPr>
  <p:slideViewPr>
    <p:cSldViewPr snapToObjects="1">
      <p:cViewPr varScale="1">
        <p:scale>
          <a:sx n="156" d="100"/>
          <a:sy n="156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3C24-A611-9747-A191-8577502C5E44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90A65-53B7-F943-BE1A-62E846D1DF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heas.p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Phenological</a:t>
            </a:r>
            <a:r>
              <a:rPr lang="en-US" dirty="0" smtClean="0"/>
              <a:t> responses of NEE in the </a:t>
            </a:r>
            <a:r>
              <a:rPr lang="en-US" dirty="0" err="1" smtClean="0"/>
              <a:t>subboreal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Controls on IAV by autumn zero-crossing and soil thermal profile</a:t>
            </a:r>
          </a:p>
          <a:p>
            <a:endParaRPr lang="en-US" dirty="0" smtClean="0"/>
          </a:p>
          <a:p>
            <a:r>
              <a:rPr lang="en-US" dirty="0" smtClean="0"/>
              <a:t>Dr. Desai</a:t>
            </a:r>
            <a:endParaRPr lang="en-US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give a terrible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went wrong?</a:t>
            </a:r>
          </a:p>
          <a:p>
            <a:r>
              <a:rPr lang="en-US" dirty="0" smtClean="0"/>
              <a:t>Which of these are the hardest to avoid?</a:t>
            </a:r>
          </a:p>
          <a:p>
            <a:r>
              <a:rPr lang="en-US" dirty="0" smtClean="0"/>
              <a:t>How might they be remedied?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LET’S START OVER</a:t>
            </a:r>
            <a:endParaRPr lang="en-US" sz="80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14300"/>
            <a:ext cx="8853487" cy="66294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FFFA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CARBON, WATER, </a:t>
            </a:r>
            <a:b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FFFA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FFFA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USE &amp; CLIMATE</a:t>
            </a: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FFFA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37338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FA00"/>
                </a:solidFill>
                <a:latin typeface="Trebuchet MS" pitchFamily="-65" charset="0"/>
              </a:rPr>
              <a:t>Ankur R Desai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FA00"/>
                </a:solidFill>
                <a:latin typeface="Trebuchet MS" pitchFamily="-65" charset="0"/>
              </a:rPr>
              <a:t>Asst. Professor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FA00"/>
                </a:solidFill>
                <a:latin typeface="Trebuchet MS" pitchFamily="-65" charset="0"/>
              </a:rPr>
              <a:t>Atmospheric &amp; Oceanic Sciences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FA00"/>
                </a:solidFill>
                <a:latin typeface="Trebuchet MS" pitchFamily="-65" charset="0"/>
              </a:rPr>
              <a:t>University of Wisconsin-Madison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143000" y="2209800"/>
            <a:ext cx="693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b="1" dirty="0">
                <a:latin typeface="Trebuchet MS" pitchFamily="-65" charset="0"/>
              </a:rPr>
              <a:t>Understanding Interannual Variability in Surface-Atmosphere Greenhouse Gas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Magnitude and variability of past and future climate change driven by variability in atmospheric greenhouse gases</a:t>
            </a:r>
          </a:p>
          <a:p>
            <a:pPr lvl="1"/>
            <a:r>
              <a:rPr lang="en-US" dirty="0" smtClean="0"/>
              <a:t>Most important driver is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 Variability in atmospheric CO</a:t>
            </a:r>
            <a:r>
              <a:rPr lang="en-US" baseline="-25000" dirty="0" smtClean="0"/>
              <a:t>2</a:t>
            </a:r>
            <a:r>
              <a:rPr lang="en-US" dirty="0" smtClean="0"/>
              <a:t> driven by fossil fuel emissions, land use change, land sinks and ocean sinks</a:t>
            </a:r>
          </a:p>
          <a:p>
            <a:pPr lvl="1"/>
            <a:r>
              <a:rPr lang="en-US" dirty="0" smtClean="0"/>
              <a:t>Sinks = net photosynthesis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Atmospheric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p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934200" cy="2400300"/>
          </a:xfrm>
          <a:prstGeom prst="rect">
            <a:avLst/>
          </a:prstGeom>
          <a:noFill/>
        </p:spPr>
      </p:pic>
      <p:pic>
        <p:nvPicPr>
          <p:cNvPr id="5" name="Picture 7" descr="p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733800"/>
            <a:ext cx="7772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600200"/>
            <a:ext cx="74961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carbon cycle controls bulk of </a:t>
            </a:r>
            <a:r>
              <a:rPr lang="en-US" i="1" dirty="0" smtClean="0"/>
              <a:t>interannual variability </a:t>
            </a:r>
            <a:r>
              <a:rPr lang="en-US" dirty="0" smtClean="0"/>
              <a:t>(IAV) of atmospheric CO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baseline="-25000" dirty="0" smtClean="0"/>
          </a:p>
          <a:p>
            <a:r>
              <a:rPr lang="en-US" b="1" dirty="0" smtClean="0"/>
              <a:t>BUT: </a:t>
            </a:r>
            <a:r>
              <a:rPr lang="en-US" dirty="0" smtClean="0"/>
              <a:t>IAV</a:t>
            </a:r>
            <a:r>
              <a:rPr lang="en-US" b="1" dirty="0" smtClean="0"/>
              <a:t> </a:t>
            </a:r>
            <a:r>
              <a:rPr lang="en-US" dirty="0" smtClean="0"/>
              <a:t>of land carbon cycle is poorly understood and poorly modeled</a:t>
            </a:r>
          </a:p>
          <a:p>
            <a:pPr lvl="1"/>
            <a:r>
              <a:rPr lang="en-US" dirty="0" smtClean="0"/>
              <a:t>Function of variations in both </a:t>
            </a:r>
            <a:r>
              <a:rPr lang="en-US" i="1" dirty="0" smtClean="0"/>
              <a:t>Respiration </a:t>
            </a:r>
            <a:r>
              <a:rPr lang="en-US" dirty="0" smtClean="0"/>
              <a:t>(RE) and </a:t>
            </a:r>
            <a:r>
              <a:rPr lang="en-US" i="1" dirty="0" smtClean="0"/>
              <a:t>Gross Primary Production </a:t>
            </a:r>
            <a:r>
              <a:rPr lang="en-US" dirty="0" smtClean="0"/>
              <a:t>(GPP). The difference between the two is </a:t>
            </a:r>
            <a:r>
              <a:rPr lang="en-US" i="1" dirty="0" smtClean="0"/>
              <a:t>Net Ecosystem Exchange </a:t>
            </a:r>
            <a:r>
              <a:rPr lang="en-US" dirty="0" smtClean="0"/>
              <a:t>(NEE)</a:t>
            </a:r>
          </a:p>
          <a:p>
            <a:pPr lvl="1"/>
            <a:r>
              <a:rPr lang="en-US" dirty="0" smtClean="0"/>
              <a:t>Major source of climate change uncertainty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Ricciuto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(2008)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Piao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 (2008) show that boreal atmospheric CO</a:t>
            </a:r>
            <a:r>
              <a:rPr lang="en-US" baseline="-25000" dirty="0" smtClean="0"/>
              <a:t>2</a:t>
            </a:r>
            <a:r>
              <a:rPr lang="en-US" dirty="0" smtClean="0"/>
              <a:t> “zero-crossing” anomalies are positively correlated to autumn temperature anomalies</a:t>
            </a:r>
          </a:p>
          <a:p>
            <a:pPr lvl="1"/>
            <a:r>
              <a:rPr lang="en-US" dirty="0" smtClean="0"/>
              <a:t>Later autumn =&gt; Less net uptake (more GPP, but much more RE)</a:t>
            </a:r>
          </a:p>
          <a:p>
            <a:r>
              <a:rPr lang="en-US" dirty="0" smtClean="0"/>
              <a:t>Richardson </a:t>
            </a:r>
            <a:r>
              <a:rPr lang="en-US" i="1" dirty="0" smtClean="0"/>
              <a:t>et al </a:t>
            </a:r>
            <a:r>
              <a:rPr lang="en-US" dirty="0" smtClean="0"/>
              <a:t>(in press) show that Northeastern forest fluxes are correlated to spring onset (leaf-out)</a:t>
            </a:r>
          </a:p>
          <a:p>
            <a:pPr lvl="1"/>
            <a:r>
              <a:rPr lang="en-US" dirty="0" smtClean="0"/>
              <a:t>Earlier spring =&gt; More net uptake (more GPP, little enhancement in 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02" y="144278"/>
            <a:ext cx="3848698" cy="6561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8667"/>
            <a:ext cx="4350579" cy="53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authors have shown that autumn zero-crossing date has been advancing in concert with climate anomalies, especially in boreal regions. For example,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Piao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 (2008) show such a correlation in the NOAA ESRL flask CO2 network and find further with ORCHIDEE that it is related to flux response not transport.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682683"/>
            <a:ext cx="3035300" cy="72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5562600"/>
            <a:ext cx="2268487" cy="1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810000"/>
            <a:ext cx="298415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0" y="251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Stochastic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neglected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1300" y="27915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Yet, most eddy covariance observations suggest increasing GSL in response to autumn and spring warming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302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condundrum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appears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 to look at flux tower records and model data assimilation</a:t>
            </a:r>
          </a:p>
          <a:p>
            <a:pPr lvl="1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Major results have not been tested by a rigorous Bayesian estimator framework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controls IAV for forest CO</a:t>
            </a:r>
            <a:r>
              <a:rPr lang="en-US" baseline="-25000" dirty="0" smtClean="0"/>
              <a:t>2</a:t>
            </a:r>
            <a:r>
              <a:rPr lang="en-US" dirty="0" smtClean="0"/>
              <a:t> exchange in upper Great Lakes </a:t>
            </a:r>
            <a:r>
              <a:rPr lang="en-US" dirty="0" err="1" smtClean="0"/>
              <a:t>subboreal</a:t>
            </a:r>
            <a:r>
              <a:rPr lang="en-US" dirty="0" smtClean="0"/>
              <a:t> forests?</a:t>
            </a:r>
          </a:p>
          <a:p>
            <a:r>
              <a:rPr lang="en-US" dirty="0" smtClean="0"/>
              <a:t>Method: Test leaf phenology models in a simple ecosystem model, parameterized with eddy covariance flux tower data at 5 sites</a:t>
            </a:r>
          </a:p>
          <a:p>
            <a:pPr lvl="1"/>
            <a:r>
              <a:rPr lang="en-US" dirty="0" smtClean="0"/>
              <a:t>Use a Bayesian statistical framework for parameter estimation</a:t>
            </a:r>
          </a:p>
          <a:p>
            <a:pPr lvl="1"/>
            <a:r>
              <a:rPr lang="en-US" dirty="0" smtClean="0"/>
              <a:t>Two model setups: LEAF and NOLEAF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315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sites with 5-8 years of data</a:t>
            </a:r>
          </a:p>
          <a:p>
            <a:pPr lvl="1"/>
            <a:r>
              <a:rPr lang="en-US" dirty="0" smtClean="0"/>
              <a:t>1 regional (LEF), 1 wetland (LCR), 3 upland forests (SYL, UMB, WCR)</a:t>
            </a:r>
          </a:p>
          <a:p>
            <a:pPr lvl="1"/>
            <a:r>
              <a:rPr lang="en-US" dirty="0" smtClean="0"/>
              <a:t>Assimilate 1st 4 years of data to calibrate model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0"/>
            <a:ext cx="513238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Eddy Covariance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Eddy covariance uses tower-based atmospheric turbulence observations to directly measure net exchange of trace gases, energy, and momentum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39624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Coherent IAV?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524000"/>
            <a:ext cx="7564437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Phenology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models can capture spatial variability, but leaf phenology model (right) captures more IAV at more sites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51435"/>
          <a:stretch>
            <a:fillRect/>
          </a:stretch>
        </p:blipFill>
        <p:spPr bwMode="auto">
          <a:xfrm>
            <a:off x="0" y="3222611"/>
            <a:ext cx="9144000" cy="333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3276600"/>
            <a:ext cx="203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E4A5FF"/>
                </a:solidFill>
              </a:rPr>
              <a:t>IAV NOLEAF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08588" y="3276600"/>
            <a:ext cx="157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9"/>
                </a:solidFill>
              </a:rPr>
              <a:t>IAV LEAF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Autumn timing (leaf off) is more important than spring onset (leaf on) or growing season length in determining modeled IAV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IAV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Anomaly in autumn leaf out primarily affects GPP at most sites</a:t>
            </a:r>
          </a:p>
          <a:p>
            <a:pPr lvl="1"/>
            <a:r>
              <a:rPr lang="en-US" dirty="0" smtClean="0"/>
              <a:t>Autumn leaf threshold driven by soil and air temperature</a:t>
            </a:r>
          </a:p>
          <a:p>
            <a:r>
              <a:rPr lang="en-US" dirty="0" smtClean="0"/>
              <a:t>These results contrast both </a:t>
            </a:r>
            <a:r>
              <a:rPr lang="en-US" dirty="0" err="1" smtClean="0"/>
              <a:t>Piao</a:t>
            </a:r>
            <a:r>
              <a:rPr lang="en-US" dirty="0" smtClean="0"/>
              <a:t> (autumn affects RE) and Richardson (spring affects GPP)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t="51428" r="40228"/>
          <a:stretch>
            <a:fillRect/>
          </a:stretch>
        </p:blipFill>
        <p:spPr bwMode="auto">
          <a:xfrm>
            <a:off x="5410200" y="1182598"/>
            <a:ext cx="3505200" cy="26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 t="49033" r="40379"/>
          <a:stretch>
            <a:fillRect/>
          </a:stretch>
        </p:blipFill>
        <p:spPr bwMode="auto">
          <a:xfrm>
            <a:off x="5426699" y="3886200"/>
            <a:ext cx="3483514" cy="27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is growing evidence that spring onset and fall senescence are strong controlling factors of land carbon cycle interannual variability</a:t>
            </a:r>
          </a:p>
          <a:p>
            <a:pPr lvl="1"/>
            <a:r>
              <a:rPr lang="en-US" dirty="0" smtClean="0"/>
              <a:t>Depending on sign/strength of effect, implies potential for under-recognized climate feedbacks from land system</a:t>
            </a:r>
          </a:p>
          <a:p>
            <a:pPr lvl="1"/>
            <a:r>
              <a:rPr lang="en-US" dirty="0" smtClean="0"/>
              <a:t>Ecosystem models and observational diagnoses are getting better, but a consistent picture remains elusive </a:t>
            </a:r>
          </a:p>
          <a:p>
            <a:pPr lvl="1"/>
            <a:r>
              <a:rPr lang="en-US" dirty="0" smtClean="0"/>
              <a:t>Upper Great Lakes land CO</a:t>
            </a:r>
            <a:r>
              <a:rPr lang="en-US" baseline="-25000" dirty="0" smtClean="0"/>
              <a:t>2</a:t>
            </a:r>
            <a:r>
              <a:rPr lang="en-US" dirty="0" smtClean="0"/>
              <a:t> IAV shows a consistent sensitivity to anomalies in autumn leaf off, in contrast to some recent findings</a:t>
            </a:r>
          </a:p>
          <a:p>
            <a:pPr lvl="1"/>
            <a:r>
              <a:rPr lang="en-US" dirty="0" smtClean="0"/>
              <a:t>More work needed on models of leaf </a:t>
            </a:r>
            <a:r>
              <a:rPr lang="en-US" dirty="0" err="1" smtClean="0"/>
              <a:t>phenolgoy</a:t>
            </a:r>
            <a:r>
              <a:rPr lang="en-US" dirty="0" smtClean="0"/>
              <a:t> and links to climate systems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Chequamegon</a:t>
            </a:r>
            <a:r>
              <a:rPr lang="en-US" dirty="0" smtClean="0"/>
              <a:t> Ecosystem-Atmosphere Study (</a:t>
            </a:r>
            <a:r>
              <a:rPr lang="en-US" dirty="0" err="1" smtClean="0"/>
              <a:t>ChEAS</a:t>
            </a:r>
            <a:r>
              <a:rPr lang="en-US" dirty="0" smtClean="0"/>
              <a:t>) project team (</a:t>
            </a:r>
            <a:r>
              <a:rPr lang="en-US" dirty="0" smtClean="0">
                <a:hlinkClick r:id="rId2"/>
              </a:rPr>
              <a:t>http://cheas.psu.edu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U.S. Forest Service Northern Research Station, Rhinelander, WI</a:t>
            </a:r>
          </a:p>
          <a:p>
            <a:r>
              <a:rPr lang="en-US" dirty="0" smtClean="0"/>
              <a:t>DOE National Institute of Climate Change Research (NICCR) and NASA Carbon Cycle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WHY IMPORTANT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892" y="0"/>
            <a:ext cx="5364684" cy="348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21" y="1417638"/>
            <a:ext cx="35238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401751"/>
            <a:ext cx="3506788" cy="33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Good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telling a good story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it matters (more than you think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Science is driven by communication and peer-review (informal and formal) of ideas and experiments concerning the natural world</a:t>
            </a:r>
          </a:p>
          <a:p>
            <a:r>
              <a:rPr lang="en-US" dirty="0" smtClean="0"/>
              <a:t>Practice, practice, practice</a:t>
            </a:r>
          </a:p>
          <a:p>
            <a:pPr lvl="1"/>
            <a:r>
              <a:rPr lang="en-US" dirty="0" smtClean="0"/>
              <a:t>Do not turn down opportunities to do so!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Our framework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Bayesian Markov Chain Monte Carlo assimilation is performed against flux tower data observed in the upper Midwest and used in a twin experiment of the IFUSE </a:t>
            </a:r>
            <a:r>
              <a:rPr lang="en-US" dirty="0" err="1" smtClean="0"/>
              <a:t>ecosysem</a:t>
            </a:r>
            <a:r>
              <a:rPr lang="en-US" dirty="0" smtClean="0"/>
              <a:t> model. The details of this are in Desai et al (in prep).</a:t>
            </a:r>
          </a:p>
          <a:p>
            <a:r>
              <a:rPr lang="en-US" dirty="0" smtClean="0"/>
              <a:t>The hypothesis suggests that </a:t>
            </a:r>
            <a:r>
              <a:rPr lang="en-US" dirty="0" err="1" smtClean="0"/>
              <a:t>NEP_annual</a:t>
            </a:r>
            <a:r>
              <a:rPr lang="en-US" dirty="0" smtClean="0"/>
              <a:t> is controlled by GPP for CO2 (possibly not true for CH4), which in turn is controlled by leaf off parameterized by the common Schwartz soil temperature model at 5 cm.</a:t>
            </a:r>
            <a:endParaRPr lang="en-US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lackletter"/>
                <a:cs typeface="Lucida Blackletter"/>
              </a:rPr>
              <a:t>Analysis</a:t>
            </a:r>
            <a:endParaRPr lang="en-US" dirty="0"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Flux observation using stationary turbulence tests and screening: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MCMC cost function using log likelihood modified for annual variation sensitivity</a:t>
            </a: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00400" y="2590801"/>
          <a:ext cx="3859213" cy="1148980"/>
        </p:xfrm>
        <a:graphic>
          <a:graphicData uri="http://schemas.openxmlformats.org/presentationml/2006/ole">
            <p:oleObj spid="_x0000_s14338" name="Equation" r:id="rId3" imgW="1536700" imgH="457200" progId="Equation.3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003987"/>
            <a:ext cx="4724400" cy="18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77800"/>
            <a:ext cx="4330700" cy="650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2209800"/>
            <a:ext cx="9753600" cy="100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"/>
                <a:cs typeface="Marker Felt"/>
              </a:rPr>
              <a:t>Results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724400" cy="3543300"/>
          </a:xfrm>
          <a:prstGeom prst="rect">
            <a:avLst/>
          </a:prstGeom>
          <a:noFill/>
          <a:effectLst>
            <a:reflection stA="50000" endPos="75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51428"/>
          <a:stretch>
            <a:fillRect/>
          </a:stretch>
        </p:blipFill>
        <p:spPr bwMode="auto">
          <a:xfrm>
            <a:off x="5334000" y="1417638"/>
            <a:ext cx="3563938" cy="180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t="49033"/>
          <a:stretch>
            <a:fillRect/>
          </a:stretch>
        </p:blipFill>
        <p:spPr bwMode="auto">
          <a:xfrm>
            <a:off x="5323325" y="4761131"/>
            <a:ext cx="3550800" cy="18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 to the viewer, </a:t>
            </a:r>
            <a:r>
              <a:rPr lang="en-US" dirty="0" err="1" smtClean="0"/>
              <a:t>Piao</a:t>
            </a:r>
            <a:r>
              <a:rPr lang="en-US" dirty="0" smtClean="0"/>
              <a:t> et al does not apply for this region according to the model test conducted.</a:t>
            </a:r>
          </a:p>
          <a:p>
            <a:r>
              <a:rPr lang="en-US" dirty="0" smtClean="0"/>
              <a:t>More work needs to be done to test phenology models with better flux methods and also regional fluxes.</a:t>
            </a:r>
          </a:p>
          <a:p>
            <a:r>
              <a:rPr lang="en-US" dirty="0" smtClean="0"/>
              <a:t>These results are quite intuitive.</a:t>
            </a:r>
          </a:p>
          <a:p>
            <a:r>
              <a:rPr lang="en-US" dirty="0" smtClean="0"/>
              <a:t>Thank you.</a:t>
            </a:r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flip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 spd="med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pic>
        <p:nvPicPr>
          <p:cNvPr id="7" name="Content Placeholder 6" descr="Test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267200" y="3425734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FAIL</a:t>
            </a:r>
            <a:endParaRPr lang="en-US" sz="6600" dirty="0"/>
          </a:p>
        </p:txBody>
      </p:sp>
    </p:spTree>
  </p:cSld>
  <p:clrMapOvr>
    <a:masterClrMapping/>
  </p:clrMapOvr>
  <p:transition spd="med">
    <p:wheel spokes="8"/>
    <p:sndAc>
      <p:stSnd>
        <p:snd r:embed="rId2" name="Applause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972</Words>
  <Application>Microsoft Macintosh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Equation</vt:lpstr>
      <vt:lpstr>Phenological responses of NEE in the subboreal</vt:lpstr>
      <vt:lpstr>MOTIVATION</vt:lpstr>
      <vt:lpstr>WHY IMPORTANT</vt:lpstr>
      <vt:lpstr>Our framework</vt:lpstr>
      <vt:lpstr>Analysis</vt:lpstr>
      <vt:lpstr>Slide 6</vt:lpstr>
      <vt:lpstr>Results</vt:lpstr>
      <vt:lpstr>Discussion</vt:lpstr>
      <vt:lpstr>FINAL THOUGHTS</vt:lpstr>
      <vt:lpstr>How to give a terrible talk</vt:lpstr>
      <vt:lpstr>Slide 11</vt:lpstr>
      <vt:lpstr>Slide 12</vt:lpstr>
      <vt:lpstr>Motivation</vt:lpstr>
      <vt:lpstr>Global Atmospheric CO2</vt:lpstr>
      <vt:lpstr>The Carbon Cycle</vt:lpstr>
      <vt:lpstr>The Problem</vt:lpstr>
      <vt:lpstr>Modeling IAV</vt:lpstr>
      <vt:lpstr>Recent Hypotheses</vt:lpstr>
      <vt:lpstr>Slide 19</vt:lpstr>
      <vt:lpstr>Our Project</vt:lpstr>
      <vt:lpstr>Study Area</vt:lpstr>
      <vt:lpstr>The Sites</vt:lpstr>
      <vt:lpstr>Eddy Covariance Technique</vt:lpstr>
      <vt:lpstr>Is There Coherent IAV?</vt:lpstr>
      <vt:lpstr>Phenology Models</vt:lpstr>
      <vt:lpstr>Controls on IAV</vt:lpstr>
      <vt:lpstr>Controls on IAV</vt:lpstr>
      <vt:lpstr>Conclusions</vt:lpstr>
      <vt:lpstr>Thanks</vt:lpstr>
      <vt:lpstr>Giving Good Talks</vt:lpstr>
    </vt:vector>
  </TitlesOfParts>
  <Company>University of Wisconsin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Ankur Desai</dc:creator>
  <cp:lastModifiedBy>Ankur Desai</cp:lastModifiedBy>
  <cp:revision>10</cp:revision>
  <dcterms:created xsi:type="dcterms:W3CDTF">2009-03-03T19:41:21Z</dcterms:created>
  <dcterms:modified xsi:type="dcterms:W3CDTF">2009-03-03T19:48:53Z</dcterms:modified>
</cp:coreProperties>
</file>