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98" r:id="rId5"/>
    <p:sldId id="272" r:id="rId6"/>
    <p:sldId id="273" r:id="rId7"/>
    <p:sldId id="295" r:id="rId8"/>
    <p:sldId id="294" r:id="rId9"/>
    <p:sldId id="297" r:id="rId10"/>
    <p:sldId id="271" r:id="rId11"/>
    <p:sldId id="275" r:id="rId12"/>
    <p:sldId id="286" r:id="rId13"/>
    <p:sldId id="319" r:id="rId14"/>
    <p:sldId id="317" r:id="rId15"/>
    <p:sldId id="261" r:id="rId16"/>
    <p:sldId id="281" r:id="rId17"/>
    <p:sldId id="282" r:id="rId18"/>
    <p:sldId id="283" r:id="rId19"/>
    <p:sldId id="284" r:id="rId20"/>
    <p:sldId id="269" r:id="rId21"/>
    <p:sldId id="278" r:id="rId22"/>
    <p:sldId id="280" r:id="rId23"/>
    <p:sldId id="300" r:id="rId24"/>
    <p:sldId id="268" r:id="rId25"/>
    <p:sldId id="318" r:id="rId26"/>
    <p:sldId id="287" r:id="rId27"/>
    <p:sldId id="320" r:id="rId28"/>
    <p:sldId id="292" r:id="rId29"/>
    <p:sldId id="291" r:id="rId30"/>
    <p:sldId id="305" r:id="rId31"/>
    <p:sldId id="289" r:id="rId32"/>
    <p:sldId id="315" r:id="rId33"/>
    <p:sldId id="301" r:id="rId34"/>
    <p:sldId id="267" r:id="rId35"/>
    <p:sldId id="263" r:id="rId36"/>
    <p:sldId id="276" r:id="rId37"/>
    <p:sldId id="265" r:id="rId38"/>
    <p:sldId id="274" r:id="rId39"/>
    <p:sldId id="277" r:id="rId40"/>
    <p:sldId id="321" r:id="rId41"/>
    <p:sldId id="304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140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0C18-CF54-054A-A480-86913B05E3B4}" type="datetimeFigureOut">
              <a:rPr lang="en-US" smtClean="0"/>
              <a:pPr/>
              <a:t>3/19/10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0D3EC-07A2-4243-841A-F3F4678A6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4A0F4-56AC-F640-B2E4-2D19B2CE64A6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8AEEB-F197-EF41-9ED2-03EC19DE6213}" type="slidenum">
              <a:rPr lang="en-US"/>
              <a:pPr/>
              <a:t>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8AEEB-F197-EF41-9ED2-03EC19DE6213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8AEEB-F197-EF41-9ED2-03EC19DE6213}" type="slidenum">
              <a:rPr lang="en-US"/>
              <a:pPr/>
              <a:t>23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8AEEB-F197-EF41-9ED2-03EC19DE6213}" type="slidenum">
              <a:rPr lang="en-US"/>
              <a:pPr/>
              <a:t>33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8DD6C-9DFB-7B4C-80C8-12F50193E26A}" type="slidenum">
              <a:rPr lang="en-US"/>
              <a:pPr/>
              <a:t>34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1E6FD-4B11-454F-A3E1-9AEE3864B748}" type="slidenum">
              <a:rPr lang="en-US"/>
              <a:pPr/>
              <a:t>35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40868-AD42-EF44-809A-32A5C19849F0}" type="slidenum">
              <a:rPr lang="en-US"/>
              <a:pPr/>
              <a:t>37</a:t>
            </a:fld>
            <a:endParaRPr lang="en-US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amaview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7924800" cy="518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24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Ankur R Desai, UW-Madison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324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desai@aos.wisc.edu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atlantic.aos.wisc.edu</a:t>
            </a:r>
            <a:r>
              <a:rPr lang="en-US" dirty="0"/>
              <a:t>/~superior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Verdan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82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82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82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82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2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2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2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2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2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5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Ankur R Desai, UW-Madison</a:t>
            </a:r>
            <a:br>
              <a:rPr lang="en-US"/>
            </a:br>
            <a:r>
              <a:rPr lang="en-US"/>
              <a:t>AGU Fall 2007 B41F-03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pic>
        <p:nvPicPr>
          <p:cNvPr id="2052" name="Picture 4" descr="LakeSupmap"/>
          <p:cNvPicPr>
            <a:picLocks noChangeAspect="1" noChangeArrowheads="1"/>
          </p:cNvPicPr>
          <p:nvPr/>
        </p:nvPicPr>
        <p:blipFill>
          <a:blip r:embed="rId3"/>
          <a:srcRect r="18855" b="15453"/>
          <a:stretch>
            <a:fillRect/>
          </a:stretch>
        </p:blipFill>
        <p:spPr bwMode="auto">
          <a:xfrm>
            <a:off x="0" y="1066800"/>
            <a:ext cx="9151938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5410200"/>
            <a:ext cx="4343400" cy="1066800"/>
          </a:xfrm>
        </p:spPr>
        <p:txBody>
          <a:bodyPr/>
          <a:lstStyle/>
          <a:p>
            <a:r>
              <a:rPr lang="en-US" sz="2600" b="1" dirty="0" smtClean="0"/>
              <a:t>Ankur Desai</a:t>
            </a:r>
          </a:p>
          <a:p>
            <a:r>
              <a:rPr lang="en-US" sz="2600" b="1" dirty="0" smtClean="0"/>
              <a:t>AOS 405, Spring </a:t>
            </a:r>
            <a:r>
              <a:rPr lang="en-US" sz="2600" b="1" dirty="0" smtClean="0"/>
              <a:t>2010</a:t>
            </a:r>
            <a:endParaRPr lang="en-US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r>
              <a:rPr lang="en-US" dirty="0" smtClean="0"/>
              <a:t>Why</a:t>
            </a:r>
            <a:r>
              <a:rPr lang="en-US" dirty="0" smtClean="0"/>
              <a:t> Has Wind Speed </a:t>
            </a:r>
            <a:r>
              <a:rPr lang="en-US" dirty="0" smtClean="0"/>
              <a:t>Increased Over Lake Superior?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Cycle</a:t>
            </a:r>
            <a:endParaRPr lang="en-US" dirty="0"/>
          </a:p>
        </p:txBody>
      </p:sp>
      <p:pic>
        <p:nvPicPr>
          <p:cNvPr id="6" name="Content Placeholder 5" descr="temp_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43" r="-5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10" descr="adcp"/>
          <p:cNvPicPr>
            <a:picLocks noChangeAspect="1" noChangeArrowheads="1"/>
          </p:cNvPicPr>
          <p:nvPr/>
        </p:nvPicPr>
        <p:blipFill>
          <a:blip r:embed="rId2"/>
          <a:srcRect l="3572" t="64728" r="7144" b="5357"/>
          <a:stretch>
            <a:fillRect/>
          </a:stretch>
        </p:blipFill>
        <p:spPr bwMode="auto">
          <a:xfrm>
            <a:off x="1981200" y="4484522"/>
            <a:ext cx="5100638" cy="1709089"/>
          </a:xfrm>
          <a:prstGeom prst="rect">
            <a:avLst/>
          </a:prstGeom>
          <a:noFill/>
        </p:spPr>
      </p:pic>
      <p:pic>
        <p:nvPicPr>
          <p:cNvPr id="7" name="Content Placeholder 5" descr="temp_cycle.jpg"/>
          <p:cNvPicPr>
            <a:picLocks noChangeAspect="1"/>
          </p:cNvPicPr>
          <p:nvPr/>
        </p:nvPicPr>
        <p:blipFill>
          <a:blip r:embed="rId3"/>
          <a:srcRect l="-5743" r="-5743"/>
          <a:stretch>
            <a:fillRect/>
          </a:stretch>
        </p:blipFill>
        <p:spPr bwMode="auto">
          <a:xfrm>
            <a:off x="838200" y="990600"/>
            <a:ext cx="5943600" cy="3505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Air:</a:t>
            </a:r>
            <a:r>
              <a:rPr lang="en-US" dirty="0" smtClean="0"/>
              <a:t> 1.05 </a:t>
            </a:r>
            <a:r>
              <a:rPr lang="en-US" dirty="0" smtClean="0"/>
              <a:t>C decade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Lake: </a:t>
            </a:r>
            <a:r>
              <a:rPr lang="en-US" dirty="0" smtClean="0"/>
              <a:t>1.21 </a:t>
            </a:r>
            <a:r>
              <a:rPr lang="en-US" dirty="0" smtClean="0"/>
              <a:t>C decade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400550" cy="3114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799"/>
            <a:ext cx="4377018" cy="311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of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Dotted = 1985-1994, solid = 1999-</a:t>
            </a:r>
            <a:r>
              <a:rPr lang="en-US" dirty="0" smtClean="0"/>
              <a:t>2008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Ankur R Desai, UW-Madison</a:t>
            </a:r>
            <a:br>
              <a:rPr lang="en-US" smtClean="0"/>
            </a:br>
            <a:r>
              <a:rPr lang="en-US" smtClean="0"/>
              <a:t>AOS 405, Spring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14500"/>
            <a:ext cx="5185833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Surface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4267200" cy="5181600"/>
          </a:xfrm>
        </p:spPr>
        <p:txBody>
          <a:bodyPr/>
          <a:lstStyle/>
          <a:p>
            <a:r>
              <a:rPr lang="en-US" dirty="0" smtClean="0"/>
              <a:t>0.7 </a:t>
            </a:r>
            <a:r>
              <a:rPr lang="en-US" dirty="0" smtClean="0"/>
              <a:t>C decade</a:t>
            </a:r>
            <a:r>
              <a:rPr lang="en-US" baseline="30000" dirty="0" smtClean="0"/>
              <a:t>-1</a:t>
            </a:r>
            <a:r>
              <a:rPr lang="en-US" dirty="0" smtClean="0"/>
              <a:t> in 2m temps over land</a:t>
            </a:r>
          </a:p>
          <a:p>
            <a:r>
              <a:rPr lang="en-US" dirty="0" smtClean="0"/>
              <a:t>-0.08 </a:t>
            </a:r>
            <a:r>
              <a:rPr lang="en-US" dirty="0" smtClean="0"/>
              <a:t>C decade</a:t>
            </a:r>
            <a:r>
              <a:rPr lang="en-US" baseline="30000" dirty="0" smtClean="0"/>
              <a:t>-1</a:t>
            </a:r>
            <a:r>
              <a:rPr lang="en-US" dirty="0" smtClean="0"/>
              <a:t> land surface-air diff.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Ankur R Desai, UW-Madison</a:t>
            </a:r>
            <a:br>
              <a:rPr lang="en-US" smtClean="0"/>
            </a:br>
            <a:r>
              <a:rPr lang="en-US" smtClean="0"/>
              <a:t>AOS 405, Spring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66800"/>
            <a:ext cx="3810000" cy="51403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Trends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Declining trends in mean ice cover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1663700"/>
            <a:ext cx="6705600" cy="458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Influences Summer Temp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and Colman (2007)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1" y="1548615"/>
            <a:ext cx="5753099" cy="477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and Colman (2008)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035591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87450"/>
            <a:ext cx="57912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AOS </a:t>
            </a:r>
            <a:r>
              <a:rPr lang="en-US" dirty="0"/>
              <a:t>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358900"/>
            <a:ext cx="50546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3352800"/>
          </a:xfrm>
          <a:noFill/>
        </p:spPr>
        <p:txBody>
          <a:bodyPr/>
          <a:lstStyle/>
          <a:p>
            <a:r>
              <a:rPr lang="en-US" sz="6000" dirty="0" smtClean="0"/>
              <a:t>What’s Happening </a:t>
            </a:r>
            <a:br>
              <a:rPr lang="en-US" sz="6000" dirty="0" smtClean="0"/>
            </a:br>
            <a:r>
              <a:rPr lang="en-US" sz="6000" dirty="0" smtClean="0"/>
              <a:t>in the </a:t>
            </a:r>
            <a:br>
              <a:rPr lang="en-US" sz="6000" dirty="0" smtClean="0"/>
            </a:br>
            <a:r>
              <a:rPr lang="en-US" sz="6000" dirty="0" smtClean="0"/>
              <a:t>Great Lakes?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6" name="Content Placeholder 5" descr="press_figu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0686" r="-5068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Level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Evaporation increases, runoff decreases?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7995"/>
            <a:ext cx="7518400" cy="343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Water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176337"/>
            <a:ext cx="7823200" cy="476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3352800"/>
          </a:xfrm>
          <a:noFill/>
        </p:spPr>
        <p:txBody>
          <a:bodyPr/>
          <a:lstStyle/>
          <a:p>
            <a:r>
              <a:rPr lang="en-US" sz="6000" dirty="0" smtClean="0"/>
              <a:t>Wind Speed Trend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Observations</a:t>
            </a:r>
            <a:endParaRPr lang="en-US" dirty="0"/>
          </a:p>
        </p:txBody>
      </p:sp>
      <p:pic>
        <p:nvPicPr>
          <p:cNvPr id="6" name="Content Placeholder 5" descr="WestGL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382" r="-1838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4191000" cy="5181600"/>
          </a:xfrm>
        </p:spPr>
        <p:txBody>
          <a:bodyPr/>
          <a:lstStyle/>
          <a:p>
            <a:r>
              <a:rPr lang="en-US" dirty="0" smtClean="0"/>
              <a:t>Buoy observations corrected for a vector-averaging low bias</a:t>
            </a:r>
          </a:p>
          <a:p>
            <a:r>
              <a:rPr lang="en-US" dirty="0" smtClean="0"/>
              <a:t>Satellite </a:t>
            </a:r>
            <a:r>
              <a:rPr lang="en-US" dirty="0" err="1" smtClean="0"/>
              <a:t>scatterometery</a:t>
            </a:r>
            <a:r>
              <a:rPr lang="en-US" dirty="0" smtClean="0"/>
              <a:t> used to evaluate wind speeds in latter part of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Ankur R Desai, UW-Madison</a:t>
            </a:r>
            <a:br>
              <a:rPr lang="en-US" smtClean="0"/>
            </a:br>
            <a:r>
              <a:rPr lang="en-US" smtClean="0"/>
              <a:t>AOS 405, Spring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14400"/>
            <a:ext cx="37338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Trend Over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0.22 </a:t>
            </a:r>
            <a:r>
              <a:rPr lang="en-US" dirty="0" err="1" smtClean="0"/>
              <a:t>m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dec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0.15 </a:t>
            </a:r>
            <a:r>
              <a:rPr lang="en-US" dirty="0" err="1" smtClean="0"/>
              <a:t>m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dec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9856"/>
            <a:ext cx="5886450" cy="429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Shifts are due to central tendency not gusts</a:t>
            </a:r>
          </a:p>
          <a:p>
            <a:r>
              <a:rPr lang="en-US" dirty="0" smtClean="0"/>
              <a:t>Dotted = 1985-1994, solid = 1999-2008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Ankur R Desai, UW-Madison</a:t>
            </a:r>
            <a:br>
              <a:rPr lang="en-US" smtClean="0"/>
            </a:br>
            <a:r>
              <a:rPr lang="en-US" smtClean="0"/>
              <a:t>AOS 405, Spring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222500"/>
            <a:ext cx="86487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Effect on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 = Lake temp – Air temp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854200"/>
            <a:ext cx="62865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Average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X: Water-air temp gradient</a:t>
            </a:r>
          </a:p>
          <a:p>
            <a:r>
              <a:rPr lang="en-US" dirty="0" smtClean="0"/>
              <a:t>Y: Land-above lake wind speed difference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64678"/>
            <a:ext cx="5289550" cy="4007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Great Lakes Are Interesting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dirty="0"/>
              <a:t>freshwater source</a:t>
            </a:r>
            <a:r>
              <a:rPr lang="en-US" dirty="0" smtClean="0"/>
              <a:t> = 22% </a:t>
            </a:r>
            <a:r>
              <a:rPr lang="en-US" dirty="0"/>
              <a:t>of world’s</a:t>
            </a:r>
            <a:r>
              <a:rPr lang="en-US" dirty="0" smtClean="0"/>
              <a:t> fresh surface water, could cover all of lower 48 with 3m of water</a:t>
            </a:r>
          </a:p>
          <a:p>
            <a:r>
              <a:rPr lang="en-US" dirty="0" smtClean="0"/>
              <a:t>Great Lakes important to regional economy</a:t>
            </a:r>
          </a:p>
          <a:p>
            <a:r>
              <a:rPr lang="en-US" dirty="0" smtClean="0"/>
              <a:t>Large lakes are regional sentinels of climate change</a:t>
            </a:r>
          </a:p>
          <a:p>
            <a:r>
              <a:rPr lang="en-US" dirty="0" smtClean="0"/>
              <a:t>Great Lakes more ocean</a:t>
            </a:r>
            <a:r>
              <a:rPr lang="en-US" dirty="0"/>
              <a:t>-like than lake-like in physical and biogeochemical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Great Lakes have been globally important long term sinks of carbon in sediments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Klump</a:t>
            </a:r>
            <a:r>
              <a:rPr lang="en-US" dirty="0" smtClean="0"/>
              <a:t> et al (2002)</a:t>
            </a:r>
          </a:p>
          <a:p>
            <a:r>
              <a:rPr lang="en-US" dirty="0" smtClean="0"/>
              <a:t>Shift in storm track?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14560"/>
            <a:ext cx="3536145" cy="538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seem to be the case here</a:t>
            </a:r>
          </a:p>
          <a:p>
            <a:r>
              <a:rPr lang="en-US" dirty="0" smtClean="0"/>
              <a:t>Dotted </a:t>
            </a:r>
            <a:r>
              <a:rPr lang="en-US" dirty="0" smtClean="0"/>
              <a:t>= 1985-1994, solid = 1999-</a:t>
            </a:r>
            <a:r>
              <a:rPr lang="en-US" dirty="0" smtClean="0"/>
              <a:t>2008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2133600"/>
            <a:ext cx="509786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Reanalysis </a:t>
            </a:r>
            <a:r>
              <a:rPr lang="en-US" dirty="0" smtClean="0"/>
              <a:t>does suggest an increase from 1980s-2000s in regional wind speeds at</a:t>
            </a:r>
            <a:r>
              <a:rPr lang="en-US" dirty="0" smtClean="0"/>
              <a:t> 850 </a:t>
            </a:r>
            <a:r>
              <a:rPr lang="en-US" dirty="0" err="1" smtClean="0"/>
              <a:t>mb</a:t>
            </a:r>
            <a:r>
              <a:rPr lang="en-US" dirty="0" smtClean="0"/>
              <a:t> of 0.15 </a:t>
            </a:r>
            <a:r>
              <a:rPr lang="en-US" dirty="0" err="1" smtClean="0"/>
              <a:t>m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dec</a:t>
            </a:r>
            <a:r>
              <a:rPr lang="en-US" baseline="30000" dirty="0" smtClean="0"/>
              <a:t>-1</a:t>
            </a:r>
            <a:r>
              <a:rPr lang="en-US" dirty="0" smtClean="0"/>
              <a:t>, but not significant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6500"/>
            <a:ext cx="73152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3352800"/>
          </a:xfrm>
          <a:noFill/>
        </p:spPr>
        <p:txBody>
          <a:bodyPr/>
          <a:lstStyle/>
          <a:p>
            <a:r>
              <a:rPr lang="en-US" sz="6000" dirty="0" smtClean="0"/>
              <a:t>Physical Models of Lake Superior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mt1116_drive_in041_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37432"/>
            <a:ext cx="7620000" cy="521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domain: 2km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MIT-GCM ocean model applied to a lake</a:t>
            </a:r>
            <a:endParaRPr lang="en-US" dirty="0"/>
          </a:p>
        </p:txBody>
      </p:sp>
      <p:pic>
        <p:nvPicPr>
          <p:cNvPr id="15365" name="Picture 5" descr="mt1128_Computational_Grid2_20071127_1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3225"/>
            <a:ext cx="7845425" cy="434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2km?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1030" descr="1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4191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7" name="Picture 1031" descr="19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101975"/>
            <a:ext cx="4191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Progress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Forced with NARR 32km surface meteorology</a:t>
            </a:r>
            <a:endParaRPr lang="en-US" dirty="0"/>
          </a:p>
        </p:txBody>
      </p:sp>
      <p:pic>
        <p:nvPicPr>
          <p:cNvPr id="18438" name="Picture 6" descr="mt1116_03LS_AVG_Horiz_K1_summer_20071115_1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29" y="1752600"/>
            <a:ext cx="79068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34" descr="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412652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7" name="Picture 35" descr="wi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1" y="3657600"/>
            <a:ext cx="41265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7" descr="19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352800" cy="251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7" name="Picture 8" descr="19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66800"/>
            <a:ext cx="3352800" cy="25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8" name="Picture 9" descr="1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1164"/>
            <a:ext cx="3352800" cy="251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9" name="Picture 10" descr="2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731164"/>
            <a:ext cx="3352800" cy="25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Lake Superior Is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freshwater lake in world by area</a:t>
            </a:r>
          </a:p>
          <a:p>
            <a:pPr lvl="1"/>
            <a:r>
              <a:rPr lang="en-US" dirty="0" smtClean="0"/>
              <a:t>82,400 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freshwater lake by volume</a:t>
            </a:r>
          </a:p>
          <a:p>
            <a:pPr lvl="1"/>
            <a:r>
              <a:rPr lang="en-US" dirty="0" smtClean="0"/>
              <a:t>Average depth 147m, max 406m</a:t>
            </a:r>
          </a:p>
          <a:p>
            <a:r>
              <a:rPr lang="en-US" dirty="0" smtClean="0"/>
              <a:t>Relatively undeveloped shoreline</a:t>
            </a:r>
          </a:p>
          <a:p>
            <a:pPr lvl="1"/>
            <a:r>
              <a:rPr lang="en-US" dirty="0" smtClean="0"/>
              <a:t>But important shipping route</a:t>
            </a:r>
          </a:p>
          <a:p>
            <a:r>
              <a:rPr lang="en-US" dirty="0" smtClean="0"/>
              <a:t>Large enough to create regional microclimate</a:t>
            </a:r>
          </a:p>
          <a:p>
            <a:pPr lvl="1"/>
            <a:r>
              <a:rPr lang="en-US" dirty="0" smtClean="0"/>
              <a:t>180 year residence time of water = buffer effect</a:t>
            </a:r>
          </a:p>
          <a:p>
            <a:r>
              <a:rPr lang="en-US" dirty="0" smtClean="0"/>
              <a:t>Midwestern location = strongly affected by cyclones and climate warming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66799"/>
            <a:ext cx="5181600" cy="511884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warming is reducing ice cover</a:t>
            </a:r>
          </a:p>
          <a:p>
            <a:r>
              <a:rPr lang="en-US" dirty="0" smtClean="0"/>
              <a:t>Reduced ice cover is increasing summer stratified season length and temperatures faster than air temperatures</a:t>
            </a:r>
          </a:p>
          <a:p>
            <a:r>
              <a:rPr lang="en-US" dirty="0" smtClean="0"/>
              <a:t>One consequence is higher wind speeds</a:t>
            </a:r>
          </a:p>
          <a:p>
            <a:pPr lvl="1"/>
            <a:r>
              <a:rPr lang="en-US" dirty="0" smtClean="0"/>
              <a:t>However, alternate hypotheses related to large-scale circulation needs more examination</a:t>
            </a:r>
          </a:p>
          <a:p>
            <a:r>
              <a:rPr lang="en-US" dirty="0" smtClean="0"/>
              <a:t>Progress is being made on modeling the effect of these wind </a:t>
            </a:r>
            <a:r>
              <a:rPr lang="en-US" dirty="0" smtClean="0"/>
              <a:t>speed and temperature trends </a:t>
            </a:r>
            <a:r>
              <a:rPr lang="en-US" dirty="0" smtClean="0"/>
              <a:t>on lake currents and biogeochemistry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J. Austin (U MN Duluth / LLO), V. Bennington (UW-Madison), G. McKinley (UW-Madison)</a:t>
            </a:r>
          </a:p>
          <a:p>
            <a:r>
              <a:rPr lang="en-US" dirty="0" smtClean="0"/>
              <a:t>Funding from NSF/OCN Carbon and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Desai, A.R., Austin, J.A., Bennington, V., and McKinley, G.A., 2009. Stronger winds over a large lake in response to a weakening air to lake temperature gradient. Nature-</a:t>
            </a:r>
            <a:r>
              <a:rPr lang="en-US" dirty="0" err="1" smtClean="0"/>
              <a:t>Geoscience</a:t>
            </a:r>
            <a:r>
              <a:rPr lang="en-US" dirty="0" smtClean="0"/>
              <a:t>, 855-858, doi:10.1038/NGEO693.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Ankur R Desai, UW-Madison</a:t>
            </a:r>
            <a:br>
              <a:rPr lang="en-US" dirty="0" smtClean="0"/>
            </a:br>
            <a:r>
              <a:rPr lang="en-US" dirty="0" smtClean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data are sparse!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6" descr="METlo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484108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(Surprising) Large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  <p:pic>
        <p:nvPicPr>
          <p:cNvPr id="6" name="Picture 1030" descr="f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77012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7" name="Picture 1031" descr="f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522206"/>
            <a:ext cx="4572000" cy="23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 Lab Doing Getting Wet?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lab studies surface-atmosphere interaction, boundary-layer meteorology, and terrestrial biogeochemistry/carbon cycle</a:t>
            </a:r>
          </a:p>
          <a:p>
            <a:r>
              <a:rPr lang="en-US" dirty="0" smtClean="0"/>
              <a:t>Regional climate changes interact with boundary layer, surface-atmosphere exchange, and biogeochemistry</a:t>
            </a:r>
          </a:p>
          <a:p>
            <a:r>
              <a:rPr lang="en-US" dirty="0" smtClean="0"/>
              <a:t>We use experiments, observation diagnoses, and model-data syntheses to answer questions about these systems</a:t>
            </a:r>
          </a:p>
          <a:p>
            <a:r>
              <a:rPr lang="en-US" dirty="0" smtClean="0"/>
              <a:t>We are funded to work on Lake Superior biogeochemistry with Galen McKinley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Trends</a:t>
            </a:r>
          </a:p>
          <a:p>
            <a:endParaRPr lang="en-US" dirty="0" smtClean="0"/>
          </a:p>
          <a:p>
            <a:r>
              <a:rPr lang="en-US" dirty="0" smtClean="0"/>
              <a:t>Wind Speed</a:t>
            </a:r>
          </a:p>
          <a:p>
            <a:endParaRPr lang="en-US" dirty="0" smtClean="0"/>
          </a:p>
          <a:p>
            <a:r>
              <a:rPr lang="en-US" dirty="0" smtClean="0"/>
              <a:t>Physical Models of Lake Superior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desai@aos.wisc.edu</a:t>
            </a:r>
          </a:p>
          <a:p>
            <a:r>
              <a:rPr lang="en-US" smtClean="0"/>
              <a:t>http://atlantic.aos.wisc.edu/~superior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Ankur R Desai, UW-Madison</a:t>
            </a:r>
            <a:br>
              <a:rPr lang="en-US" dirty="0"/>
            </a:br>
            <a:r>
              <a:rPr lang="en-US" dirty="0"/>
              <a:t>AOS 405, Spring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desai@aos.wisc.edu</a:t>
            </a:r>
          </a:p>
          <a:p>
            <a:r>
              <a:rPr lang="en-US"/>
              <a:t>http://atlantic.aos.wisc.edu/~superior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3352800"/>
          </a:xfrm>
          <a:noFill/>
        </p:spPr>
        <p:txBody>
          <a:bodyPr/>
          <a:lstStyle/>
          <a:p>
            <a:r>
              <a:rPr lang="en-US" sz="6000" dirty="0" smtClean="0"/>
              <a:t>Climate Trends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2162</Words>
  <Application>Microsoft Macintosh PowerPoint</Application>
  <PresentationFormat>On-screen Show (4:3)</PresentationFormat>
  <Paragraphs>237</Paragraphs>
  <Slides>42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Why Has Wind Speed Increased Over Lake Superior?</vt:lpstr>
      <vt:lpstr>What’s Happening  in the  Great Lakes?</vt:lpstr>
      <vt:lpstr>Why Great Lakes Are Interesting</vt:lpstr>
      <vt:lpstr>Why Lake Superior Is Interesting</vt:lpstr>
      <vt:lpstr>Complex System</vt:lpstr>
      <vt:lpstr>(Surprising) Large Variability</vt:lpstr>
      <vt:lpstr>What Is My Lab Doing Getting Wet?</vt:lpstr>
      <vt:lpstr>Overview</vt:lpstr>
      <vt:lpstr>Climate Trends</vt:lpstr>
      <vt:lpstr>Temperature Cycle</vt:lpstr>
      <vt:lpstr>Temperature Profiles</vt:lpstr>
      <vt:lpstr>Temperature Trends</vt:lpstr>
      <vt:lpstr>Histogram of Shifts</vt:lpstr>
      <vt:lpstr>Land Surface Effect?</vt:lpstr>
      <vt:lpstr>Ice Trends</vt:lpstr>
      <vt:lpstr>Ice Influences Summer Temp</vt:lpstr>
      <vt:lpstr>The Long View</vt:lpstr>
      <vt:lpstr>Warming Trends</vt:lpstr>
      <vt:lpstr>Season Length</vt:lpstr>
      <vt:lpstr>Putting It All Together</vt:lpstr>
      <vt:lpstr>Lake Level Effect?</vt:lpstr>
      <vt:lpstr>Regional Water Levels</vt:lpstr>
      <vt:lpstr>Wind Speed Trend</vt:lpstr>
      <vt:lpstr>Sparse Observations</vt:lpstr>
      <vt:lpstr>Messy Observations</vt:lpstr>
      <vt:lpstr>Observed Trend Over Lake</vt:lpstr>
      <vt:lpstr>Wind Speed Distribution</vt:lpstr>
      <vt:lpstr>Stability Effect on Wind</vt:lpstr>
      <vt:lpstr>Basin Average Relationship</vt:lpstr>
      <vt:lpstr>An Alternate Hypothesis</vt:lpstr>
      <vt:lpstr>An Alternate Hypothesis</vt:lpstr>
      <vt:lpstr>Large Scale Circulation</vt:lpstr>
      <vt:lpstr>Physical Models of Lake Superior</vt:lpstr>
      <vt:lpstr>What We Know</vt:lpstr>
      <vt:lpstr>Computation domain: 2km</vt:lpstr>
      <vt:lpstr>Why 2km?</vt:lpstr>
      <vt:lpstr>Model Progress</vt:lpstr>
      <vt:lpstr>Model Progress</vt:lpstr>
      <vt:lpstr>Model Progress</vt:lpstr>
      <vt:lpstr>Wind Speed Impacts</vt:lpstr>
      <vt:lpstr>Conclusions</vt:lpstr>
      <vt:lpstr>Thanks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Ankur Desai</dc:creator>
  <cp:lastModifiedBy>Ankur Desai</cp:lastModifiedBy>
  <cp:revision>16</cp:revision>
  <dcterms:created xsi:type="dcterms:W3CDTF">2010-03-19T16:46:09Z</dcterms:created>
  <dcterms:modified xsi:type="dcterms:W3CDTF">2010-03-19T17:32:18Z</dcterms:modified>
</cp:coreProperties>
</file>