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303" r:id="rId3"/>
    <p:sldId id="315" r:id="rId4"/>
    <p:sldId id="270" r:id="rId5"/>
    <p:sldId id="260" r:id="rId6"/>
    <p:sldId id="302" r:id="rId7"/>
    <p:sldId id="281" r:id="rId8"/>
    <p:sldId id="287" r:id="rId9"/>
    <p:sldId id="275" r:id="rId10"/>
    <p:sldId id="292" r:id="rId11"/>
    <p:sldId id="304" r:id="rId12"/>
    <p:sldId id="305" r:id="rId13"/>
    <p:sldId id="301" r:id="rId14"/>
    <p:sldId id="296" r:id="rId15"/>
    <p:sldId id="261" r:id="rId16"/>
    <p:sldId id="298" r:id="rId17"/>
    <p:sldId id="316" r:id="rId18"/>
    <p:sldId id="297" r:id="rId19"/>
    <p:sldId id="294" r:id="rId20"/>
    <p:sldId id="313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A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79"/>
    <p:restoredTop sz="93216"/>
  </p:normalViewPr>
  <p:slideViewPr>
    <p:cSldViewPr snapToGrid="0" snapToObjects="1">
      <p:cViewPr varScale="1">
        <p:scale>
          <a:sx n="61" d="100"/>
          <a:sy n="61" d="100"/>
        </p:scale>
        <p:origin x="112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7676D-EA01-BA43-8617-44D1906FC149}" type="datetimeFigureOut">
              <a:rPr lang="en-US" smtClean="0"/>
              <a:t>12/6/18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049191-401B-5E4B-B2DE-CA5CEF1FD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01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049191-401B-5E4B-B2DE-CA5CEF1FDA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090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update the picture to show “tall” tower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North Wisconsin blow out, no </a:t>
            </a:r>
            <a:r>
              <a:rPr lang="en-US" sz="11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WCr</a:t>
            </a:r>
            <a:r>
              <a:rPr lang="en-US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1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red box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9EDD4-76B0-2144-883C-A0FB16EB041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830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D8C4D-E387-3C49-8DB1-B2BE6F61094A}" type="datetimeFigureOut">
              <a:rPr lang="en-US" smtClean="0"/>
              <a:t>12/6/18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AD1FF-AEFE-BC45-B002-6707B9AA6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501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D8C4D-E387-3C49-8DB1-B2BE6F61094A}" type="datetimeFigureOut">
              <a:rPr lang="en-US" smtClean="0"/>
              <a:t>12/6/18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AD1FF-AEFE-BC45-B002-6707B9AA6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676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D8C4D-E387-3C49-8DB1-B2BE6F61094A}" type="datetimeFigureOut">
              <a:rPr lang="en-US" smtClean="0"/>
              <a:t>12/6/18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AD1FF-AEFE-BC45-B002-6707B9AA6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419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5846" y="1166018"/>
            <a:ext cx="6270655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9769"/>
            <a:ext cx="8229600" cy="78153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 sz="30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5079186" y="6472634"/>
            <a:ext cx="2738453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492084" y="6510518"/>
            <a:ext cx="350466" cy="29239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36D6F7B0-F2CD-7E47-8ADC-5FFE04B522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550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1" y="3"/>
            <a:ext cx="7886700" cy="626533"/>
          </a:xfrm>
        </p:spPr>
        <p:txBody>
          <a:bodyPr>
            <a:noAutofit/>
          </a:bodyPr>
          <a:lstStyle>
            <a:lvl1pPr>
              <a:defRPr sz="3000">
                <a:solidFill>
                  <a:srgbClr val="0000F6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B9D07-BFBF-4E43-B445-857DB9C22D84}" type="datetime1">
              <a:rPr lang="en-US" smtClean="0"/>
              <a:t>12/6/18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7CFBB-2BB0-9D40-B87F-04733EC8C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542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D8C4D-E387-3C49-8DB1-B2BE6F61094A}" type="datetimeFigureOut">
              <a:rPr lang="en-US" smtClean="0"/>
              <a:t>12/6/18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AD1FF-AEFE-BC45-B002-6707B9AA6052}" type="slidenum">
              <a:rPr lang="en-US" smtClean="0"/>
              <a:t>‹#›</a:t>
            </a:fld>
            <a:r>
              <a:rPr lang="en-US" dirty="0"/>
              <a:t>/3</a:t>
            </a:r>
          </a:p>
        </p:txBody>
      </p:sp>
    </p:spTree>
    <p:extLst>
      <p:ext uri="{BB962C8B-B14F-4D97-AF65-F5344CB8AC3E}">
        <p14:creationId xmlns:p14="http://schemas.microsoft.com/office/powerpoint/2010/main" val="1023733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D8C4D-E387-3C49-8DB1-B2BE6F61094A}" type="datetimeFigureOut">
              <a:rPr lang="en-US" smtClean="0"/>
              <a:t>12/6/18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AD1FF-AEFE-BC45-B002-6707B9AA6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70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D8C4D-E387-3C49-8DB1-B2BE6F61094A}" type="datetimeFigureOut">
              <a:rPr lang="en-US" smtClean="0"/>
              <a:t>12/6/18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AD1FF-AEFE-BC45-B002-6707B9AA6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676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D8C4D-E387-3C49-8DB1-B2BE6F61094A}" type="datetimeFigureOut">
              <a:rPr lang="en-US" smtClean="0"/>
              <a:t>12/6/18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AD1FF-AEFE-BC45-B002-6707B9AA6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94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D8C4D-E387-3C49-8DB1-B2BE6F61094A}" type="datetimeFigureOut">
              <a:rPr lang="en-US" smtClean="0"/>
              <a:t>12/6/18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AD1FF-AEFE-BC45-B002-6707B9AA6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56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D8C4D-E387-3C49-8DB1-B2BE6F61094A}" type="datetimeFigureOut">
              <a:rPr lang="en-US" smtClean="0"/>
              <a:t>12/6/18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AD1FF-AEFE-BC45-B002-6707B9AA6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919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D8C4D-E387-3C49-8DB1-B2BE6F61094A}" type="datetimeFigureOut">
              <a:rPr lang="en-US" smtClean="0"/>
              <a:t>12/6/18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AD1FF-AEFE-BC45-B002-6707B9AA6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80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D8C4D-E387-3C49-8DB1-B2BE6F61094A}" type="datetimeFigureOut">
              <a:rPr lang="en-US" smtClean="0"/>
              <a:t>12/6/18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AD1FF-AEFE-BC45-B002-6707B9AA6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93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D8C4D-E387-3C49-8DB1-B2BE6F61094A}" type="datetimeFigureOut">
              <a:rPr lang="en-US" smtClean="0"/>
              <a:t>12/6/18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AD1FF-AEFE-BC45-B002-6707B9AA6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05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42.png"/><Relationship Id="rId7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0.png"/><Relationship Id="rId5" Type="http://schemas.openxmlformats.org/officeDocument/2006/relationships/image" Target="../media/image490.png"/><Relationship Id="rId4" Type="http://schemas.openxmlformats.org/officeDocument/2006/relationships/image" Target="../media/image4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113_1322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73" y="2722082"/>
            <a:ext cx="2041562" cy="2722082"/>
          </a:xfrm>
          <a:prstGeom prst="rect">
            <a:avLst/>
          </a:prstGeom>
        </p:spPr>
      </p:pic>
      <p:pic>
        <p:nvPicPr>
          <p:cNvPr id="10" name="Picture 9" descr="113_1322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735" y="2722082"/>
            <a:ext cx="2041562" cy="2722082"/>
          </a:xfrm>
          <a:prstGeom prst="rect">
            <a:avLst/>
          </a:prstGeom>
        </p:spPr>
      </p:pic>
      <p:pic>
        <p:nvPicPr>
          <p:cNvPr id="11" name="Picture 10" descr="113_1322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297" y="2722082"/>
            <a:ext cx="2041562" cy="2722082"/>
          </a:xfrm>
          <a:prstGeom prst="rect">
            <a:avLst/>
          </a:prstGeom>
        </p:spPr>
      </p:pic>
      <p:pic>
        <p:nvPicPr>
          <p:cNvPr id="12" name="Picture 11" descr="113_1322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859" y="2722082"/>
            <a:ext cx="2041562" cy="2722082"/>
          </a:xfrm>
          <a:prstGeom prst="rect">
            <a:avLst/>
          </a:prstGeom>
        </p:spPr>
      </p:pic>
      <p:pic>
        <p:nvPicPr>
          <p:cNvPr id="5" name="Picture 4" descr="IMG_1190 cop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73" y="0"/>
            <a:ext cx="2041562" cy="2722083"/>
          </a:xfrm>
          <a:prstGeom prst="rect">
            <a:avLst/>
          </a:prstGeom>
        </p:spPr>
      </p:pic>
      <p:pic>
        <p:nvPicPr>
          <p:cNvPr id="6" name="Picture 5" descr="IMG_1190 cop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735" y="0"/>
            <a:ext cx="2041562" cy="2722083"/>
          </a:xfrm>
          <a:prstGeom prst="rect">
            <a:avLst/>
          </a:prstGeom>
        </p:spPr>
      </p:pic>
      <p:pic>
        <p:nvPicPr>
          <p:cNvPr id="7" name="Picture 6" descr="IMG_1190 cop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297" y="0"/>
            <a:ext cx="2041562" cy="2722083"/>
          </a:xfrm>
          <a:prstGeom prst="rect">
            <a:avLst/>
          </a:prstGeom>
        </p:spPr>
      </p:pic>
      <p:pic>
        <p:nvPicPr>
          <p:cNvPr id="8" name="Picture 7" descr="IMG_1190 cop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859" y="0"/>
            <a:ext cx="2041562" cy="27220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074" y="63796"/>
            <a:ext cx="7293935" cy="2190307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The infinite flux tower project</a:t>
            </a:r>
          </a:p>
        </p:txBody>
      </p:sp>
      <p:pic>
        <p:nvPicPr>
          <p:cNvPr id="13" name="Picture 12" descr="wcreek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735" y="5440370"/>
            <a:ext cx="2041562" cy="2722082"/>
          </a:xfrm>
          <a:prstGeom prst="rect">
            <a:avLst/>
          </a:prstGeom>
        </p:spPr>
      </p:pic>
      <p:pic>
        <p:nvPicPr>
          <p:cNvPr id="14" name="Picture 13" descr="wcreek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73" y="5440370"/>
            <a:ext cx="2041562" cy="2722082"/>
          </a:xfrm>
          <a:prstGeom prst="rect">
            <a:avLst/>
          </a:prstGeom>
        </p:spPr>
      </p:pic>
      <p:pic>
        <p:nvPicPr>
          <p:cNvPr id="15" name="Picture 14" descr="wcreek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297" y="5448874"/>
            <a:ext cx="2041562" cy="2722082"/>
          </a:xfrm>
          <a:prstGeom prst="rect">
            <a:avLst/>
          </a:prstGeom>
        </p:spPr>
      </p:pic>
      <p:pic>
        <p:nvPicPr>
          <p:cNvPr id="16" name="Picture 15" descr="wcreek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859" y="5440370"/>
            <a:ext cx="2041562" cy="27220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9173" y="5520098"/>
            <a:ext cx="6124686" cy="923330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</a:rPr>
              <a:t>Ankur</a:t>
            </a:r>
            <a:r>
              <a:rPr lang="en-US" b="1" dirty="0">
                <a:solidFill>
                  <a:srgbClr val="FFFF00"/>
                </a:solidFill>
              </a:rPr>
              <a:t> R Desai, UW-Madison, @</a:t>
            </a:r>
            <a:r>
              <a:rPr lang="en-US" b="1" dirty="0" err="1">
                <a:solidFill>
                  <a:srgbClr val="FFFF00"/>
                </a:solidFill>
              </a:rPr>
              <a:t>profdesai</a:t>
            </a:r>
            <a:r>
              <a:rPr lang="en-US" b="1" dirty="0">
                <a:solidFill>
                  <a:srgbClr val="FFFF00"/>
                </a:solidFill>
              </a:rPr>
              <a:t>, http://</a:t>
            </a:r>
            <a:r>
              <a:rPr lang="en-US" b="1" dirty="0" err="1">
                <a:solidFill>
                  <a:srgbClr val="FFFF00"/>
                </a:solidFill>
              </a:rPr>
              <a:t>flux.aos.wisc.edu</a:t>
            </a:r>
            <a:endParaRPr lang="en-US" b="1" dirty="0">
              <a:solidFill>
                <a:srgbClr val="FFFF00"/>
              </a:solidFill>
            </a:endParaRPr>
          </a:p>
          <a:p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15740" y="5448874"/>
            <a:ext cx="2289681" cy="923330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AGU Fall 2018</a:t>
            </a:r>
          </a:p>
          <a:p>
            <a:r>
              <a:rPr lang="en-US" b="1" dirty="0">
                <a:solidFill>
                  <a:srgbClr val="FFFF00"/>
                </a:solidFill>
              </a:rPr>
              <a:t>B21D-02</a:t>
            </a:r>
          </a:p>
          <a:p>
            <a:r>
              <a:rPr lang="en-US" b="1" dirty="0">
                <a:solidFill>
                  <a:srgbClr val="FFFF00"/>
                </a:solidFill>
              </a:rPr>
              <a:t>TUE Dec 11 8:15  am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913094" y="1411941"/>
            <a:ext cx="2084295" cy="0"/>
          </a:xfrm>
          <a:prstGeom prst="line">
            <a:avLst/>
          </a:prstGeom>
          <a:ln w="412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0" y="492577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s-IS" b="1" dirty="0">
                <a:solidFill>
                  <a:schemeClr val="bg1"/>
                </a:solidFill>
                <a:latin typeface="tahoma" charset="0"/>
              </a:rPr>
              <a:t>NSF </a:t>
            </a:r>
            <a:r>
              <a:rPr lang="is-IS" dirty="0">
                <a:solidFill>
                  <a:schemeClr val="bg1"/>
                </a:solidFill>
                <a:latin typeface="tahoma" charset="0"/>
              </a:rPr>
              <a:t>#</a:t>
            </a:r>
            <a:r>
              <a:rPr lang="is-IS" b="1" dirty="0">
                <a:solidFill>
                  <a:schemeClr val="bg1"/>
                </a:solidFill>
                <a:latin typeface="tahoma" charset="0"/>
              </a:rPr>
              <a:t>AGS-1822420,  DFG (Germany), DOE Ameriflux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9173" y="1965463"/>
            <a:ext cx="8166248" cy="1692139"/>
          </a:xfrm>
          <a:solidFill>
            <a:schemeClr val="tx1">
              <a:alpha val="30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rgbClr val="CCFFCC"/>
                </a:solidFill>
                <a:latin typeface="Trebuchet MS"/>
                <a:cs typeface="Trebuchet MS"/>
              </a:rPr>
              <a:t>Contribution of land surface energy-balance heterogeneity to mesoscale circulations and flux tower biases </a:t>
            </a:r>
          </a:p>
        </p:txBody>
      </p:sp>
    </p:spTree>
    <p:extLst>
      <p:ext uri="{BB962C8B-B14F-4D97-AF65-F5344CB8AC3E}">
        <p14:creationId xmlns:p14="http://schemas.microsoft.com/office/powerpoint/2010/main" val="321652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July-October allows us to sample landscape as it evolves from homogenous LE (transpiration) driven, to patchier H and LE patterns depending on ecosystem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erspective-fi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12" y="1773656"/>
            <a:ext cx="7309104" cy="4590288"/>
          </a:xfrm>
          <a:prstGeom prst="rect">
            <a:avLst/>
          </a:prstGeom>
        </p:spPr>
      </p:pic>
      <p:pic>
        <p:nvPicPr>
          <p:cNvPr id="5" name="Picture 4" descr="/Users/adesai/Desktop/Screen Shot 2018-10-09 at 12.54.08 PM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353" y="2816562"/>
            <a:ext cx="5702614" cy="311324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729753" y="3079377"/>
            <a:ext cx="1985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Bowen ratio = H/LE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29753" y="5154706"/>
            <a:ext cx="765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Forest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0" y="4630271"/>
            <a:ext cx="979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Wetland</a:t>
            </a:r>
          </a:p>
        </p:txBody>
      </p:sp>
    </p:spTree>
    <p:extLst>
      <p:ext uri="{BB962C8B-B14F-4D97-AF65-F5344CB8AC3E}">
        <p14:creationId xmlns:p14="http://schemas.microsoft.com/office/powerpoint/2010/main" val="168625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www.atmos.uwyo.edu/uwka/images/kingair-trex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075" y="61009"/>
            <a:ext cx="5140990" cy="337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192" y="3993777"/>
            <a:ext cx="5187808" cy="2850776"/>
          </a:xfrm>
          <a:prstGeom prst="rect">
            <a:avLst/>
          </a:prstGeom>
        </p:spPr>
      </p:pic>
      <p:pic>
        <p:nvPicPr>
          <p:cNvPr id="3074" name="Picture 2" descr="https://pbs.twimg.com/media/DdV9WFHXUAEob8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89475"/>
            <a:ext cx="4159000" cy="31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8365" y="0"/>
            <a:ext cx="2247035" cy="22570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5800" y="2539330"/>
            <a:ext cx="3348953" cy="1811244"/>
          </a:xfrm>
          <a:prstGeom prst="rect">
            <a:avLst/>
          </a:prstGeom>
        </p:spPr>
      </p:pic>
      <p:pic>
        <p:nvPicPr>
          <p:cNvPr id="3076" name="Picture 4" descr="https://www.neonscience.org/sites/default/files/styles/fullwidth/public/image-content-images/AOP-remotesensing-banner.jpg?itok=4NwlYH_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41"/>
          <a:stretch/>
        </p:blipFill>
        <p:spPr bwMode="auto">
          <a:xfrm>
            <a:off x="0" y="-5096"/>
            <a:ext cx="2842073" cy="275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533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4638"/>
            <a:ext cx="8811107" cy="205010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364" y="2308408"/>
            <a:ext cx="3329344" cy="4439125"/>
          </a:xfrm>
          <a:prstGeom prst="rect">
            <a:avLst/>
          </a:prstGeom>
        </p:spPr>
      </p:pic>
      <p:pic>
        <p:nvPicPr>
          <p:cNvPr id="1028" name="Picture 4" descr="https://attachment.outlook.office.net/owa/desai@aos.wisc.edu/service.svc/s/GetFileAttachment?id=AQMkAGJmNzY4MjM1LTFmMmEtNDA2NS1iNmUyLWRmNDUzYmQwYTVlOQBGAAADELEHQY6fQUuq4QvrpjaB5wcAzsptL5MY4EeZ%2BtkR7oZJcgAAAgENAAAAzsptL5MY4EeZ%2BtkR7oZJcgAEP9JOMwAAAAESABAAzMlxDuL6AEqvC5Y5OIHzIg%3D%3D&amp;X-OWA-CANARY=-AYzA2oUfkyTVC8t_i718VC73IBEOdYYod8CbyKsQk9-BOpEg2-IAmoqRAETrdLfuMJJqxcpDQk.&amp;token=eyJhbGciOiJSUzI1NiIsImtpZCI6IjA2MDBGOUY2NzQ2MjA3MzdFNzM0MDRFMjg3QzQ1QTgxOENCN0NFQjgiLCJ4NXQiOiJCZ0Q1OW5SaUJ6Zm5OQVRpaDhSYWdZeTN6cmciLCJ0eXAiOiJKV1QifQ.eyJ2ZXIiOiJFeGNoYW5nZS5DYWxsYmFjay5WMSIsImFwcGN0eHNlbmRlciI6Ik93YURvd25sb2FkQDJjYTY4MzIxLTBlZGEtNDkwOC04OGIyLTQyNGE4Y2I0YjBmOSIsImFwcGN0eCI6IntcIm1zZXhjaHByb3RcIjpcIm93YVwiLFwicHJpbWFyeXNpZFwiOlwiUy0xLTUtMjEtNTgwNzkxMDAyLTkzMjkxMTI5NS0zMDEyNjMxMTEwLTQxOTk0ODVcIixcInB1aWRcIjpcIjExNTM5MDY2NjA3NDAwMTMxNDVcIixcIm9pZFwiOlwiODVhY2JkNDUtZTA3NS00NDNlLTkxYjMtMjk0NDE4NTY3YjJmXCIsXCJzY29wZVwiOlwiT3dhRG93bmxvYWRcIn0iLCJuYmYiOjE1NDAzMzk1NTEsImV4cCI6MTU0MDM0MDE1MSwiaXNzIjoiMDAwMDAwMDItMDAwMC0wZmYxLWNlMDAtMDAwMDAwMDAwMDAwQDJjYTY4MzIxLTBlZGEtNDkwOC04OGIyLTQyNGE4Y2I0YjBmOSIsImF1ZCI6IjAwMDAwMDAyLTAwMDAtMGZmMS1jZTAwLTAwMDAwMDAwMDAwMC9hdHRhY2htZW50Lm91dGxvb2sub2ZmaWNlLm5ldEAyY2E2ODMyMS0wZWRhLTQ5MDgtODhiMi00MjRhOGNiNGIwZjkifQ.mwGqo3KmXj5guVLxHGn3rvRWjhgu_FAbriu9neXARRcXjqymeZIuohJdiz93_uuB7z0QiS3UgWN_1JaYXUsWC3IYr6mpB8JXIfmHHeEJPDZXjiLM2ocZ18JxDQpMrYXHL5UcBZwfVt_Wpi4QxTRCE2o5NndYaJUvYQGu4zvQTnGIxtk70XmBLJtX9BkivV6gj_FR1duWcn7-W88lI7eBT3gZzOVeMgfFl-mM_agE_-lgE3YVkp-OspY2PPpxsZQZxzf2ZBFddKC0E0dMEHFKcwALY_imVHrYb4GYJgRrlDq-dFipjwyXWsiV9REjG7MCa55nfyAXNjBF_grRkdC54A&amp;owa=outlook.office.com&amp;isImagePreview=Tr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9" y="2200832"/>
            <a:ext cx="3492876" cy="465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958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86" y="274638"/>
            <a:ext cx="7759628" cy="6341202"/>
          </a:xfrm>
        </p:spPr>
      </p:pic>
      <p:sp>
        <p:nvSpPr>
          <p:cNvPr id="3" name="TextBox 2"/>
          <p:cNvSpPr txBox="1"/>
          <p:nvPr/>
        </p:nvSpPr>
        <p:spPr>
          <a:xfrm>
            <a:off x="2070847" y="3029740"/>
            <a:ext cx="533848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i="1" dirty="0">
                <a:latin typeface="Comic Sans MS" charset="0"/>
                <a:ea typeface="Comic Sans MS" charset="0"/>
                <a:cs typeface="Comic Sans MS" charset="0"/>
              </a:rPr>
              <a:t>But will it work?</a:t>
            </a:r>
          </a:p>
        </p:txBody>
      </p:sp>
    </p:spTree>
    <p:extLst>
      <p:ext uri="{BB962C8B-B14F-4D97-AF65-F5344CB8AC3E}">
        <p14:creationId xmlns:p14="http://schemas.microsoft.com/office/powerpoint/2010/main" val="207588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t="-5234" r="50000" b="1"/>
          <a:stretch/>
        </p:blipFill>
        <p:spPr>
          <a:xfrm>
            <a:off x="341676" y="3429000"/>
            <a:ext cx="4135800" cy="3334869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23" y="0"/>
            <a:ext cx="8229600" cy="165735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387" y="1515129"/>
            <a:ext cx="5563951" cy="20124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" r="49429" b="12632"/>
          <a:stretch/>
        </p:blipFill>
        <p:spPr>
          <a:xfrm>
            <a:off x="5203617" y="3557876"/>
            <a:ext cx="3147007" cy="320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6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teinfield-tit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082988" cy="2442250"/>
          </a:xfrm>
          <a:prstGeom prst="rect">
            <a:avLst/>
          </a:prstGeom>
        </p:spPr>
      </p:pic>
      <p:pic>
        <p:nvPicPr>
          <p:cNvPr id="6" name="Picture 5" descr="eq_steinfel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571" y="1718382"/>
            <a:ext cx="4722429" cy="1169676"/>
          </a:xfrm>
          <a:prstGeom prst="rect">
            <a:avLst/>
          </a:prstGeom>
        </p:spPr>
      </p:pic>
      <p:pic>
        <p:nvPicPr>
          <p:cNvPr id="8" name="Picture 7" descr="eqn-engelman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571" y="3455033"/>
            <a:ext cx="4634899" cy="1033225"/>
          </a:xfrm>
          <a:prstGeom prst="rect">
            <a:avLst/>
          </a:prstGeom>
        </p:spPr>
      </p:pic>
      <p:pic>
        <p:nvPicPr>
          <p:cNvPr id="7" name="Picture 6" descr="Engelmann-tit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2250"/>
            <a:ext cx="4421571" cy="2316499"/>
          </a:xfrm>
          <a:prstGeom prst="rect">
            <a:avLst/>
          </a:prstGeom>
        </p:spPr>
      </p:pic>
      <p:pic>
        <p:nvPicPr>
          <p:cNvPr id="9" name="Picture 8" descr="Mauder-titl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8749"/>
            <a:ext cx="3793981" cy="2091282"/>
          </a:xfrm>
          <a:prstGeom prst="rect">
            <a:avLst/>
          </a:prstGeom>
        </p:spPr>
      </p:pic>
      <p:pic>
        <p:nvPicPr>
          <p:cNvPr id="10" name="Picture 9" descr="eq_maude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329" y="5716367"/>
            <a:ext cx="4992283" cy="4369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93976" y="385981"/>
            <a:ext cx="2891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can test 3 spatial eddy covariance methods that account for </a:t>
            </a:r>
            <a:r>
              <a:rPr lang="en-US" dirty="0" err="1"/>
              <a:t>meso</a:t>
            </a:r>
            <a:r>
              <a:rPr lang="en-US" dirty="0"/>
              <a:t>-scale eddies</a:t>
            </a:r>
          </a:p>
        </p:txBody>
      </p:sp>
    </p:spTree>
    <p:extLst>
      <p:ext uri="{BB962C8B-B14F-4D97-AF65-F5344CB8AC3E}">
        <p14:creationId xmlns:p14="http://schemas.microsoft.com/office/powerpoint/2010/main" val="1472162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Spatial eddy covariance improves energy balance and more rapidly converges to domain mean flux than naïve upscaling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395081" y="1565555"/>
            <a:ext cx="8353838" cy="43116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24202" y="6176310"/>
            <a:ext cx="2760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What’s </a:t>
            </a:r>
            <a:r>
              <a:rPr lang="en-US" sz="2400">
                <a:solidFill>
                  <a:srgbClr val="FFFF00"/>
                </a:solidFill>
              </a:rPr>
              <a:t>the ERF one?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9027" y="5889999"/>
            <a:ext cx="2360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Xu et al, in review, BLM</a:t>
            </a:r>
          </a:p>
        </p:txBody>
      </p:sp>
      <p:pic>
        <p:nvPicPr>
          <p:cNvPr id="8" name="Picture 7" descr="news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832" y="1600200"/>
            <a:ext cx="4351317" cy="43116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99758" y="4813097"/>
            <a:ext cx="3508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 we only need 70 million towers?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43034" y="3173506"/>
            <a:ext cx="1643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Naïve upscaling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49264" y="2352647"/>
            <a:ext cx="1100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Spatial 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1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Macintosh HD:Users:kexu:Dropbox (Ecometeorology):Personal:Xu_ms1_tower ERF:Figures:ms_v04_fig:projection map:H_en_20110813Hour19_20_0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38" y="4316870"/>
            <a:ext cx="2344019" cy="23440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" name="Group 40"/>
          <p:cNvGrpSpPr/>
          <p:nvPr/>
        </p:nvGrpSpPr>
        <p:grpSpPr>
          <a:xfrm>
            <a:off x="4861649" y="942130"/>
            <a:ext cx="3917384" cy="2727562"/>
            <a:chOff x="2850860" y="732102"/>
            <a:chExt cx="5943600" cy="4679048"/>
          </a:xfrm>
        </p:grpSpPr>
        <p:pic>
          <p:nvPicPr>
            <p:cNvPr id="42" name="Picture 41" descr="Macintosh HD:Users:kexu:Dropbox (Ecometeorology):Personal:Xu_ms1_tower ERF:Figures:ms_v04_fig:20110730Hour22_flux_EVI_01_bar.png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990"/>
            <a:stretch/>
          </p:blipFill>
          <p:spPr bwMode="auto">
            <a:xfrm>
              <a:off x="2850860" y="732102"/>
              <a:ext cx="5943600" cy="156088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43" name="Picture 42" descr="Macintosh HD:Users:kexu:Dropbox (Ecometeorology):Personal:Xu_ms1_tower ERF:Figures:ms_v04_fig:20110730Hour22_flux_EVI_01_bar.png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51" b="54282"/>
            <a:stretch/>
          </p:blipFill>
          <p:spPr bwMode="auto">
            <a:xfrm>
              <a:off x="2850860" y="2246633"/>
              <a:ext cx="5943600" cy="144623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44" name="Picture 43" descr="Macintosh HD:Users:kexu:Dropbox (Ecometeorology):Personal:Xu_ms1_tower ERF:Figures:ms_v04_fig:20110730Hour22_flux_EVI_01_bar.png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960" b="25829"/>
            <a:stretch/>
          </p:blipFill>
          <p:spPr bwMode="auto">
            <a:xfrm>
              <a:off x="2850860" y="3686800"/>
              <a:ext cx="5943600" cy="17243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639"/>
            <a:ext cx="9144000" cy="4699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  <a:latin typeface="Gill Sans"/>
                <a:cs typeface="Gill Sans"/>
              </a:rPr>
              <a:t>Environmental Response Function (ERF) scaling method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4399726" y="1581354"/>
            <a:ext cx="344546" cy="27357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 rot="5400000">
            <a:off x="6836865" y="3746810"/>
            <a:ext cx="344546" cy="27357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10800000">
            <a:off x="4016666" y="4870622"/>
            <a:ext cx="344546" cy="27357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66192" y="4158744"/>
            <a:ext cx="20858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Extracted relationships</a:t>
            </a:r>
          </a:p>
        </p:txBody>
      </p:sp>
      <p:sp>
        <p:nvSpPr>
          <p:cNvPr id="11" name="Right Arrow 10"/>
          <p:cNvSpPr/>
          <p:nvPr/>
        </p:nvSpPr>
        <p:spPr>
          <a:xfrm rot="5400000">
            <a:off x="2209610" y="2917418"/>
            <a:ext cx="344546" cy="312191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1096" y="3863631"/>
            <a:ext cx="328742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Domain-projected turbulent</a:t>
            </a:r>
          </a:p>
          <a:p>
            <a:pPr algn="ctr"/>
            <a:r>
              <a:rPr lang="en-US" sz="1600" dirty="0"/>
              <a:t>flux at measurement level</a:t>
            </a:r>
          </a:p>
        </p:txBody>
      </p:sp>
      <p:pic>
        <p:nvPicPr>
          <p:cNvPr id="25" name="Picture 24" descr="2015_AGU_storage_slide_rotate_blu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96" y="1180740"/>
            <a:ext cx="3339037" cy="16229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-564968" y="7387343"/>
                <a:ext cx="2584297" cy="49558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defTabSz="914140">
                  <a:defRPr/>
                </a:pPr>
                <a14:m>
                  <m:oMath xmlns:m="http://schemas.openxmlformats.org/officeDocument/2006/math">
                    <m:nary>
                      <m:naryPr>
                        <m:limLoc m:val="subSup"/>
                        <m:subHide m:val="on"/>
                        <m:supHide m:val="on"/>
                        <m:ctrlPr>
                          <a:rPr lang="en-US" sz="1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1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6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16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sSup>
                                  <m:sSupPr>
                                    <m:ctrlPr>
                                      <a:rPr lang="en-US" sz="16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p>
                                    <m:r>
                                      <a:rPr lang="en-US" sz="160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nary>
                              <m:naryPr>
                                <m:limLoc m:val="subSup"/>
                                <m:ctrlPr>
                                  <a:rPr lang="en-US" sz="16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sz="16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6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  <m:sup>
                                <m:r>
                                  <a:rPr lang="en-US" sz="16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p>
                              <m:e>
                                <m:nary>
                                  <m:naryPr>
                                    <m:limLoc m:val="subSup"/>
                                    <m:ctrlPr>
                                      <a:rPr lang="en-US" sz="16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sz="160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60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b>
                                  <m:sup>
                                    <m:r>
                                      <a:rPr lang="en-US" sz="160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160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p>
                                  <m:e>
                                    <m:f>
                                      <m:fPr>
                                        <m:ctrlPr>
                                          <a:rPr lang="en-US" sz="16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60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sz="16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en-US" sz="16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160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𝑤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160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′</m:t>
                                                </m:r>
                                              </m:sup>
                                            </m:sSup>
                                            <m:sSup>
                                              <m:sSupPr>
                                                <m:ctrlPr>
                                                  <a:rPr lang="en-US" sz="16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160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𝑐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160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′</m:t>
                                                </m:r>
                                              </m:sup>
                                            </m:sSup>
                                          </m:e>
                                        </m:acc>
                                      </m:num>
                                      <m:den>
                                        <m:r>
                                          <a:rPr lang="en-US" sz="160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r>
                                          <a:rPr lang="en-US" sz="160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den>
                                    </m:f>
                                  </m:e>
                                </m:nary>
                              </m:e>
                            </m:nary>
                            <m:r>
                              <a:rPr lang="en-US" sz="16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𝑑𝑥</m:t>
                            </m:r>
                            <m:r>
                              <a:rPr lang="en-US" sz="16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6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𝑑𝑦</m:t>
                            </m:r>
                          </m:e>
                        </m:d>
                      </m:e>
                    </m:nary>
                  </m:oMath>
                </a14:m>
                <a:r>
                  <a:rPr lang="en-US" sz="1600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64968" y="7387343"/>
                <a:ext cx="2584297" cy="495585"/>
              </a:xfrm>
              <a:prstGeom prst="rect">
                <a:avLst/>
              </a:prstGeom>
              <a:blipFill rotWithShape="0">
                <a:blip r:embed="rId5"/>
                <a:stretch>
                  <a:fillRect l="-13443" t="-76543" b="-1358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056916" y="821753"/>
                <a:ext cx="910762" cy="3399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′</m:t>
                              </m:r>
                            </m:sup>
                          </m:sSup>
                        </m:e>
                      </m:acc>
                      <m:r>
                        <a:rPr lang="en-US" sz="16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sz="16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h</m:t>
                      </m:r>
                      <m:r>
                        <a:rPr lang="en-US" sz="16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6916" y="821753"/>
                <a:ext cx="910762" cy="339901"/>
              </a:xfrm>
              <a:prstGeom prst="rect">
                <a:avLst/>
              </a:prstGeom>
              <a:blipFill rotWithShape="0">
                <a:blip r:embed="rId6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062436" y="3279047"/>
                <a:ext cx="2307298" cy="5754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defTabSz="91414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sz="1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limLoc m:val="subSup"/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sz="1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nary>
                            <m:naryPr>
                              <m:limLoc m:val="subSup"/>
                              <m:ctrlPr>
                                <a:rPr lang="en-US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sz="1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  <m:e>
                              <m:acc>
                                <m:accPr>
                                  <m:chr m:val="̅"/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p>
                                    <m:sSup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p>
                                      <m:r>
                                        <a:rPr lang="en-US" sz="14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sz="14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acc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h</m:t>
                              </m:r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sz="1600" dirty="0" smtClean="0">
                                  <a:solidFill>
                                    <a:schemeClr val="tx1"/>
                                  </a:solidFill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sz="1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en-US" sz="1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𝑑𝑦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436" y="3279047"/>
                <a:ext cx="2307298" cy="575479"/>
              </a:xfrm>
              <a:prstGeom prst="rect">
                <a:avLst/>
              </a:prstGeom>
              <a:blipFill>
                <a:blip r:embed="rId7"/>
                <a:stretch>
                  <a:fillRect l="-15470" t="-140426" b="-20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4399726" y="669729"/>
            <a:ext cx="4841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High frequency time series of flux response and drivers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7CFBB-2BB0-9D40-B87F-04733EC8C00D}" type="slidenum">
              <a:rPr lang="en-US" smtClean="0">
                <a:solidFill>
                  <a:schemeClr val="bg1"/>
                </a:solidFill>
              </a:rPr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5" name="Picture 44" descr="Macintosh HD:Users:kexu:Dropbox (Ecometeorology):Personal:Xu_ms1_tower ERF:Figures:ms_v03_fig:ERF:H_remove one_day_ngt_H_unit.ps.ai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34" b="77458"/>
          <a:stretch/>
        </p:blipFill>
        <p:spPr bwMode="auto">
          <a:xfrm>
            <a:off x="4888254" y="4611371"/>
            <a:ext cx="1867611" cy="1895362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grpSp>
        <p:nvGrpSpPr>
          <p:cNvPr id="15" name="Group 14"/>
          <p:cNvGrpSpPr/>
          <p:nvPr/>
        </p:nvGrpSpPr>
        <p:grpSpPr>
          <a:xfrm>
            <a:off x="6755865" y="4516036"/>
            <a:ext cx="1856790" cy="2090943"/>
            <a:chOff x="7126572" y="4540751"/>
            <a:chExt cx="1737729" cy="1956868"/>
          </a:xfrm>
          <a:solidFill>
            <a:schemeClr val="bg1"/>
          </a:solidFill>
        </p:grpSpPr>
        <p:pic>
          <p:nvPicPr>
            <p:cNvPr id="46" name="Picture 45" descr="Macintosh HD:Users:kexu:Dropbox (Ecometeorology):Personal:Xu_ms1_tower ERF:Figures:ms_v03_fig:ERF:H_remove one_day_ngt_H_unit.ps.ai"/>
            <p:cNvPicPr/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50" t="22542" r="22433" b="53770"/>
            <a:stretch/>
          </p:blipFill>
          <p:spPr bwMode="auto">
            <a:xfrm>
              <a:off x="7126572" y="4540751"/>
              <a:ext cx="1737729" cy="1951833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7126572" y="6217920"/>
              <a:ext cx="145597" cy="279699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08182" y="396197"/>
            <a:ext cx="9049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Metzger et al., 2013, </a:t>
            </a:r>
            <a:r>
              <a:rPr lang="en-US" dirty="0" err="1">
                <a:solidFill>
                  <a:schemeClr val="bg1"/>
                </a:solidFill>
              </a:rPr>
              <a:t>Biogeosci</a:t>
            </a:r>
            <a:r>
              <a:rPr lang="en-US" dirty="0">
                <a:solidFill>
                  <a:schemeClr val="bg1"/>
                </a:solidFill>
              </a:rPr>
              <a:t> , Xu et al., 2017, AFM, Metzger, 2018, AFM, Xu et al., 2018, AFM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3C8068-966F-D543-B708-7CA8801E46E3}"/>
              </a:ext>
            </a:extLst>
          </p:cNvPr>
          <p:cNvSpPr/>
          <p:nvPr/>
        </p:nvSpPr>
        <p:spPr>
          <a:xfrm>
            <a:off x="127955" y="6572912"/>
            <a:ext cx="3982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Open Sans"/>
              </a:rPr>
              <a:t>B33I-2806: </a:t>
            </a:r>
            <a:r>
              <a:rPr lang="en-US" dirty="0" err="1">
                <a:solidFill>
                  <a:schemeClr val="bg1"/>
                </a:solidFill>
                <a:latin typeface="Open Sans"/>
              </a:rPr>
              <a:t>Inke</a:t>
            </a:r>
            <a:r>
              <a:rPr lang="en-US" dirty="0">
                <a:solidFill>
                  <a:schemeClr val="bg1"/>
                </a:solidFill>
                <a:latin typeface="Open San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Open Sans"/>
              </a:rPr>
              <a:t>Forbrich</a:t>
            </a:r>
            <a:r>
              <a:rPr lang="en-US" dirty="0">
                <a:solidFill>
                  <a:schemeClr val="bg1"/>
                </a:solidFill>
                <a:latin typeface="Open Sans"/>
              </a:rPr>
              <a:t> WED afternoon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36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With 14 towers, we can recover highly heterogeneous fluxes in LES with ERF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/>
          <p:nvPr/>
        </p:nvPicPr>
        <p:blipFill rotWithShape="1">
          <a:blip r:embed="rId2"/>
          <a:srcRect t="-4463" r="50981"/>
          <a:stretch/>
        </p:blipFill>
        <p:spPr>
          <a:xfrm>
            <a:off x="0" y="1229381"/>
            <a:ext cx="5782235" cy="4721001"/>
          </a:xfrm>
          <a:prstGeom prst="rect">
            <a:avLst/>
          </a:prstGeom>
        </p:spPr>
      </p:pic>
      <p:pic>
        <p:nvPicPr>
          <p:cNvPr id="5" name="Picture" descr="figure/F_H_en_942_01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1658" y="1417638"/>
            <a:ext cx="4474379" cy="4532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667433" y="6160808"/>
            <a:ext cx="116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Original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7761" y="6160808"/>
            <a:ext cx="1381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Retrieved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1335" y="6124059"/>
            <a:ext cx="2360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Xu et al, in review, BLM</a:t>
            </a:r>
          </a:p>
        </p:txBody>
      </p:sp>
    </p:spTree>
    <p:extLst>
      <p:ext uri="{BB962C8B-B14F-4D97-AF65-F5344CB8AC3E}">
        <p14:creationId xmlns:p14="http://schemas.microsoft.com/office/powerpoint/2010/main" val="116646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 how regional is our very tall tower?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80" y="1417638"/>
            <a:ext cx="7870195" cy="5271013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411134" cy="523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9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beginning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1070" y="1600200"/>
            <a:ext cx="4765729" cy="4525963"/>
          </a:xfrm>
        </p:spPr>
        <p:txBody>
          <a:bodyPr/>
          <a:lstStyle/>
          <a:p>
            <a:r>
              <a:rPr lang="en-US" dirty="0"/>
              <a:t>Wanted to measure fluxes “everywhere and all of the time” [Chu et al., 2018]</a:t>
            </a:r>
          </a:p>
          <a:p>
            <a:r>
              <a:rPr lang="en-US" dirty="0"/>
              <a:t>But we can’t just keep building more flux towers, could we?</a:t>
            </a:r>
          </a:p>
        </p:txBody>
      </p:sp>
      <p:pic>
        <p:nvPicPr>
          <p:cNvPr id="1026" name="Picture 2" descr="https://ourenvironment.berkeley.edu/sites/ourenvironment.berkeley.edu/files/styles/user_big_picture/public/pictures/picture-13692-1448322597.jpg?itok=DNcf6Nr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51027"/>
            <a:ext cx="2815525" cy="281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17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 are looking for infinite collaborators!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14047"/>
          </a:xfrm>
        </p:spPr>
        <p:txBody>
          <a:bodyPr>
            <a:normAutofit fontScale="92500"/>
          </a:bodyPr>
          <a:lstStyle/>
          <a:p>
            <a:r>
              <a:rPr lang="en-US" dirty="0"/>
              <a:t>Working on permitting now for tall tower clearing, USFS tower sites, FAA waivers</a:t>
            </a:r>
          </a:p>
          <a:p>
            <a:r>
              <a:rPr lang="en-US" dirty="0"/>
              <a:t>Towers to operate mid June 2019 to mid October 2019</a:t>
            </a:r>
          </a:p>
          <a:p>
            <a:r>
              <a:rPr lang="en-US" dirty="0"/>
              <a:t>All data (including raw turbulence) open-access, online &lt; 6 months, NCAR hosted repository</a:t>
            </a:r>
          </a:p>
          <a:p>
            <a:r>
              <a:rPr lang="en-US" dirty="0"/>
              <a:t>Contact: Ankur Desai, </a:t>
            </a:r>
            <a:r>
              <a:rPr lang="en-US" dirty="0" err="1"/>
              <a:t>desai@aos.wisc.edu</a:t>
            </a:r>
            <a:r>
              <a:rPr lang="en-US" dirty="0"/>
              <a:t> 608-218-4208, Twitter: @</a:t>
            </a:r>
            <a:r>
              <a:rPr lang="en-US" dirty="0" err="1"/>
              <a:t>profdesai</a:t>
            </a:r>
            <a:endParaRPr lang="en-US" dirty="0"/>
          </a:p>
          <a:p>
            <a:r>
              <a:rPr lang="en-US" dirty="0"/>
              <a:t>http://</a:t>
            </a:r>
            <a:r>
              <a:rPr lang="en-US" dirty="0" err="1"/>
              <a:t>flux.aos.wisc.edu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300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26894"/>
            <a:ext cx="8525435" cy="8229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l"/>
            <a:r>
              <a:rPr lang="en-US" sz="2400" dirty="0">
                <a:solidFill>
                  <a:srgbClr val="FFFF00"/>
                </a:solidFill>
                <a:latin typeface="Gill Sans"/>
                <a:cs typeface="Gill Sans"/>
              </a:rPr>
              <a:t>Park Falls/</a:t>
            </a:r>
            <a:r>
              <a:rPr lang="en-US" sz="2400" dirty="0" err="1">
                <a:solidFill>
                  <a:srgbClr val="FFFF00"/>
                </a:solidFill>
                <a:latin typeface="Gill Sans"/>
                <a:cs typeface="Gill Sans"/>
              </a:rPr>
              <a:t>Chequamegon</a:t>
            </a:r>
            <a:r>
              <a:rPr lang="en-US" sz="2400" dirty="0">
                <a:solidFill>
                  <a:srgbClr val="FFFF00"/>
                </a:solidFill>
                <a:latin typeface="Gill Sans"/>
                <a:cs typeface="Gill Sans"/>
              </a:rPr>
              <a:t>-Nicolet National Forest region, Wisconsin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306824" y="2212848"/>
            <a:ext cx="1792224" cy="6492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3" name="Picture 12" descr="Macintosh HD:Users:kexu:Dropbox (Ecometeorology):Personal:Xu_ms1:Figures:ms_v3_fig:10-04_reclassification_wisc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" t="4783" r="5598" b="16576"/>
          <a:stretch/>
        </p:blipFill>
        <p:spPr bwMode="auto">
          <a:xfrm>
            <a:off x="3710986" y="844817"/>
            <a:ext cx="4883733" cy="55506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0" t="21948" r="39851" b="28052"/>
          <a:stretch/>
        </p:blipFill>
        <p:spPr>
          <a:xfrm>
            <a:off x="1175551" y="899534"/>
            <a:ext cx="1081402" cy="38243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9637" y="4742727"/>
            <a:ext cx="335483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Park Falls</a:t>
            </a:r>
            <a:r>
              <a:rPr lang="zh-CN" altLang="en-US" dirty="0">
                <a:solidFill>
                  <a:schemeClr val="bg1"/>
                </a:solidFill>
                <a:latin typeface="Avenir Book"/>
                <a:cs typeface="Avenir Book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Avenir Book"/>
                <a:cs typeface="Avenir Book"/>
              </a:rPr>
              <a:t>WLEF</a:t>
            </a:r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 tower (US-</a:t>
            </a:r>
            <a:r>
              <a:rPr lang="en-US" dirty="0" err="1">
                <a:solidFill>
                  <a:schemeClr val="bg1"/>
                </a:solidFill>
                <a:latin typeface="Avenir Book"/>
                <a:cs typeface="Avenir Book"/>
              </a:rPr>
              <a:t>PFa</a:t>
            </a:r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) EC fluxes at 30, 122, 396 m</a:t>
            </a:r>
          </a:p>
          <a:p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NOAA tall tower greenhouse gas site</a:t>
            </a:r>
          </a:p>
          <a:p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COSMOS soil moisture</a:t>
            </a:r>
          </a:p>
          <a:p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TCCON column GHG</a:t>
            </a:r>
          </a:p>
          <a:p>
            <a:endParaRPr lang="en-US" sz="1000" dirty="0">
              <a:solidFill>
                <a:schemeClr val="bg1"/>
              </a:solidFill>
            </a:endParaRPr>
          </a:p>
          <a:p>
            <a:r>
              <a:rPr lang="en-US" sz="1000" dirty="0">
                <a:solidFill>
                  <a:schemeClr val="bg1"/>
                </a:solidFill>
              </a:rPr>
              <a:t>Credit: Matt </a:t>
            </a:r>
            <a:r>
              <a:rPr lang="en-US" sz="1000" dirty="0" err="1">
                <a:solidFill>
                  <a:schemeClr val="bg1"/>
                </a:solidFill>
              </a:rPr>
              <a:t>Rydzik</a:t>
            </a:r>
            <a:r>
              <a:rPr lang="en-US" sz="1000" dirty="0">
                <a:solidFill>
                  <a:schemeClr val="bg1"/>
                </a:solidFill>
              </a:rPr>
              <a:t> (U Wisconsin)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10986" y="822960"/>
            <a:ext cx="4747214" cy="4703781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366928" y="3495082"/>
            <a:ext cx="2091272" cy="20118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805762" y="6348258"/>
            <a:ext cx="2338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Desai et al., 2015, AFM</a:t>
            </a:r>
          </a:p>
        </p:txBody>
      </p:sp>
    </p:spTree>
    <p:extLst>
      <p:ext uri="{BB962C8B-B14F-4D97-AF65-F5344CB8AC3E}">
        <p14:creationId xmlns:p14="http://schemas.microsoft.com/office/powerpoint/2010/main" val="50361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Energy imbalance worsen with increased regional spatial heterogeneity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149" y="1459056"/>
            <a:ext cx="5741212" cy="47595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0702" y="6192919"/>
            <a:ext cx="2237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Stoy</a:t>
            </a:r>
            <a:r>
              <a:rPr lang="en-US" dirty="0">
                <a:solidFill>
                  <a:srgbClr val="FFFF00"/>
                </a:solidFill>
              </a:rPr>
              <a:t> et al., 2013, AFM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6747" y="2906935"/>
            <a:ext cx="9125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EBC=</a:t>
            </a:r>
          </a:p>
          <a:p>
            <a:pPr algn="ctr"/>
            <a:r>
              <a:rPr lang="en-US" sz="2000" dirty="0" err="1">
                <a:solidFill>
                  <a:schemeClr val="bg1"/>
                </a:solidFill>
              </a:rPr>
              <a:t>H+Le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-------</a:t>
            </a:r>
          </a:p>
          <a:p>
            <a:pPr algn="ctr"/>
            <a:r>
              <a:rPr lang="en-US" sz="2000" dirty="0" err="1">
                <a:solidFill>
                  <a:schemeClr val="bg1"/>
                </a:solidFill>
              </a:rPr>
              <a:t>Rnet</a:t>
            </a:r>
            <a:r>
              <a:rPr lang="en-US" sz="2000" dirty="0">
                <a:solidFill>
                  <a:schemeClr val="bg1"/>
                </a:solidFill>
              </a:rPr>
              <a:t>-G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34367" y="6286071"/>
            <a:ext cx="2968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Greenness spatial variance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133" y="1558782"/>
            <a:ext cx="1377576" cy="103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75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Landscape variance potentially drives stationary eddies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auder_diagr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21" y="1431444"/>
            <a:ext cx="8559800" cy="4902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86231" y="6306829"/>
            <a:ext cx="2556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Mauder</a:t>
            </a:r>
            <a:r>
              <a:rPr lang="en-US" dirty="0">
                <a:solidFill>
                  <a:srgbClr val="FFFF00"/>
                </a:solidFill>
              </a:rPr>
              <a:t> et al., 2008, BLM</a:t>
            </a:r>
          </a:p>
        </p:txBody>
      </p:sp>
      <p:pic>
        <p:nvPicPr>
          <p:cNvPr id="6" name="Picture 5" descr="../../Xu-ch4/figures/schematic.ai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679" y="3771061"/>
            <a:ext cx="5387733" cy="172493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79" y="1313189"/>
            <a:ext cx="4896284" cy="206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91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Atmospheric Emitted Radiance </a:t>
            </a:r>
            <a:r>
              <a:rPr lang="en-US" sz="2800" dirty="0" err="1"/>
              <a:t>Inferometer</a:t>
            </a:r>
            <a:r>
              <a:rPr lang="en-US" sz="2800" dirty="0"/>
              <a:t> (AERI) at tall tower in fall demonstrates existence of large roll eddies &gt; flux averaging time even near surface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11434" t="26186" r="10388" b="25936"/>
          <a:stretch/>
        </p:blipFill>
        <p:spPr bwMode="auto">
          <a:xfrm>
            <a:off x="2266714" y="1600200"/>
            <a:ext cx="6385586" cy="50606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https://www.ssec.wisc.edu/sparc_static/media/uploads/galleries/PECAN_2015/Gero-AERI-Deployment/.thumbnails/img_3972.jpg/img_3972-540x3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3499"/>
            <a:ext cx="2137991" cy="142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04965" y="1600200"/>
            <a:ext cx="1734671" cy="49619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8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9643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How homogenous is homogenous enough?</a:t>
            </a:r>
          </a:p>
          <a:p>
            <a:pPr lvl="1"/>
            <a:r>
              <a:rPr lang="en-US" dirty="0"/>
              <a:t>How well does a single eddy flux tower represent a typical earth system model domain (10x10 km) mean surface energy fluxes and how does mean flux and energy balance closure vary with surface flux heterogeneity?</a:t>
            </a:r>
          </a:p>
          <a:p>
            <a:r>
              <a:rPr lang="en-US" dirty="0"/>
              <a:t>How many flux towers are towers enough?</a:t>
            </a:r>
          </a:p>
          <a:p>
            <a:pPr lvl="1"/>
            <a:r>
              <a:rPr lang="en-US" dirty="0"/>
              <a:t>If you had multiple towers, how many would you need before sufficiently sampling domain mean flux? Are there smarter ways to compute the mean flux when you have multiple towers?</a:t>
            </a:r>
          </a:p>
          <a:p>
            <a:r>
              <a:rPr lang="en-US" sz="2800" dirty="0"/>
              <a:t>When and where does local surface heterogeneity drive local atmosphere circulations? </a:t>
            </a:r>
          </a:p>
          <a:p>
            <a:pPr lvl="1"/>
            <a:r>
              <a:rPr lang="en-US" dirty="0"/>
              <a:t>How does the presence or absence of these circulations influence the reliability and representativeness and energy balance closure of single-point eddy covariance flux tower measurements?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64298" y="556892"/>
            <a:ext cx="4371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QUESTIONS?????</a:t>
            </a:r>
            <a:endParaRPr lang="en-US" sz="3600" dirty="0">
              <a:solidFill>
                <a:srgbClr val="FFFF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14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1299" y="42102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C</a:t>
            </a:r>
            <a:r>
              <a:rPr lang="en-US" sz="2800" dirty="0" err="1"/>
              <a:t>hequamegon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H</a:t>
            </a:r>
            <a:r>
              <a:rPr lang="en-US" sz="2800" dirty="0"/>
              <a:t>eterogeneous </a:t>
            </a:r>
            <a:r>
              <a:rPr lang="en-US" sz="2800" dirty="0">
                <a:solidFill>
                  <a:srgbClr val="FF0000"/>
                </a:solidFill>
              </a:rPr>
              <a:t>E</a:t>
            </a:r>
            <a:r>
              <a:rPr lang="en-US" sz="2800" dirty="0"/>
              <a:t>cosystem </a:t>
            </a:r>
            <a:r>
              <a:rPr lang="en-US" sz="2800" dirty="0">
                <a:solidFill>
                  <a:srgbClr val="FF0000"/>
                </a:solidFill>
              </a:rPr>
              <a:t>E</a:t>
            </a:r>
            <a:r>
              <a:rPr lang="en-US" sz="2800" dirty="0"/>
              <a:t>nergy-balance </a:t>
            </a:r>
            <a:r>
              <a:rPr lang="en-US" sz="2800" dirty="0">
                <a:solidFill>
                  <a:srgbClr val="FF0000"/>
                </a:solidFill>
              </a:rPr>
              <a:t>S</a:t>
            </a:r>
            <a:r>
              <a:rPr lang="en-US" sz="2800" dirty="0"/>
              <a:t>tudy </a:t>
            </a:r>
            <a:r>
              <a:rPr lang="en-US" sz="2800" dirty="0">
                <a:solidFill>
                  <a:srgbClr val="FF0000"/>
                </a:solidFill>
              </a:rPr>
              <a:t>E</a:t>
            </a:r>
            <a:r>
              <a:rPr lang="en-US" sz="2800" dirty="0"/>
              <a:t>nabled by a </a:t>
            </a:r>
            <a:br>
              <a:rPr lang="en-US" sz="2800" dirty="0"/>
            </a:br>
            <a:r>
              <a:rPr lang="en-US" sz="2800" dirty="0">
                <a:solidFill>
                  <a:srgbClr val="FF0000"/>
                </a:solidFill>
              </a:rPr>
              <a:t>H</a:t>
            </a:r>
            <a:r>
              <a:rPr lang="en-US" sz="2800" dirty="0"/>
              <a:t>igh-density </a:t>
            </a:r>
            <a:r>
              <a:rPr lang="en-US" sz="2800" dirty="0">
                <a:solidFill>
                  <a:srgbClr val="FF0000"/>
                </a:solidFill>
              </a:rPr>
              <a:t>E</a:t>
            </a:r>
            <a:r>
              <a:rPr lang="en-US" sz="2800" dirty="0"/>
              <a:t>xtensive </a:t>
            </a:r>
            <a:r>
              <a:rPr lang="en-US" sz="2800" dirty="0">
                <a:solidFill>
                  <a:srgbClr val="FF0000"/>
                </a:solidFill>
              </a:rPr>
              <a:t>A</a:t>
            </a:r>
            <a:r>
              <a:rPr lang="en-US" sz="2800" dirty="0"/>
              <a:t>rray of </a:t>
            </a:r>
            <a:r>
              <a:rPr lang="en-US" sz="2800" dirty="0">
                <a:solidFill>
                  <a:srgbClr val="FF0000"/>
                </a:solidFill>
              </a:rPr>
              <a:t>D</a:t>
            </a:r>
            <a:r>
              <a:rPr lang="en-US" sz="2800" dirty="0"/>
              <a:t>etectors </a:t>
            </a:r>
            <a:r>
              <a:rPr lang="en-US" sz="3200" dirty="0"/>
              <a:t>(CHEESEHEAD19)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760" y="2543870"/>
            <a:ext cx="7342188" cy="2421941"/>
          </a:xfrm>
        </p:spPr>
        <p:txBody>
          <a:bodyPr>
            <a:normAutofit fontScale="550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Ankur R Desai, U. Wisconsin-Madison (PI)</a:t>
            </a:r>
          </a:p>
          <a:p>
            <a:r>
              <a:rPr lang="en-US" dirty="0">
                <a:solidFill>
                  <a:schemeClr val="bg1"/>
                </a:solidFill>
              </a:rPr>
              <a:t>Grant Petty, U. Wisconsin-Madison (co-PI, UW Ultralight)</a:t>
            </a:r>
          </a:p>
          <a:p>
            <a:r>
              <a:rPr lang="en-US" dirty="0">
                <a:solidFill>
                  <a:schemeClr val="bg1"/>
                </a:solidFill>
              </a:rPr>
              <a:t>Phil Townsend, U. Wisconsin-Madison (co-PI, UW </a:t>
            </a:r>
            <a:r>
              <a:rPr lang="en-US" dirty="0" err="1">
                <a:solidFill>
                  <a:schemeClr val="bg1"/>
                </a:solidFill>
              </a:rPr>
              <a:t>SpecEx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r>
              <a:rPr lang="en-US" dirty="0">
                <a:solidFill>
                  <a:schemeClr val="bg1"/>
                </a:solidFill>
              </a:rPr>
              <a:t>Mark D Schwartz, U. Wisconsin-Milwaukee (co-PI, Phenology)</a:t>
            </a:r>
          </a:p>
          <a:p>
            <a:r>
              <a:rPr lang="en-US" dirty="0">
                <a:solidFill>
                  <a:schemeClr val="bg1"/>
                </a:solidFill>
              </a:rPr>
              <a:t>Stefan Metzger, NEON/Battelle (co-PI, ERF, NEON Assets)</a:t>
            </a:r>
          </a:p>
          <a:p>
            <a:r>
              <a:rPr lang="en-US" dirty="0">
                <a:solidFill>
                  <a:schemeClr val="bg1"/>
                </a:solidFill>
              </a:rPr>
              <a:t>Matthias </a:t>
            </a:r>
            <a:r>
              <a:rPr lang="en-US" dirty="0" err="1">
                <a:solidFill>
                  <a:schemeClr val="bg1"/>
                </a:solidFill>
              </a:rPr>
              <a:t>Mauder</a:t>
            </a:r>
            <a:r>
              <a:rPr lang="en-US" dirty="0">
                <a:solidFill>
                  <a:schemeClr val="bg1"/>
                </a:solidFill>
              </a:rPr>
              <a:t>, Karlsruhe Institute of Technology (co-I, LiDAR/LES)</a:t>
            </a:r>
          </a:p>
          <a:p>
            <a:r>
              <a:rPr lang="en-US" dirty="0">
                <a:solidFill>
                  <a:schemeClr val="bg1"/>
                </a:solidFill>
              </a:rPr>
              <a:t>Rose </a:t>
            </a:r>
            <a:r>
              <a:rPr lang="en-US" dirty="0" err="1">
                <a:solidFill>
                  <a:schemeClr val="bg1"/>
                </a:solidFill>
              </a:rPr>
              <a:t>Pertzborn</a:t>
            </a:r>
            <a:r>
              <a:rPr lang="en-US" dirty="0">
                <a:solidFill>
                  <a:schemeClr val="bg1"/>
                </a:solidFill>
              </a:rPr>
              <a:t>, U. Wisconsin-Madison (co-I, K-12 outreach)</a:t>
            </a:r>
          </a:p>
          <a:p>
            <a:r>
              <a:rPr lang="en-US" dirty="0">
                <a:solidFill>
                  <a:schemeClr val="bg1"/>
                </a:solidFill>
              </a:rPr>
              <a:t>Paul </a:t>
            </a:r>
            <a:r>
              <a:rPr lang="en-US" dirty="0" err="1">
                <a:solidFill>
                  <a:schemeClr val="bg1"/>
                </a:solidFill>
              </a:rPr>
              <a:t>Stoy</a:t>
            </a:r>
            <a:r>
              <a:rPr lang="en-US" dirty="0">
                <a:solidFill>
                  <a:schemeClr val="bg1"/>
                </a:solidFill>
              </a:rPr>
              <a:t>, Montana State University (co-I, towers + being rarely wrong)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newcheesehea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82" y="999096"/>
            <a:ext cx="757557" cy="11033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9629" y="4965811"/>
            <a:ext cx="8711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+Instrument PIs: Al </a:t>
            </a:r>
            <a:r>
              <a:rPr lang="en-US" dirty="0" err="1">
                <a:solidFill>
                  <a:schemeClr val="bg1"/>
                </a:solidFill>
              </a:rPr>
              <a:t>Rodi</a:t>
            </a:r>
            <a:r>
              <a:rPr lang="en-US" dirty="0">
                <a:solidFill>
                  <a:schemeClr val="bg1"/>
                </a:solidFill>
              </a:rPr>
              <a:t> (U Wyoming King Air), Steve </a:t>
            </a:r>
            <a:r>
              <a:rPr lang="en-US" dirty="0" err="1">
                <a:solidFill>
                  <a:schemeClr val="bg1"/>
                </a:solidFill>
              </a:rPr>
              <a:t>Oncley</a:t>
            </a:r>
            <a:r>
              <a:rPr lang="en-US" dirty="0">
                <a:solidFill>
                  <a:schemeClr val="bg1"/>
                </a:solidFill>
              </a:rPr>
              <a:t> (NCAR ISFS), Bill Brown (NCAR ISS), Tim Wagner (SSEC SPARC), Eric Kruger (UW, Biometry),  Ryan </a:t>
            </a:r>
            <a:r>
              <a:rPr lang="en-US" dirty="0" err="1">
                <a:solidFill>
                  <a:schemeClr val="bg1"/>
                </a:solidFill>
              </a:rPr>
              <a:t>Pavlick</a:t>
            </a:r>
            <a:r>
              <a:rPr lang="en-US" dirty="0">
                <a:solidFill>
                  <a:schemeClr val="bg1"/>
                </a:solidFill>
              </a:rPr>
              <a:t> (NASA JPL, CFIS), Randy Kawa (NASA GSFC, CARAFE), Joel </a:t>
            </a:r>
            <a:r>
              <a:rPr lang="en-US" dirty="0" err="1">
                <a:solidFill>
                  <a:schemeClr val="bg1"/>
                </a:solidFill>
              </a:rPr>
              <a:t>McCorkel</a:t>
            </a:r>
            <a:r>
              <a:rPr lang="en-US" dirty="0">
                <a:solidFill>
                  <a:schemeClr val="bg1"/>
                </a:solidFill>
              </a:rPr>
              <a:t> (NASA GSFC, CAMSIS) </a:t>
            </a:r>
          </a:p>
        </p:txBody>
      </p:sp>
      <p:sp>
        <p:nvSpPr>
          <p:cNvPr id="5" name="Rectangle 4"/>
          <p:cNvSpPr/>
          <p:nvPr/>
        </p:nvSpPr>
        <p:spPr>
          <a:xfrm>
            <a:off x="1255523" y="2021042"/>
            <a:ext cx="68726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http://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flux.aos.wisc.edu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/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twiki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/bin/view/Main/CHEESEHEAD19</a:t>
            </a:r>
          </a:p>
        </p:txBody>
      </p:sp>
      <p:sp>
        <p:nvSpPr>
          <p:cNvPr id="7" name="Rectangle 6"/>
          <p:cNvSpPr/>
          <p:nvPr/>
        </p:nvSpPr>
        <p:spPr>
          <a:xfrm>
            <a:off x="109629" y="5990474"/>
            <a:ext cx="7218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ahoma" charset="0"/>
              </a:rPr>
              <a:t>NSF, Physical and Dynamic Meteorology</a:t>
            </a:r>
            <a:r>
              <a:rPr lang="en-US" dirty="0">
                <a:solidFill>
                  <a:schemeClr val="bg1"/>
                </a:solidFill>
                <a:latin typeface="tahoma" charset="0"/>
              </a:rPr>
              <a:t>,</a:t>
            </a:r>
            <a:r>
              <a:rPr lang="is-IS" dirty="0">
                <a:solidFill>
                  <a:schemeClr val="bg1"/>
                </a:solidFill>
                <a:latin typeface="tahoma" charset="0"/>
              </a:rPr>
              <a:t> #</a:t>
            </a:r>
            <a:r>
              <a:rPr lang="is-IS" b="1" dirty="0">
                <a:solidFill>
                  <a:schemeClr val="bg1"/>
                </a:solidFill>
                <a:latin typeface="tahoma" charset="0"/>
              </a:rPr>
              <a:t>AGS-1822420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40D96B-C585-874A-9C67-21AB0229B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2758" y="999096"/>
            <a:ext cx="1060804" cy="162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1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Experimental Design (Not BOREAS-II)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343" y="1178356"/>
            <a:ext cx="458528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Distribute 10 rapid-deployment eddy covariance flux towers (red dots) within 10x10 km box (black box, right) around US-</a:t>
            </a:r>
            <a:r>
              <a:rPr lang="en-US" sz="1600" dirty="0" err="1">
                <a:solidFill>
                  <a:schemeClr val="bg1"/>
                </a:solidFill>
              </a:rPr>
              <a:t>PFa</a:t>
            </a:r>
            <a:r>
              <a:rPr lang="en-US" sz="1600" dirty="0">
                <a:solidFill>
                  <a:schemeClr val="bg1"/>
                </a:solidFill>
              </a:rPr>
              <a:t> WLEF tall tower (blue cross).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Run July-Oct 2019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err="1">
                <a:solidFill>
                  <a:schemeClr val="bg1"/>
                </a:solidFill>
              </a:rPr>
              <a:t>Ecophys</a:t>
            </a:r>
            <a:r>
              <a:rPr lang="en-US" sz="1600" dirty="0">
                <a:solidFill>
                  <a:schemeClr val="bg1"/>
                </a:solidFill>
              </a:rPr>
              <a:t>, NPP, and phenology bi-weekly sampling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Place in-situ and remote profiling instruments in 100 m clearing.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3 IOPs in late Jul, late Aug, late Sep with airborne legs in 2 km spacing at 500 and 1000 </a:t>
            </a:r>
            <a:r>
              <a:rPr lang="en-US" sz="1600" dirty="0" err="1">
                <a:solidFill>
                  <a:schemeClr val="bg1"/>
                </a:solidFill>
              </a:rPr>
              <a:t>ft</a:t>
            </a:r>
            <a:r>
              <a:rPr lang="en-US" sz="1600" dirty="0">
                <a:solidFill>
                  <a:schemeClr val="bg1"/>
                </a:solidFill>
              </a:rPr>
              <a:t> AGL (purple lines).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Upward pointing </a:t>
            </a:r>
            <a:r>
              <a:rPr lang="en-US" sz="1600" dirty="0" err="1">
                <a:solidFill>
                  <a:schemeClr val="bg1"/>
                </a:solidFill>
              </a:rPr>
              <a:t>LiDAR</a:t>
            </a:r>
            <a:r>
              <a:rPr lang="en-US" sz="1600" dirty="0">
                <a:solidFill>
                  <a:schemeClr val="bg1"/>
                </a:solidFill>
              </a:rPr>
              <a:t> to map PBL dept. Raman </a:t>
            </a:r>
            <a:r>
              <a:rPr lang="en-US" sz="1600" dirty="0" err="1">
                <a:solidFill>
                  <a:schemeClr val="bg1"/>
                </a:solidFill>
              </a:rPr>
              <a:t>LiDAR</a:t>
            </a:r>
            <a:r>
              <a:rPr lang="en-US" sz="1600" dirty="0">
                <a:solidFill>
                  <a:schemeClr val="bg1"/>
                </a:solidFill>
              </a:rPr>
              <a:t> for profiles of temperature and water vapor, if possible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Hyperspectral visible-IR and canopy LiDAR mapping mission from UW </a:t>
            </a:r>
            <a:r>
              <a:rPr lang="en-US" sz="1600" dirty="0" err="1">
                <a:solidFill>
                  <a:schemeClr val="bg1"/>
                </a:solidFill>
              </a:rPr>
              <a:t>SpecEx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LES simulations for each IOP and select cases across study period</a:t>
            </a:r>
          </a:p>
        </p:txBody>
      </p:sp>
      <p:pic>
        <p:nvPicPr>
          <p:cNvPr id="5" name="Picture 4" descr="desai:Users:adesai:Dropbox:NSF-CHEESEHEAD-15:facilities:CHEESEHEAD_site selection_8-ARD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043" y="1083292"/>
            <a:ext cx="4559063" cy="51790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3371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829</TotalTime>
  <Words>951</Words>
  <Application>Microsoft Macintosh PowerPoint</Application>
  <PresentationFormat>On-screen Show (4:3)</PresentationFormat>
  <Paragraphs>98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宋体</vt:lpstr>
      <vt:lpstr>Arial</vt:lpstr>
      <vt:lpstr>Avenir Book</vt:lpstr>
      <vt:lpstr>Calibri</vt:lpstr>
      <vt:lpstr>Cambria Math</vt:lpstr>
      <vt:lpstr>Comic Sans MS</vt:lpstr>
      <vt:lpstr>Gill Sans</vt:lpstr>
      <vt:lpstr>Gill Sans MT</vt:lpstr>
      <vt:lpstr>Mangal</vt:lpstr>
      <vt:lpstr>Open Sans</vt:lpstr>
      <vt:lpstr>tahoma</vt:lpstr>
      <vt:lpstr>Trebuchet MS</vt:lpstr>
      <vt:lpstr>Office Theme</vt:lpstr>
      <vt:lpstr>The infinite flux tower project</vt:lpstr>
      <vt:lpstr>In the beginning…</vt:lpstr>
      <vt:lpstr>Park Falls/Chequamegon-Nicolet National Forest region, Wisconsin</vt:lpstr>
      <vt:lpstr>Energy imbalance worsen with increased regional spatial heterogeneity</vt:lpstr>
      <vt:lpstr>Landscape variance potentially drives stationary eddies</vt:lpstr>
      <vt:lpstr>Atmospheric Emitted Radiance Inferometer (AERI) at tall tower in fall demonstrates existence of large roll eddies &gt; flux averaging time even near surface</vt:lpstr>
      <vt:lpstr>PowerPoint Presentation</vt:lpstr>
      <vt:lpstr>Chequamegon Heterogeneous Ecosystem Energy-balance Study Enabled by a  High-density Extensive Array of Detectors (CHEESEHEAD19)</vt:lpstr>
      <vt:lpstr>Experimental Design (Not BOREAS-II)</vt:lpstr>
      <vt:lpstr>July-October allows us to sample landscape as it evolves from homogenous LE (transpiration) driven, to patchier H and LE patterns depending on ecosystem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Spatial eddy covariance improves energy balance and more rapidly converges to domain mean flux than naïve upscaling</vt:lpstr>
      <vt:lpstr>Environmental Response Function (ERF) scaling method</vt:lpstr>
      <vt:lpstr>With 14 towers, we can recover highly heterogeneous fluxes in LES with ERF</vt:lpstr>
      <vt:lpstr>So how regional is our very tall tower?</vt:lpstr>
      <vt:lpstr>We are looking for infinite collaborators!</vt:lpstr>
    </vt:vector>
  </TitlesOfParts>
  <Company>University of Wisconsin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many flux towers are enough? </dc:title>
  <dc:creator>Ankur Desai</dc:creator>
  <cp:lastModifiedBy>ANKUR R DESAI</cp:lastModifiedBy>
  <cp:revision>75</cp:revision>
  <dcterms:created xsi:type="dcterms:W3CDTF">2016-06-15T14:24:15Z</dcterms:created>
  <dcterms:modified xsi:type="dcterms:W3CDTF">2018-12-06T23:22:40Z</dcterms:modified>
</cp:coreProperties>
</file>