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5"/>
  </p:notesMasterIdLst>
  <p:sldIdLst>
    <p:sldId id="300" r:id="rId3"/>
    <p:sldId id="301" r:id="rId4"/>
    <p:sldId id="304" r:id="rId5"/>
    <p:sldId id="303" r:id="rId6"/>
    <p:sldId id="268" r:id="rId7"/>
    <p:sldId id="306" r:id="rId8"/>
    <p:sldId id="305" r:id="rId9"/>
    <p:sldId id="289" r:id="rId10"/>
    <p:sldId id="290" r:id="rId11"/>
    <p:sldId id="291" r:id="rId12"/>
    <p:sldId id="317" r:id="rId13"/>
    <p:sldId id="325" r:id="rId14"/>
    <p:sldId id="257" r:id="rId15"/>
    <p:sldId id="331" r:id="rId16"/>
    <p:sldId id="326" r:id="rId17"/>
    <p:sldId id="330" r:id="rId18"/>
    <p:sldId id="329" r:id="rId19"/>
    <p:sldId id="307" r:id="rId20"/>
    <p:sldId id="336" r:id="rId21"/>
    <p:sldId id="334" r:id="rId22"/>
    <p:sldId id="335"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FFFFFF"/>
    <a:srgbClr val="01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47"/>
    <p:restoredTop sz="94694"/>
  </p:normalViewPr>
  <p:slideViewPr>
    <p:cSldViewPr snapToGrid="0" snapToObjects="1">
      <p:cViewPr varScale="1">
        <p:scale>
          <a:sx n="66" d="100"/>
          <a:sy n="66" d="100"/>
        </p:scale>
        <p:origin x="208" y="1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04E26-558E-7B46-95FD-989DFD898FFF}" type="datetimeFigureOut">
              <a:rPr lang="en-US" smtClean="0"/>
              <a:t>6/10/21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95677-E9CF-BB45-9E47-D5F59C5790E9}" type="slidenum">
              <a:rPr lang="en-US" smtClean="0"/>
              <a:t>‹#›</a:t>
            </a:fld>
            <a:endParaRPr lang="en-US"/>
          </a:p>
        </p:txBody>
      </p:sp>
    </p:spTree>
    <p:extLst>
      <p:ext uri="{BB962C8B-B14F-4D97-AF65-F5344CB8AC3E}">
        <p14:creationId xmlns:p14="http://schemas.microsoft.com/office/powerpoint/2010/main" val="424143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For this analysis: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Temporal EC data were calculated for each tower individually and then averaged to get domain-wide fluxes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Spatial and spatio-temporal EC were calculated across all flux towers as if the entire set of towers was one super site. Note, this is different from spatial EC as originally conceived, whereby a flux time series is produced for each tower separately. Here we’ve built on that approach by processing data from all towers as samples in one flux calculation. Assuming the towers sufficiently sample landscape variation, the final flux time series represents the domain-wide flux.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For this analysis: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Temporal EC data were calculated for each tower individually and then averaged to get domain-wide fluxes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Spatial and spatio-temporal EC were calculated across all flux towers as if the entire set of towers was one super site. Note, this is different from spatial EC as originally conceived, whereby a flux time series is produced for each tower separately. Here we’ve built on that approach by processing data from all towers as samples in one flux calculation. Assuming the towers sufficiently sample landscape variation, the final flux time series represents the domain-wide flux. </a:t>
            </a:r>
          </a:p>
        </p:txBody>
      </p:sp>
    </p:spTree>
    <p:extLst>
      <p:ext uri="{BB962C8B-B14F-4D97-AF65-F5344CB8AC3E}">
        <p14:creationId xmlns:p14="http://schemas.microsoft.com/office/powerpoint/2010/main" val="26537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C976-07C4-324D-B555-CF32C081F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635C6A-D886-ED4C-8B3D-BE6C62F6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682CF-BF16-4142-8C3B-0C588E0CBA63}"/>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B1B5B0F3-685A-D44E-88CC-7436301B2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18F9E-FEF8-9743-AA21-5D00C10FA14C}"/>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17404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6AEB-E549-8444-B65D-3E76A1E377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2C979-DD59-F449-8AB2-A6A7FCC60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67C82-9AA2-984A-A6F3-64DBCC5C9E11}"/>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411E2C7D-BFC6-6C4B-8211-57AA16C9C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DC840-E15C-1E45-9754-34EF91A42231}"/>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379112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95A99-5D35-D045-BE3A-B21963B019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DBD7C2-58F8-8443-A16A-58F8340E5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0F3F1-6639-704D-B92B-1F97C6DC3C27}"/>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E256DDC3-8A22-CA46-9B9A-6C6FDBC52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D27D5-F601-0140-8962-2515AED3A9E0}"/>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337540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1488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83289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862194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59341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72419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Helvetica Neue Medium"/>
                <a:ea typeface="Helvetica Neue Medium"/>
                <a:cs typeface="Helvetica Neue Medium"/>
                <a:sym typeface="Helvetica Neue Medium"/>
              </a:defRPr>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8198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13417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34225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60E8-3FF5-D748-9AE5-053C72EEA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1F85C-7BD6-904A-8FF5-8753057AD1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F29F7-4A6C-7D4D-AE07-8B5822A18AF3}"/>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13C007AF-6517-9C45-953B-13325BF9C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A6608-37EE-1349-B7D7-5B8B3BF74DA8}"/>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291602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87307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82396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1609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Helvetica Neue Medium"/>
                <a:ea typeface="Helvetica Neue Medium"/>
                <a:cs typeface="Helvetica Neue Medium"/>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214387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881168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15365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lvl1pPr>
          </a:lstStyle>
          <a:p>
            <a:r>
              <a:t>Title Text</a:t>
            </a:r>
          </a:p>
        </p:txBody>
      </p:sp>
      <p:sp>
        <p:nvSpPr>
          <p:cNvPr id="118"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495300" indent="-266700" defTabSz="914400">
              <a:lnSpc>
                <a:spcPct val="90000"/>
              </a:lnSpc>
              <a:spcBef>
                <a:spcPts val="1000"/>
              </a:spcBef>
              <a:buSzPct val="100000"/>
              <a:buFont typeface="Arial"/>
              <a:defRPr sz="2800">
                <a:latin typeface="Calibri"/>
                <a:ea typeface="Calibri"/>
                <a:cs typeface="Calibri"/>
                <a:sym typeface="Calibri"/>
              </a:defRPr>
            </a:lvl2pPr>
            <a:lvl3pPr marL="777240" indent="-320040" defTabSz="914400">
              <a:lnSpc>
                <a:spcPct val="90000"/>
              </a:lnSpc>
              <a:spcBef>
                <a:spcPts val="1000"/>
              </a:spcBef>
              <a:buSzPct val="100000"/>
              <a:buFont typeface="Arial"/>
              <a:defRPr sz="2800">
                <a:latin typeface="Calibri"/>
                <a:ea typeface="Calibri"/>
                <a:cs typeface="Calibri"/>
                <a:sym typeface="Calibri"/>
              </a:defRPr>
            </a:lvl3pPr>
            <a:lvl4pPr marL="1041400" indent="-355600" defTabSz="914400">
              <a:lnSpc>
                <a:spcPct val="90000"/>
              </a:lnSpc>
              <a:spcBef>
                <a:spcPts val="1000"/>
              </a:spcBef>
              <a:buSzPct val="100000"/>
              <a:buFont typeface="Arial"/>
              <a:defRPr sz="2800">
                <a:latin typeface="Calibri"/>
                <a:ea typeface="Calibri"/>
                <a:cs typeface="Calibri"/>
                <a:sym typeface="Calibri"/>
              </a:defRPr>
            </a:lvl4pPr>
            <a:lvl5pPr marL="12700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0986394"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945832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solidFill>
                  <a:srgbClr val="FFFFFF"/>
                </a:solidFill>
              </a:defRPr>
            </a:lvl1pPr>
          </a:lstStyle>
          <a:p>
            <a:r>
              <a:t>Title Text</a:t>
            </a:r>
          </a:p>
        </p:txBody>
      </p:sp>
      <p:sp>
        <p:nvSpPr>
          <p:cNvPr id="127"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solidFill>
                  <a:srgbClr val="FFFFFF"/>
                </a:solidFill>
                <a:latin typeface="Calibri"/>
                <a:ea typeface="Calibri"/>
                <a:cs typeface="Calibri"/>
                <a:sym typeface="Calibri"/>
              </a:defRPr>
            </a:lvl1pPr>
            <a:lvl2pPr marL="495300" indent="-266700" defTabSz="914400">
              <a:lnSpc>
                <a:spcPct val="90000"/>
              </a:lnSpc>
              <a:spcBef>
                <a:spcPts val="1000"/>
              </a:spcBef>
              <a:buSzPct val="100000"/>
              <a:buFont typeface="Arial"/>
              <a:defRPr sz="2800">
                <a:solidFill>
                  <a:srgbClr val="FFFFFF"/>
                </a:solidFill>
                <a:latin typeface="Calibri"/>
                <a:ea typeface="Calibri"/>
                <a:cs typeface="Calibri"/>
                <a:sym typeface="Calibri"/>
              </a:defRPr>
            </a:lvl2pPr>
            <a:lvl3pPr marL="777240" indent="-320040" defTabSz="914400">
              <a:lnSpc>
                <a:spcPct val="90000"/>
              </a:lnSpc>
              <a:spcBef>
                <a:spcPts val="1000"/>
              </a:spcBef>
              <a:buSzPct val="100000"/>
              <a:buFont typeface="Arial"/>
              <a:defRPr sz="2800">
                <a:solidFill>
                  <a:srgbClr val="FFFFFF"/>
                </a:solidFill>
                <a:latin typeface="Calibri"/>
                <a:ea typeface="Calibri"/>
                <a:cs typeface="Calibri"/>
                <a:sym typeface="Calibri"/>
              </a:defRPr>
            </a:lvl3pPr>
            <a:lvl4pPr marL="1041400" indent="-355600" defTabSz="914400">
              <a:lnSpc>
                <a:spcPct val="90000"/>
              </a:lnSpc>
              <a:spcBef>
                <a:spcPts val="1000"/>
              </a:spcBef>
              <a:buSzPct val="100000"/>
              <a:buFont typeface="Arial"/>
              <a:defRPr sz="2800">
                <a:solidFill>
                  <a:srgbClr val="FFFFFF"/>
                </a:solidFill>
                <a:latin typeface="Calibri"/>
                <a:ea typeface="Calibri"/>
                <a:cs typeface="Calibri"/>
                <a:sym typeface="Calibri"/>
              </a:defRPr>
            </a:lvl4pPr>
            <a:lvl5pPr marL="1270000" indent="-355600" defTabSz="914400">
              <a:lnSpc>
                <a:spcPct val="90000"/>
              </a:lnSpc>
              <a:spcBef>
                <a:spcPts val="1000"/>
              </a:spcBef>
              <a:buSzPct val="100000"/>
              <a:buFont typeface="Arial"/>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0986394" y="6354248"/>
            <a:ext cx="367407" cy="369330"/>
          </a:xfrm>
          <a:prstGeom prst="rect">
            <a:avLst/>
          </a:prstGeom>
        </p:spPr>
        <p:txBody>
          <a:bodyPr lIns="91439" tIns="91439" rIns="91439" bIns="91439" anchor="ctr"/>
          <a:lstStyle>
            <a:lvl1pPr algn="r" defTabSz="914400">
              <a:defRPr>
                <a:solidFill>
                  <a:srgbClr val="FFFFF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7034889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524000" y="1122363"/>
            <a:ext cx="9144000" cy="2387601"/>
          </a:xfrm>
          <a:prstGeom prst="rect">
            <a:avLst/>
          </a:prstGeom>
        </p:spPr>
        <p:txBody>
          <a:bodyPr lIns="91439" tIns="91439" rIns="91439" bIns="91439" anchor="b"/>
          <a:lstStyle>
            <a:lvl1pPr defTabSz="914400">
              <a:lnSpc>
                <a:spcPct val="90000"/>
              </a:lnSpc>
              <a:defRPr sz="6000"/>
            </a:lvl1pPr>
          </a:lstStyle>
          <a:p>
            <a:r>
              <a:t>Title Text</a:t>
            </a:r>
          </a:p>
        </p:txBody>
      </p:sp>
      <p:sp>
        <p:nvSpPr>
          <p:cNvPr id="136" name="Body Level One…"/>
          <p:cNvSpPr txBox="1">
            <a:spLocks noGrp="1"/>
          </p:cNvSpPr>
          <p:nvPr>
            <p:ph type="body" sz="quarter" idx="1"/>
          </p:nvPr>
        </p:nvSpPr>
        <p:spPr>
          <a:xfrm>
            <a:off x="1524000" y="3602038"/>
            <a:ext cx="9144000" cy="1655763"/>
          </a:xfrm>
          <a:prstGeom prst="rect">
            <a:avLst/>
          </a:prstGeom>
        </p:spPr>
        <p:txBody>
          <a:bodyPr lIns="91439" tIns="91439" rIns="91439" bIns="9143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228600" algn="ctr" defTabSz="914400">
              <a:lnSpc>
                <a:spcPct val="90000"/>
              </a:lnSpc>
              <a:spcBef>
                <a:spcPts val="1000"/>
              </a:spcBef>
              <a:buSzTx/>
              <a:buNone/>
              <a:defRPr sz="2400">
                <a:latin typeface="Calibri"/>
                <a:ea typeface="Calibri"/>
                <a:cs typeface="Calibri"/>
                <a:sym typeface="Calibri"/>
              </a:defRPr>
            </a:lvl2pPr>
            <a:lvl3pPr marL="0" indent="457200" algn="ctr" defTabSz="914400">
              <a:lnSpc>
                <a:spcPct val="90000"/>
              </a:lnSpc>
              <a:spcBef>
                <a:spcPts val="1000"/>
              </a:spcBef>
              <a:buSzTx/>
              <a:buNone/>
              <a:defRPr sz="2400">
                <a:latin typeface="Calibri"/>
                <a:ea typeface="Calibri"/>
                <a:cs typeface="Calibri"/>
                <a:sym typeface="Calibri"/>
              </a:defRPr>
            </a:lvl3pPr>
            <a:lvl4pPr marL="0" indent="685800" algn="ctr" defTabSz="914400">
              <a:lnSpc>
                <a:spcPct val="90000"/>
              </a:lnSpc>
              <a:spcBef>
                <a:spcPts val="1000"/>
              </a:spcBef>
              <a:buSzTx/>
              <a:buNone/>
              <a:defRPr sz="2400">
                <a:latin typeface="Calibri"/>
                <a:ea typeface="Calibri"/>
                <a:cs typeface="Calibri"/>
                <a:sym typeface="Calibri"/>
              </a:defRPr>
            </a:lvl4pPr>
            <a:lvl5pPr marL="0" indent="9144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0986394"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298054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FAA-C0B5-2843-8C39-4A7887D25D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1BA7B-45F6-694E-A400-34B4A5E41F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E6921E-B2D3-ED43-9A42-A445EADCED50}"/>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880F1C8A-4F5A-B14C-9604-E69BE9F38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9305D-6A84-654A-A10F-464E21CA6AB8}"/>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126564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00F9-792C-3346-A9A9-78ADF9FE7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93DB3-3E19-9A49-A2E4-869CB932B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06C50-D39B-044C-99A4-2EFB464C09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45A5A9-7563-5945-9ECE-985CCBEB9840}"/>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6" name="Footer Placeholder 5">
            <a:extLst>
              <a:ext uri="{FF2B5EF4-FFF2-40B4-BE49-F238E27FC236}">
                <a16:creationId xmlns:a16="http://schemas.microsoft.com/office/drawing/2014/main" id="{20A10A7B-A84C-4249-9C11-C18C16A395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2628D-57CD-4347-859B-7D8F4F1B862A}"/>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228878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2C59-4CC4-6240-B795-5F0BEF9338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528AE0-DC28-3D4F-B235-134A5DE80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C6617-3D10-9940-8BE8-84F7E761FF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2BA7BE-303C-9A4C-AB76-4D2FB2497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48304-748B-CC42-825B-B51C7C49A2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7CEFF7-4FE1-F748-9424-F8E1066A6753}"/>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8" name="Footer Placeholder 7">
            <a:extLst>
              <a:ext uri="{FF2B5EF4-FFF2-40B4-BE49-F238E27FC236}">
                <a16:creationId xmlns:a16="http://schemas.microsoft.com/office/drawing/2014/main" id="{08F6C5B6-BCBB-534B-A708-510545DF8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877E4A-C90E-6049-9E4E-19C0343FC381}"/>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288753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7C8D-EAF2-BD45-87F5-CD86466555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1E0AE4-807E-6345-9329-ABC01C3356CE}"/>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4" name="Footer Placeholder 3">
            <a:extLst>
              <a:ext uri="{FF2B5EF4-FFF2-40B4-BE49-F238E27FC236}">
                <a16:creationId xmlns:a16="http://schemas.microsoft.com/office/drawing/2014/main" id="{9FDCADF8-D1B1-BA41-B3CB-2540AC15A3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E113FF-4057-B744-8448-9F0FFA330935}"/>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173299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62E8FC-FDB0-5F4E-84CC-026DB6B39AEA}"/>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3" name="Footer Placeholder 2">
            <a:extLst>
              <a:ext uri="{FF2B5EF4-FFF2-40B4-BE49-F238E27FC236}">
                <a16:creationId xmlns:a16="http://schemas.microsoft.com/office/drawing/2014/main" id="{997EAFC1-BF1F-1446-9EE9-09C16353CC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E7E307-14C5-F043-8FB7-BE9C1E690321}"/>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57185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12F9-AD97-CA41-89E4-45A65EACC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578824-816E-4C4A-A9A4-39D8BFB02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B73FB8-59CF-204A-9802-FA191B4A8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9543A-4DF6-EE4E-9F26-D2E267960FAA}"/>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6" name="Footer Placeholder 5">
            <a:extLst>
              <a:ext uri="{FF2B5EF4-FFF2-40B4-BE49-F238E27FC236}">
                <a16:creationId xmlns:a16="http://schemas.microsoft.com/office/drawing/2014/main" id="{90D4244C-E4D8-2B42-82C2-23F3B4D97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D3C47-34E4-CA4B-8424-805B03DA7882}"/>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187531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6902-F6C7-2D46-B0C3-AB9EE9840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842770-9617-4945-9234-67C6A9D57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23318-2EA1-5B4D-9B3A-2A3F9CF5B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79979-254B-494B-8EBA-E207C93E6F23}"/>
              </a:ext>
            </a:extLst>
          </p:cNvPr>
          <p:cNvSpPr>
            <a:spLocks noGrp="1"/>
          </p:cNvSpPr>
          <p:nvPr>
            <p:ph type="dt" sz="half" idx="10"/>
          </p:nvPr>
        </p:nvSpPr>
        <p:spPr/>
        <p:txBody>
          <a:bodyPr/>
          <a:lstStyle/>
          <a:p>
            <a:fld id="{688833A2-9B8A-7340-A194-61EC1F5B9138}" type="datetimeFigureOut">
              <a:rPr lang="en-US" smtClean="0"/>
              <a:t>6/10/21</a:t>
            </a:fld>
            <a:endParaRPr lang="en-US"/>
          </a:p>
        </p:txBody>
      </p:sp>
      <p:sp>
        <p:nvSpPr>
          <p:cNvPr id="6" name="Footer Placeholder 5">
            <a:extLst>
              <a:ext uri="{FF2B5EF4-FFF2-40B4-BE49-F238E27FC236}">
                <a16:creationId xmlns:a16="http://schemas.microsoft.com/office/drawing/2014/main" id="{40483A59-004E-CB4F-A03E-D52A77E9D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CB9A5-2B5E-6645-AE22-00F5166FAF40}"/>
              </a:ext>
            </a:extLst>
          </p:cNvPr>
          <p:cNvSpPr>
            <a:spLocks noGrp="1"/>
          </p:cNvSpPr>
          <p:nvPr>
            <p:ph type="sldNum" sz="quarter" idx="12"/>
          </p:nvPr>
        </p:nvSpPr>
        <p:spPr/>
        <p:txBody>
          <a:bodyPr/>
          <a:lstStyle/>
          <a:p>
            <a:fld id="{989DA714-38F9-A34F-BA97-ECEC556DCD96}" type="slidenum">
              <a:rPr lang="en-US" smtClean="0"/>
              <a:t>‹#›</a:t>
            </a:fld>
            <a:endParaRPr lang="en-US"/>
          </a:p>
        </p:txBody>
      </p:sp>
    </p:spTree>
    <p:extLst>
      <p:ext uri="{BB962C8B-B14F-4D97-AF65-F5344CB8AC3E}">
        <p14:creationId xmlns:p14="http://schemas.microsoft.com/office/powerpoint/2010/main" val="401787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D8653-9361-B746-8FD4-07597D3CEB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26AA83-9FE3-FA4F-A27F-E28963440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15B0B-7B22-BC4A-A8B7-CF4DBC3B5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833A2-9B8A-7340-A194-61EC1F5B9138}" type="datetimeFigureOut">
              <a:rPr lang="en-US" smtClean="0"/>
              <a:t>6/10/21</a:t>
            </a:fld>
            <a:endParaRPr lang="en-US"/>
          </a:p>
        </p:txBody>
      </p:sp>
      <p:sp>
        <p:nvSpPr>
          <p:cNvPr id="5" name="Footer Placeholder 4">
            <a:extLst>
              <a:ext uri="{FF2B5EF4-FFF2-40B4-BE49-F238E27FC236}">
                <a16:creationId xmlns:a16="http://schemas.microsoft.com/office/drawing/2014/main" id="{DDFBCD4E-1946-C24D-A2BD-0F8E6EAD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CD973-A511-E544-BBA2-4BA160DF7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DA714-38F9-A34F-BA97-ECEC556DCD96}" type="slidenum">
              <a:rPr lang="en-US" smtClean="0"/>
              <a:t>‹#›</a:t>
            </a:fld>
            <a:endParaRPr lang="en-US"/>
          </a:p>
        </p:txBody>
      </p:sp>
    </p:spTree>
    <p:extLst>
      <p:ext uri="{BB962C8B-B14F-4D97-AF65-F5344CB8AC3E}">
        <p14:creationId xmlns:p14="http://schemas.microsoft.com/office/powerpoint/2010/main" val="15917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091383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ransition spd="med"/>
  <p:txStyles>
    <p:titleStyle>
      <a:lvl1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1pPr>
      <a:lvl2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2pPr>
      <a:lvl3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3pPr>
      <a:lvl4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4pPr>
      <a:lvl5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5pPr>
      <a:lvl6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6pPr>
      <a:lvl7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7pPr>
      <a:lvl8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8pPr>
      <a:lvl9pPr marL="0" marR="0" indent="0" algn="ctr" defTabSz="412750" rtl="0" latinLnBrk="0">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Light"/>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sp>
        <p:nvSpPr>
          <p:cNvPr id="146" name="Brian Butterworth,…"/>
          <p:cNvSpPr txBox="1"/>
          <p:nvPr/>
        </p:nvSpPr>
        <p:spPr>
          <a:xfrm>
            <a:off x="3419857" y="2909583"/>
            <a:ext cx="5852160" cy="2206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228600">
              <a:defRPr sz="4000" b="0">
                <a:solidFill>
                  <a:srgbClr val="017400"/>
                </a:solidFill>
                <a:latin typeface="+mn-lt"/>
                <a:ea typeface="+mn-ea"/>
                <a:cs typeface="+mn-cs"/>
                <a:sym typeface="Calibri Light"/>
              </a:defRPr>
            </a:pPr>
            <a:r>
              <a:rPr lang="en-US" sz="2000" b="1" dirty="0">
                <a:solidFill>
                  <a:schemeClr val="tx1">
                    <a:lumMod val="95000"/>
                    <a:lumOff val="5000"/>
                  </a:schemeClr>
                </a:solidFill>
                <a:latin typeface="+mj-lt"/>
              </a:rPr>
              <a:t>Brian J. Butterworth</a:t>
            </a:r>
            <a:r>
              <a:rPr lang="en-US" sz="2000" dirty="0">
                <a:solidFill>
                  <a:schemeClr val="tx1">
                    <a:lumMod val="95000"/>
                    <a:lumOff val="5000"/>
                  </a:schemeClr>
                </a:solidFill>
                <a:latin typeface="+mj-lt"/>
              </a:rPr>
              <a:t>, Ankur R. Desai, </a:t>
            </a:r>
            <a:r>
              <a:rPr lang="en-US" sz="2000" dirty="0" err="1">
                <a:solidFill>
                  <a:schemeClr val="tx1">
                    <a:lumMod val="95000"/>
                    <a:lumOff val="5000"/>
                  </a:schemeClr>
                </a:solidFill>
                <a:latin typeface="+mj-lt"/>
              </a:rPr>
              <a:t>Sreenath</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Paleri</a:t>
            </a:r>
            <a:r>
              <a:rPr lang="en-US" sz="2000" dirty="0">
                <a:solidFill>
                  <a:schemeClr val="tx1">
                    <a:lumMod val="95000"/>
                    <a:lumOff val="5000"/>
                  </a:schemeClr>
                </a:solidFill>
                <a:latin typeface="+mj-lt"/>
              </a:rPr>
              <a:t>, Stefan Metzger, David Durden, Christopher Florian, Matthias </a:t>
            </a:r>
            <a:r>
              <a:rPr lang="en-US" sz="2000" dirty="0" err="1">
                <a:solidFill>
                  <a:schemeClr val="tx1">
                    <a:lumMod val="95000"/>
                    <a:lumOff val="5000"/>
                  </a:schemeClr>
                </a:solidFill>
                <a:latin typeface="+mj-lt"/>
              </a:rPr>
              <a:t>Mauder</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Luise</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Wanner</a:t>
            </a:r>
            <a:r>
              <a:rPr lang="en-US" sz="2000" dirty="0">
                <a:solidFill>
                  <a:schemeClr val="tx1">
                    <a:lumMod val="95000"/>
                    <a:lumOff val="5000"/>
                  </a:schemeClr>
                </a:solidFill>
                <a:latin typeface="+mj-lt"/>
              </a:rPr>
              <a:t> </a:t>
            </a:r>
          </a:p>
          <a:p>
            <a:pPr algn="ctr" defTabSz="228600">
              <a:lnSpc>
                <a:spcPts val="3300"/>
              </a:lnSpc>
              <a:defRPr sz="4000" b="0">
                <a:solidFill>
                  <a:srgbClr val="017400"/>
                </a:solidFill>
                <a:latin typeface="+mn-lt"/>
                <a:ea typeface="+mn-ea"/>
                <a:cs typeface="+mn-cs"/>
                <a:sym typeface="Calibri Light"/>
              </a:defRPr>
            </a:pPr>
            <a:endParaRPr lang="en-US" sz="2000" dirty="0">
              <a:solidFill>
                <a:schemeClr val="tx1">
                  <a:lumMod val="95000"/>
                  <a:lumOff val="5000"/>
                </a:schemeClr>
              </a:solidFill>
              <a:latin typeface="+mj-lt"/>
            </a:endParaRPr>
          </a:p>
          <a:p>
            <a:pPr algn="ctr" defTabSz="228600">
              <a:lnSpc>
                <a:spcPts val="3300"/>
              </a:lnSpc>
              <a:defRPr sz="4000" b="0">
                <a:solidFill>
                  <a:srgbClr val="017400"/>
                </a:solidFill>
                <a:latin typeface="+mn-lt"/>
                <a:ea typeface="+mn-ea"/>
                <a:cs typeface="+mn-cs"/>
                <a:sym typeface="Calibri Light"/>
              </a:defRPr>
            </a:pPr>
            <a:r>
              <a:rPr lang="en-US" sz="2000" dirty="0">
                <a:solidFill>
                  <a:schemeClr val="tx1">
                    <a:lumMod val="95000"/>
                    <a:lumOff val="5000"/>
                  </a:schemeClr>
                </a:solidFill>
                <a:latin typeface="+mj-lt"/>
              </a:rPr>
              <a:t>Agricultural and Forest Meteorology Meeting</a:t>
            </a:r>
          </a:p>
          <a:p>
            <a:pPr algn="ctr" defTabSz="228600">
              <a:lnSpc>
                <a:spcPts val="3300"/>
              </a:lnSpc>
              <a:defRPr sz="4000" b="0">
                <a:solidFill>
                  <a:srgbClr val="017400"/>
                </a:solidFill>
                <a:latin typeface="+mn-lt"/>
                <a:ea typeface="+mn-ea"/>
                <a:cs typeface="+mn-cs"/>
                <a:sym typeface="Calibri Light"/>
              </a:defRPr>
            </a:pPr>
            <a:r>
              <a:rPr lang="en-US" sz="2000" dirty="0">
                <a:solidFill>
                  <a:schemeClr val="tx1">
                    <a:lumMod val="95000"/>
                    <a:lumOff val="5000"/>
                  </a:schemeClr>
                </a:solidFill>
                <a:latin typeface="+mj-lt"/>
              </a:rPr>
              <a:t>June 23</a:t>
            </a:r>
            <a:r>
              <a:rPr sz="2000" dirty="0">
                <a:solidFill>
                  <a:schemeClr val="tx1">
                    <a:lumMod val="95000"/>
                    <a:lumOff val="5000"/>
                  </a:schemeClr>
                </a:solidFill>
                <a:latin typeface="+mj-lt"/>
              </a:rPr>
              <a:t>, 202</a:t>
            </a:r>
            <a:r>
              <a:rPr lang="en-US" sz="2000" dirty="0">
                <a:solidFill>
                  <a:schemeClr val="tx1">
                    <a:lumMod val="95000"/>
                    <a:lumOff val="5000"/>
                  </a:schemeClr>
                </a:solidFill>
                <a:latin typeface="+mj-lt"/>
              </a:rPr>
              <a:t>1</a:t>
            </a:r>
            <a:endParaRPr sz="2000" dirty="0">
              <a:solidFill>
                <a:schemeClr val="tx1">
                  <a:lumMod val="95000"/>
                  <a:lumOff val="5000"/>
                </a:schemeClr>
              </a:solidFill>
              <a:latin typeface="+mj-lt"/>
            </a:endParaRPr>
          </a:p>
        </p:txBody>
      </p:sp>
      <p:pic>
        <p:nvPicPr>
          <p:cNvPr id="147" name="cheese_back.png" descr="cheese_back.png"/>
          <p:cNvPicPr>
            <a:picLocks noChangeAspect="1"/>
          </p:cNvPicPr>
          <p:nvPr/>
        </p:nvPicPr>
        <p:blipFill>
          <a:blip r:embed="rId2"/>
          <a:stretch>
            <a:fillRect/>
          </a:stretch>
        </p:blipFill>
        <p:spPr>
          <a:xfrm>
            <a:off x="9539149" y="2869342"/>
            <a:ext cx="2652851" cy="3405152"/>
          </a:xfrm>
          <a:prstGeom prst="rect">
            <a:avLst/>
          </a:prstGeom>
          <a:ln w="12700">
            <a:miter lim="400000"/>
          </a:ln>
        </p:spPr>
      </p:pic>
      <p:pic>
        <p:nvPicPr>
          <p:cNvPr id="148" name="BAMS_cover_GP.jpg" descr="BAMS_cover_GP.jpg"/>
          <p:cNvPicPr>
            <a:picLocks noChangeAspect="1"/>
          </p:cNvPicPr>
          <p:nvPr/>
        </p:nvPicPr>
        <p:blipFill>
          <a:blip r:embed="rId3"/>
          <a:srcRect t="10848" r="15257"/>
          <a:stretch>
            <a:fillRect/>
          </a:stretch>
        </p:blipFill>
        <p:spPr>
          <a:xfrm>
            <a:off x="279681" y="2290288"/>
            <a:ext cx="2865855" cy="4051196"/>
          </a:xfrm>
          <a:prstGeom prst="rect">
            <a:avLst/>
          </a:prstGeom>
          <a:ln w="152400">
            <a:solidFill>
              <a:srgbClr val="F3F7F5"/>
            </a:solidFill>
            <a:miter lim="400000"/>
          </a:ln>
          <a:effectLst>
            <a:outerShdw blurRad="63500" dist="25400" dir="5400000" rotWithShape="0">
              <a:srgbClr val="000000">
                <a:alpha val="50000"/>
              </a:srgbClr>
            </a:outerShdw>
          </a:effectLst>
        </p:spPr>
      </p:pic>
      <p:sp>
        <p:nvSpPr>
          <p:cNvPr id="149" name="Be a CHEESEHEAD: Results from the…"/>
          <p:cNvSpPr txBox="1">
            <a:spLocks noGrp="1"/>
          </p:cNvSpPr>
          <p:nvPr>
            <p:ph type="ctrTitle"/>
          </p:nvPr>
        </p:nvSpPr>
        <p:spPr>
          <a:xfrm>
            <a:off x="0" y="368752"/>
            <a:ext cx="12192000" cy="1248652"/>
          </a:xfrm>
          <a:prstGeom prst="rect">
            <a:avLst/>
          </a:prstGeom>
        </p:spPr>
        <p:txBody>
          <a:bodyPr>
            <a:noAutofit/>
          </a:bodyPr>
          <a:lstStyle/>
          <a:p>
            <a:r>
              <a:rPr lang="en-US" sz="3200" dirty="0"/>
              <a:t>A Comparison of Temporal and Spatial Eddy Covariance for Investigating Energy Balance Closure over a Heterogeneous Ecosystem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1"/>
          <p:cNvSpPr txBox="1">
            <a:spLocks noGrp="1"/>
          </p:cNvSpPr>
          <p:nvPr>
            <p:ph type="title"/>
          </p:nvPr>
        </p:nvSpPr>
        <p:spPr>
          <a:prstGeom prst="rect">
            <a:avLst/>
          </a:prstGeom>
        </p:spPr>
        <p:txBody>
          <a:bodyPr/>
          <a:lstStyle/>
          <a:p>
            <a:r>
              <a:rPr dirty="0"/>
              <a:t>Spatial Eddy Covariance</a:t>
            </a:r>
          </a:p>
        </p:txBody>
      </p:sp>
      <p:sp>
        <p:nvSpPr>
          <p:cNvPr id="485" name="Content Placeholder 2"/>
          <p:cNvSpPr txBox="1">
            <a:spLocks noGrp="1"/>
          </p:cNvSpPr>
          <p:nvPr>
            <p:ph type="body" idx="1"/>
          </p:nvPr>
        </p:nvSpPr>
        <p:spPr>
          <a:xfrm>
            <a:off x="838200" y="1796658"/>
            <a:ext cx="10515600" cy="4604142"/>
          </a:xfrm>
          <a:prstGeom prst="rect">
            <a:avLst/>
          </a:prstGeom>
        </p:spPr>
        <p:txBody>
          <a:bodyPr>
            <a:normAutofit fontScale="55000" lnSpcReduction="20000"/>
          </a:bodyPr>
          <a:lstStyle/>
          <a:p>
            <a:pPr marL="0" indent="0">
              <a:lnSpc>
                <a:spcPct val="81000"/>
              </a:lnSpc>
              <a:buNone/>
              <a:defRPr sz="4400">
                <a:latin typeface="+mn-lt"/>
                <a:ea typeface="+mn-ea"/>
                <a:cs typeface="+mn-cs"/>
                <a:sym typeface="Calibri Light"/>
              </a:defRPr>
            </a:pPr>
            <a:endParaRPr dirty="0"/>
          </a:p>
          <a:p>
            <a:pPr marL="0" indent="0">
              <a:lnSpc>
                <a:spcPct val="81000"/>
              </a:lnSpc>
              <a:buNone/>
              <a:defRPr sz="4400">
                <a:latin typeface="+mn-lt"/>
                <a:ea typeface="+mn-ea"/>
                <a:cs typeface="+mn-cs"/>
                <a:sym typeface="Calibri Light"/>
              </a:defRPr>
            </a:pPr>
            <a:r>
              <a:rPr dirty="0"/>
              <a:t>For the </a:t>
            </a:r>
            <a:r>
              <a:rPr b="1" dirty="0"/>
              <a:t>spatial</a:t>
            </a:r>
            <a:r>
              <a:rPr dirty="0"/>
              <a:t> eddy covariance:</a:t>
            </a:r>
          </a:p>
          <a:p>
            <a:pPr marL="0" indent="0" algn="ctr">
              <a:lnSpc>
                <a:spcPct val="81000"/>
              </a:lnSpc>
              <a:buNone/>
              <a:defRPr sz="4400">
                <a:latin typeface="+mn-lt"/>
                <a:ea typeface="+mn-ea"/>
                <a:cs typeface="+mn-cs"/>
                <a:sym typeface="Calibri Light"/>
              </a:defRPr>
            </a:pPr>
            <a:r>
              <a:rPr dirty="0"/>
              <a:t>Fluctuation = Instantaneous Value – Spatial mean</a:t>
            </a:r>
          </a:p>
          <a:p>
            <a:pPr marL="0" indent="0" algn="ctr">
              <a:lnSpc>
                <a:spcPct val="81000"/>
              </a:lnSpc>
              <a:buNone/>
              <a:defRPr sz="3200">
                <a:solidFill>
                  <a:srgbClr val="808080"/>
                </a:solidFill>
                <a:latin typeface="+mn-lt"/>
                <a:ea typeface="+mn-ea"/>
                <a:cs typeface="+mn-cs"/>
                <a:sym typeface="Calibri Light"/>
              </a:defRPr>
            </a:pPr>
            <a:r>
              <a:rPr dirty="0"/>
              <a:t>(where the spatial mean represents the mean value across many sites)</a:t>
            </a:r>
            <a:endParaRPr lang="en-US" dirty="0"/>
          </a:p>
          <a:p>
            <a:pPr marL="0" indent="0" algn="ctr">
              <a:lnSpc>
                <a:spcPct val="81000"/>
              </a:lnSpc>
              <a:buNone/>
              <a:defRPr sz="3200">
                <a:solidFill>
                  <a:srgbClr val="808080"/>
                </a:solidFill>
                <a:latin typeface="+mn-lt"/>
                <a:ea typeface="+mn-ea"/>
                <a:cs typeface="+mn-cs"/>
                <a:sym typeface="Calibri Light"/>
              </a:defRPr>
            </a:pPr>
            <a:endParaRPr dirty="0"/>
          </a:p>
          <a:p>
            <a:pPr marL="0" indent="0">
              <a:lnSpc>
                <a:spcPct val="81000"/>
              </a:lnSpc>
              <a:buNone/>
              <a:defRPr sz="4400" b="1">
                <a:latin typeface="+mn-lt"/>
                <a:ea typeface="+mn-ea"/>
                <a:cs typeface="+mn-cs"/>
                <a:sym typeface="Calibri Light"/>
              </a:defRPr>
            </a:pPr>
            <a:r>
              <a:rPr dirty="0"/>
              <a:t>				Example: </a:t>
            </a:r>
          </a:p>
          <a:p>
            <a:pPr marL="0" indent="0">
              <a:lnSpc>
                <a:spcPct val="81000"/>
              </a:lnSpc>
              <a:buNone/>
              <a:defRPr sz="4400">
                <a:latin typeface="+mn-lt"/>
                <a:ea typeface="+mn-ea"/>
                <a:cs typeface="+mn-cs"/>
                <a:sym typeface="Calibri Light"/>
              </a:defRPr>
            </a:pPr>
            <a:endParaRPr dirty="0"/>
          </a:p>
          <a:p>
            <a:pPr marL="0" indent="0">
              <a:lnSpc>
                <a:spcPct val="81000"/>
              </a:lnSpc>
              <a:buNone/>
              <a:defRPr sz="4400">
                <a:latin typeface="+mn-lt"/>
                <a:ea typeface="+mn-ea"/>
                <a:cs typeface="+mn-cs"/>
                <a:sym typeface="Calibri Light"/>
              </a:defRPr>
            </a:pPr>
            <a:endParaRPr dirty="0"/>
          </a:p>
          <a:p>
            <a:pPr marL="0" indent="0">
              <a:lnSpc>
                <a:spcPct val="81000"/>
              </a:lnSpc>
              <a:buNone/>
              <a:defRPr sz="4400">
                <a:latin typeface="+mn-lt"/>
                <a:ea typeface="+mn-ea"/>
                <a:cs typeface="+mn-cs"/>
                <a:sym typeface="Calibri Light"/>
              </a:defRPr>
            </a:pPr>
            <a:r>
              <a:rPr dirty="0"/>
              <a:t>For the </a:t>
            </a:r>
            <a:r>
              <a:rPr b="1" dirty="0"/>
              <a:t>spatio-temporal</a:t>
            </a:r>
            <a:r>
              <a:rPr dirty="0"/>
              <a:t> eddy covariance:</a:t>
            </a:r>
          </a:p>
          <a:p>
            <a:pPr marL="0" indent="0" algn="ctr">
              <a:lnSpc>
                <a:spcPct val="81000"/>
              </a:lnSpc>
              <a:buNone/>
              <a:defRPr sz="4400">
                <a:latin typeface="+mn-lt"/>
                <a:ea typeface="+mn-ea"/>
                <a:cs typeface="+mn-cs"/>
                <a:sym typeface="Calibri Light"/>
              </a:defRPr>
            </a:pPr>
            <a:r>
              <a:rPr dirty="0"/>
              <a:t>Fluctuation = Instantaneous Value – Space-time mean</a:t>
            </a:r>
          </a:p>
          <a:p>
            <a:pPr marL="0" indent="0" algn="ctr">
              <a:lnSpc>
                <a:spcPct val="81000"/>
              </a:lnSpc>
              <a:buNone/>
              <a:defRPr sz="3200">
                <a:solidFill>
                  <a:srgbClr val="808080"/>
                </a:solidFill>
                <a:latin typeface="+mn-lt"/>
                <a:ea typeface="+mn-ea"/>
                <a:cs typeface="+mn-cs"/>
                <a:sym typeface="Calibri Light"/>
              </a:defRPr>
            </a:pPr>
            <a:r>
              <a:rPr sz="3000" dirty="0"/>
              <a:t>(where the space-time mean represents the mean value across many sites over a given period of time)</a:t>
            </a:r>
          </a:p>
          <a:p>
            <a:pPr marL="0" indent="0">
              <a:lnSpc>
                <a:spcPct val="81000"/>
              </a:lnSpc>
              <a:buNone/>
              <a:defRPr sz="4400" b="1">
                <a:latin typeface="+mn-lt"/>
                <a:ea typeface="+mn-ea"/>
                <a:cs typeface="+mn-cs"/>
                <a:sym typeface="Calibri Light"/>
              </a:defRPr>
            </a:pPr>
            <a:r>
              <a:rPr dirty="0"/>
              <a:t>				</a:t>
            </a:r>
            <a:endParaRPr lang="en-US" dirty="0"/>
          </a:p>
          <a:p>
            <a:pPr marL="0" indent="0">
              <a:lnSpc>
                <a:spcPct val="81000"/>
              </a:lnSpc>
              <a:buNone/>
              <a:defRPr sz="4400" b="1">
                <a:latin typeface="+mn-lt"/>
                <a:ea typeface="+mn-ea"/>
                <a:cs typeface="+mn-cs"/>
                <a:sym typeface="Calibri Light"/>
              </a:defRPr>
            </a:pPr>
            <a:r>
              <a:rPr lang="en-US" dirty="0"/>
              <a:t>				</a:t>
            </a:r>
            <a:r>
              <a:rPr dirty="0"/>
              <a:t>Example: </a:t>
            </a:r>
          </a:p>
        </p:txBody>
      </p:sp>
      <p:sp>
        <p:nvSpPr>
          <p:cNvPr id="486" name="Example: w′=w−⟨w⟩"/>
          <p:cNvSpPr txBox="1"/>
          <p:nvPr/>
        </p:nvSpPr>
        <p:spPr>
          <a:xfrm>
            <a:off x="11219298" y="7384681"/>
            <a:ext cx="2967159" cy="479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ts val="3500"/>
              </a:lnSpc>
              <a:defRPr sz="5000" b="0">
                <a:latin typeface="Times"/>
                <a:ea typeface="Times"/>
                <a:cs typeface="Times"/>
                <a:sym typeface="Times"/>
              </a:defRPr>
            </a:pPr>
            <a:r>
              <a:rPr sz="2500"/>
              <a:t>  </a:t>
            </a:r>
            <a:r>
              <a:rPr sz="2500" b="1"/>
              <a:t>Example:</a:t>
            </a:r>
            <a:r>
              <a:rPr sz="2500"/>
              <a:t> w′=w−⟨w⟩</a:t>
            </a:r>
          </a:p>
        </p:txBody>
      </p:sp>
      <mc:AlternateContent xmlns:mc="http://schemas.openxmlformats.org/markup-compatibility/2006" xmlns:a14="http://schemas.microsoft.com/office/drawing/2010/main">
        <mc:Choice Requires="a14">
          <p:sp>
            <p:nvSpPr>
              <p:cNvPr id="487" name="Equation"/>
              <p:cNvSpPr txBox="1"/>
              <p:nvPr/>
            </p:nvSpPr>
            <p:spPr>
              <a:xfrm>
                <a:off x="6018793" y="5689532"/>
                <a:ext cx="1724126" cy="394723"/>
              </a:xfrm>
              <a:prstGeom prst="rect">
                <a:avLst/>
              </a:prstGeom>
              <a:ln w="12700">
                <a:miter lim="400000"/>
              </a:ln>
            </p:spPr>
            <p:txBody>
              <a:bodyPr wrap="none" lIns="0" tIns="0" rIns="0" bIns="0">
                <a:spAutoFit/>
              </a:bodyPr>
              <a:lstStyle/>
              <a:p>
                <a:pPr defTabSz="457200" latinLnBrk="1">
                  <a:defRPr sz="1800" b="0"/>
                </a:pPr>
                <a14:m>
                  <m:oMathPara xmlns:m="http://schemas.openxmlformats.org/officeDocument/2006/math">
                    <m:oMathParaPr>
                      <m:jc m:val="centerGroup"/>
                    </m:oMathParaPr>
                    <m:oMath xmlns:m="http://schemas.openxmlformats.org/officeDocument/2006/math">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bar>
                        <m:barPr>
                          <m:pos m:val="top"/>
                          <m:ctrlPr>
                            <a:rPr sz="2250" i="1">
                              <a:solidFill>
                                <a:srgbClr val="000000"/>
                              </a:solidFill>
                              <a:latin typeface="Cambria Math" panose="02040503050406030204" pitchFamily="18" charset="0"/>
                            </a:rPr>
                          </m:ctrlPr>
                        </m:barPr>
                        <m:e>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e>
                      </m:bar>
                    </m:oMath>
                  </m:oMathPara>
                </a14:m>
                <a:endParaRPr sz="2250" dirty="0"/>
              </a:p>
            </p:txBody>
          </p:sp>
        </mc:Choice>
        <mc:Fallback xmlns="">
          <p:sp>
            <p:nvSpPr>
              <p:cNvPr id="487" name="Equation"/>
              <p:cNvSpPr txBox="1">
                <a:spLocks noRot="1" noChangeAspect="1" noMove="1" noResize="1" noEditPoints="1" noAdjustHandles="1" noChangeArrowheads="1" noChangeShapeType="1" noTextEdit="1"/>
              </p:cNvSpPr>
              <p:nvPr/>
            </p:nvSpPr>
            <p:spPr>
              <a:xfrm>
                <a:off x="6018793" y="5689532"/>
                <a:ext cx="1724126" cy="394723"/>
              </a:xfrm>
              <a:prstGeom prst="rect">
                <a:avLst/>
              </a:prstGeom>
              <a:blipFill>
                <a:blip r:embed="rId3"/>
                <a:stretch>
                  <a:fillRect l="-3650" r="-5839" b="-27273"/>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8" name="Equation"/>
              <p:cNvSpPr txBox="1"/>
              <p:nvPr/>
            </p:nvSpPr>
            <p:spPr>
              <a:xfrm>
                <a:off x="6018793" y="3364190"/>
                <a:ext cx="1724126" cy="346249"/>
              </a:xfrm>
              <a:prstGeom prst="rect">
                <a:avLst/>
              </a:prstGeom>
              <a:ln w="12700">
                <a:miter lim="400000"/>
              </a:ln>
            </p:spPr>
            <p:txBody>
              <a:bodyPr wrap="none" lIns="0" tIns="0" rIns="0" bIns="0">
                <a:spAutoFit/>
              </a:bodyPr>
              <a:lstStyle/>
              <a:p>
                <a:pPr defTabSz="457200" latinLnBrk="1">
                  <a:defRPr sz="1800" b="0"/>
                </a:pPr>
                <a14:m>
                  <m:oMathPara xmlns:m="http://schemas.openxmlformats.org/officeDocument/2006/math">
                    <m:oMathParaPr>
                      <m:jc m:val="centerGroup"/>
                    </m:oMathParaPr>
                    <m:oMath xmlns:m="http://schemas.openxmlformats.org/officeDocument/2006/math">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oMath>
                  </m:oMathPara>
                </a14:m>
                <a:endParaRPr sz="2250" dirty="0"/>
              </a:p>
            </p:txBody>
          </p:sp>
        </mc:Choice>
        <mc:Fallback xmlns="">
          <p:sp>
            <p:nvSpPr>
              <p:cNvPr id="488" name="Equation"/>
              <p:cNvSpPr txBox="1">
                <a:spLocks noRot="1" noChangeAspect="1" noMove="1" noResize="1" noEditPoints="1" noAdjustHandles="1" noChangeArrowheads="1" noChangeShapeType="1" noTextEdit="1"/>
              </p:cNvSpPr>
              <p:nvPr/>
            </p:nvSpPr>
            <p:spPr>
              <a:xfrm>
                <a:off x="6018793" y="3364190"/>
                <a:ext cx="1724126" cy="346249"/>
              </a:xfrm>
              <a:prstGeom prst="rect">
                <a:avLst/>
              </a:prstGeom>
              <a:blipFill>
                <a:blip r:embed="rId4"/>
                <a:stretch>
                  <a:fillRect l="-3650" r="-5839" b="-31034"/>
                </a:stretch>
              </a:blipFill>
              <a:ln w="12700">
                <a:miter lim="400000"/>
              </a:ln>
            </p:spPr>
            <p:txBody>
              <a:bodyPr/>
              <a:lstStyle/>
              <a:p>
                <a:r>
                  <a:rPr lang="en-US">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AA89E-4E1F-694D-A0A3-AD0EEF3C3C55}"/>
              </a:ext>
            </a:extLst>
          </p:cNvPr>
          <p:cNvSpPr>
            <a:spLocks noGrp="1"/>
          </p:cNvSpPr>
          <p:nvPr>
            <p:ph idx="1"/>
          </p:nvPr>
        </p:nvSpPr>
        <p:spPr>
          <a:xfrm>
            <a:off x="605170" y="6038091"/>
            <a:ext cx="11109252" cy="1204654"/>
          </a:xfrm>
        </p:spPr>
        <p:txBody>
          <a:bodyPr>
            <a:normAutofit/>
          </a:bodyPr>
          <a:lstStyle/>
          <a:p>
            <a:r>
              <a:rPr lang="en-US" sz="2000" dirty="0">
                <a:latin typeface="+mj-lt"/>
              </a:rPr>
              <a:t>What matters to energy balance is how latent and sensible heat flux change</a:t>
            </a:r>
          </a:p>
          <a:p>
            <a:r>
              <a:rPr lang="en-US" sz="2000" dirty="0">
                <a:latin typeface="+mj-lt"/>
              </a:rPr>
              <a:t>Calculation notes: all sites rotated plumb to gravity, with no detrending of the signals</a:t>
            </a:r>
          </a:p>
          <a:p>
            <a:endParaRPr lang="en-US" sz="2000" dirty="0">
              <a:latin typeface="+mj-lt"/>
            </a:endParaRPr>
          </a:p>
          <a:p>
            <a:endParaRPr lang="en-US" sz="2000" dirty="0">
              <a:latin typeface="+mj-lt"/>
            </a:endParaRPr>
          </a:p>
          <a:p>
            <a:pPr marL="0" indent="0">
              <a:buNone/>
            </a:pPr>
            <a:endParaRPr lang="en-US" sz="2000" dirty="0">
              <a:latin typeface="+mj-lt"/>
            </a:endParaRPr>
          </a:p>
        </p:txBody>
      </p:sp>
      <p:pic>
        <p:nvPicPr>
          <p:cNvPr id="13" name="Picture 12">
            <a:extLst>
              <a:ext uri="{FF2B5EF4-FFF2-40B4-BE49-F238E27FC236}">
                <a16:creationId xmlns:a16="http://schemas.microsoft.com/office/drawing/2014/main" id="{35D56F62-E6A9-EE46-BFD5-3AC2AC2D15CB}"/>
              </a:ext>
            </a:extLst>
          </p:cNvPr>
          <p:cNvPicPr>
            <a:picLocks noChangeAspect="1"/>
          </p:cNvPicPr>
          <p:nvPr/>
        </p:nvPicPr>
        <p:blipFill>
          <a:blip r:embed="rId2"/>
          <a:srcRect/>
          <a:stretch/>
        </p:blipFill>
        <p:spPr>
          <a:xfrm>
            <a:off x="6159796" y="1524516"/>
            <a:ext cx="6032204" cy="4222543"/>
          </a:xfrm>
          <a:prstGeom prst="rect">
            <a:avLst/>
          </a:prstGeom>
        </p:spPr>
      </p:pic>
      <p:pic>
        <p:nvPicPr>
          <p:cNvPr id="15" name="Picture 14">
            <a:extLst>
              <a:ext uri="{FF2B5EF4-FFF2-40B4-BE49-F238E27FC236}">
                <a16:creationId xmlns:a16="http://schemas.microsoft.com/office/drawing/2014/main" id="{4E8D584A-4C8A-E548-A7B1-087DEB3B9120}"/>
              </a:ext>
            </a:extLst>
          </p:cNvPr>
          <p:cNvPicPr>
            <a:picLocks noChangeAspect="1"/>
          </p:cNvPicPr>
          <p:nvPr/>
        </p:nvPicPr>
        <p:blipFill>
          <a:blip r:embed="rId3"/>
          <a:srcRect/>
          <a:stretch/>
        </p:blipFill>
        <p:spPr>
          <a:xfrm>
            <a:off x="85067" y="1524517"/>
            <a:ext cx="6032204" cy="4222543"/>
          </a:xfrm>
          <a:prstGeom prst="rect">
            <a:avLst/>
          </a:prstGeom>
        </p:spPr>
      </p:pic>
      <p:sp>
        <p:nvSpPr>
          <p:cNvPr id="16" name="Title 1">
            <a:extLst>
              <a:ext uri="{FF2B5EF4-FFF2-40B4-BE49-F238E27FC236}">
                <a16:creationId xmlns:a16="http://schemas.microsoft.com/office/drawing/2014/main" id="{FC125DE1-377B-C043-9B00-FAB57E585E42}"/>
              </a:ext>
            </a:extLst>
          </p:cNvPr>
          <p:cNvSpPr txBox="1">
            <a:spLocks/>
          </p:cNvSpPr>
          <p:nvPr/>
        </p:nvSpPr>
        <p:spPr>
          <a:xfrm>
            <a:off x="838200" y="780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t>Mean Diurnal Fluxes</a:t>
            </a:r>
            <a:endParaRPr lang="en-US" sz="3600" dirty="0"/>
          </a:p>
        </p:txBody>
      </p:sp>
      <p:sp>
        <p:nvSpPr>
          <p:cNvPr id="17" name="Rectangle 16">
            <a:extLst>
              <a:ext uri="{FF2B5EF4-FFF2-40B4-BE49-F238E27FC236}">
                <a16:creationId xmlns:a16="http://schemas.microsoft.com/office/drawing/2014/main" id="{2ACC2E39-DD6D-6A44-8BAD-F7AA5F7FD147}"/>
              </a:ext>
            </a:extLst>
          </p:cNvPr>
          <p:cNvSpPr/>
          <p:nvPr/>
        </p:nvSpPr>
        <p:spPr>
          <a:xfrm>
            <a:off x="4451636" y="1048818"/>
            <a:ext cx="3345788" cy="369332"/>
          </a:xfrm>
          <a:prstGeom prst="rect">
            <a:avLst/>
          </a:prstGeom>
        </p:spPr>
        <p:txBody>
          <a:bodyPr wrap="none">
            <a:spAutoFit/>
          </a:bodyPr>
          <a:lstStyle/>
          <a:p>
            <a:r>
              <a:rPr lang="en-US" dirty="0">
                <a:latin typeface="+mj-lt"/>
              </a:rPr>
              <a:t>(all towers, 4-month study period)</a:t>
            </a:r>
          </a:p>
        </p:txBody>
      </p:sp>
    </p:spTree>
    <p:extLst>
      <p:ext uri="{BB962C8B-B14F-4D97-AF65-F5344CB8AC3E}">
        <p14:creationId xmlns:p14="http://schemas.microsoft.com/office/powerpoint/2010/main" val="212933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line chart, histogram&#10;&#10;Description automatically generated">
            <a:extLst>
              <a:ext uri="{FF2B5EF4-FFF2-40B4-BE49-F238E27FC236}">
                <a16:creationId xmlns:a16="http://schemas.microsoft.com/office/drawing/2014/main" id="{7A9A775D-CC32-5F41-9ABA-C295BA33121A}"/>
              </a:ext>
            </a:extLst>
          </p:cNvPr>
          <p:cNvPicPr>
            <a:picLocks noChangeAspect="1"/>
          </p:cNvPicPr>
          <p:nvPr/>
        </p:nvPicPr>
        <p:blipFill>
          <a:blip r:embed="rId2"/>
          <a:stretch>
            <a:fillRect/>
          </a:stretch>
        </p:blipFill>
        <p:spPr>
          <a:xfrm>
            <a:off x="6096000" y="1178442"/>
            <a:ext cx="5137298" cy="5137298"/>
          </a:xfrm>
          <a:prstGeom prst="rect">
            <a:avLst/>
          </a:prstGeom>
        </p:spPr>
      </p:pic>
      <p:pic>
        <p:nvPicPr>
          <p:cNvPr id="19" name="Picture 18" descr="Chart, diagram, histogram&#10;&#10;Description automatically generated">
            <a:extLst>
              <a:ext uri="{FF2B5EF4-FFF2-40B4-BE49-F238E27FC236}">
                <a16:creationId xmlns:a16="http://schemas.microsoft.com/office/drawing/2014/main" id="{8CCB35EF-0044-A94A-A9D4-6ABD6FB3B88B}"/>
              </a:ext>
            </a:extLst>
          </p:cNvPr>
          <p:cNvPicPr>
            <a:picLocks noChangeAspect="1"/>
          </p:cNvPicPr>
          <p:nvPr/>
        </p:nvPicPr>
        <p:blipFill>
          <a:blip r:embed="rId3"/>
          <a:stretch>
            <a:fillRect/>
          </a:stretch>
        </p:blipFill>
        <p:spPr>
          <a:xfrm>
            <a:off x="730102" y="1178442"/>
            <a:ext cx="5137298" cy="5137298"/>
          </a:xfrm>
          <a:prstGeom prst="rect">
            <a:avLst/>
          </a:prstGeom>
        </p:spPr>
      </p:pic>
      <p:sp>
        <p:nvSpPr>
          <p:cNvPr id="20" name="Title 1">
            <a:extLst>
              <a:ext uri="{FF2B5EF4-FFF2-40B4-BE49-F238E27FC236}">
                <a16:creationId xmlns:a16="http://schemas.microsoft.com/office/drawing/2014/main" id="{F571E193-EA95-824D-8065-F62F277C7E67}"/>
              </a:ext>
            </a:extLst>
          </p:cNvPr>
          <p:cNvSpPr txBox="1">
            <a:spLocks noGrp="1"/>
          </p:cNvSpPr>
          <p:nvPr>
            <p:ph type="title"/>
          </p:nvPr>
        </p:nvSpPr>
        <p:spPr>
          <a:xfrm>
            <a:off x="838200" y="-177135"/>
            <a:ext cx="10515600" cy="1325563"/>
          </a:xfrm>
          <a:prstGeom prst="rect">
            <a:avLst/>
          </a:prstGeom>
        </p:spPr>
        <p:txBody>
          <a:bodyPr>
            <a:normAutofit/>
          </a:bodyPr>
          <a:lstStyle/>
          <a:p>
            <a:pPr algn="ctr"/>
            <a:r>
              <a:rPr lang="en-US" sz="3600" dirty="0"/>
              <a:t>Mean Diurnal Flux Differences</a:t>
            </a:r>
            <a:endParaRPr sz="2000" dirty="0"/>
          </a:p>
        </p:txBody>
      </p:sp>
      <p:sp>
        <p:nvSpPr>
          <p:cNvPr id="21" name="Rectangle 20">
            <a:extLst>
              <a:ext uri="{FF2B5EF4-FFF2-40B4-BE49-F238E27FC236}">
                <a16:creationId xmlns:a16="http://schemas.microsoft.com/office/drawing/2014/main" id="{4B05CEBC-43AB-C44F-A11F-4305C357D2F6}"/>
              </a:ext>
            </a:extLst>
          </p:cNvPr>
          <p:cNvSpPr/>
          <p:nvPr/>
        </p:nvSpPr>
        <p:spPr>
          <a:xfrm>
            <a:off x="4362097" y="798842"/>
            <a:ext cx="3404009" cy="369332"/>
          </a:xfrm>
          <a:prstGeom prst="rect">
            <a:avLst/>
          </a:prstGeom>
        </p:spPr>
        <p:txBody>
          <a:bodyPr wrap="none">
            <a:spAutoFit/>
          </a:bodyPr>
          <a:lstStyle/>
          <a:p>
            <a:r>
              <a:rPr lang="en-US" dirty="0">
                <a:latin typeface="+mj-lt"/>
              </a:rPr>
              <a:t>(colors represent different towers)</a:t>
            </a:r>
          </a:p>
        </p:txBody>
      </p:sp>
      <p:sp>
        <p:nvSpPr>
          <p:cNvPr id="22" name="Rectangle 21">
            <a:extLst>
              <a:ext uri="{FF2B5EF4-FFF2-40B4-BE49-F238E27FC236}">
                <a16:creationId xmlns:a16="http://schemas.microsoft.com/office/drawing/2014/main" id="{47A18D46-3879-6842-83CF-5EAB3CBCF4EA}"/>
              </a:ext>
            </a:extLst>
          </p:cNvPr>
          <p:cNvSpPr/>
          <p:nvPr/>
        </p:nvSpPr>
        <p:spPr>
          <a:xfrm>
            <a:off x="549348" y="6345754"/>
            <a:ext cx="10683949" cy="430887"/>
          </a:xfrm>
          <a:prstGeom prst="rect">
            <a:avLst/>
          </a:prstGeom>
        </p:spPr>
        <p:txBody>
          <a:bodyPr wrap="square">
            <a:spAutoFit/>
          </a:bodyPr>
          <a:lstStyle/>
          <a:p>
            <a:pPr marL="285750" indent="-285750">
              <a:buFont typeface="Arial" panose="020B0604020202020204" pitchFamily="34" charset="0"/>
              <a:buChar char="•"/>
            </a:pPr>
            <a:r>
              <a:rPr lang="en-US" sz="2200" dirty="0">
                <a:latin typeface="+mj-lt"/>
              </a:rPr>
              <a:t>large differences between temporal and spatio-temporal EC fluxes at individual sites</a:t>
            </a:r>
          </a:p>
        </p:txBody>
      </p:sp>
    </p:spTree>
    <p:extLst>
      <p:ext uri="{BB962C8B-B14F-4D97-AF65-F5344CB8AC3E}">
        <p14:creationId xmlns:p14="http://schemas.microsoft.com/office/powerpoint/2010/main" val="139644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6E4-D127-A543-903D-3076C476A325}"/>
              </a:ext>
            </a:extLst>
          </p:cNvPr>
          <p:cNvSpPr>
            <a:spLocks noGrp="1"/>
          </p:cNvSpPr>
          <p:nvPr>
            <p:ph type="title"/>
          </p:nvPr>
        </p:nvSpPr>
        <p:spPr>
          <a:xfrm>
            <a:off x="933893" y="1037981"/>
            <a:ext cx="10515600" cy="517717"/>
          </a:xfrm>
        </p:spPr>
        <p:txBody>
          <a:bodyPr>
            <a:noAutofit/>
          </a:bodyPr>
          <a:lstStyle/>
          <a:p>
            <a:r>
              <a:rPr lang="en-US" sz="3600" dirty="0"/>
              <a:t>	  Temporal	   	   	 	Spatio-temporal</a:t>
            </a:r>
          </a:p>
        </p:txBody>
      </p:sp>
      <p:pic>
        <p:nvPicPr>
          <p:cNvPr id="5" name="Content Placeholder 4">
            <a:extLst>
              <a:ext uri="{FF2B5EF4-FFF2-40B4-BE49-F238E27FC236}">
                <a16:creationId xmlns:a16="http://schemas.microsoft.com/office/drawing/2014/main" id="{9077C9D5-F4F5-584A-85CA-310141A08E66}"/>
              </a:ext>
            </a:extLst>
          </p:cNvPr>
          <p:cNvPicPr>
            <a:picLocks noGrp="1" noChangeAspect="1"/>
          </p:cNvPicPr>
          <p:nvPr>
            <p:ph idx="1"/>
          </p:nvPr>
        </p:nvPicPr>
        <p:blipFill>
          <a:blip r:embed="rId2"/>
          <a:srcRect/>
          <a:stretch/>
        </p:blipFill>
        <p:spPr>
          <a:xfrm>
            <a:off x="6586972" y="1512190"/>
            <a:ext cx="4351338" cy="4351338"/>
          </a:xfrm>
        </p:spPr>
      </p:pic>
      <p:pic>
        <p:nvPicPr>
          <p:cNvPr id="7" name="Picture 6">
            <a:extLst>
              <a:ext uri="{FF2B5EF4-FFF2-40B4-BE49-F238E27FC236}">
                <a16:creationId xmlns:a16="http://schemas.microsoft.com/office/drawing/2014/main" id="{7B008393-2389-8E41-A5A5-2E1FA4F4A037}"/>
              </a:ext>
            </a:extLst>
          </p:cNvPr>
          <p:cNvPicPr>
            <a:picLocks noChangeAspect="1"/>
          </p:cNvPicPr>
          <p:nvPr/>
        </p:nvPicPr>
        <p:blipFill>
          <a:blip r:embed="rId3"/>
          <a:srcRect/>
          <a:stretch/>
        </p:blipFill>
        <p:spPr>
          <a:xfrm>
            <a:off x="838200" y="1555698"/>
            <a:ext cx="4351338" cy="4351338"/>
          </a:xfrm>
          <a:prstGeom prst="rect">
            <a:avLst/>
          </a:prstGeom>
        </p:spPr>
      </p:pic>
      <p:sp>
        <p:nvSpPr>
          <p:cNvPr id="8" name="Content Placeholder 2">
            <a:extLst>
              <a:ext uri="{FF2B5EF4-FFF2-40B4-BE49-F238E27FC236}">
                <a16:creationId xmlns:a16="http://schemas.microsoft.com/office/drawing/2014/main" id="{8B9A8317-822A-A249-A712-5F8F7805ED43}"/>
              </a:ext>
            </a:extLst>
          </p:cNvPr>
          <p:cNvSpPr txBox="1">
            <a:spLocks/>
          </p:cNvSpPr>
          <p:nvPr/>
        </p:nvSpPr>
        <p:spPr>
          <a:xfrm>
            <a:off x="176833" y="216742"/>
            <a:ext cx="11744548" cy="660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ctr">
              <a:spcBef>
                <a:spcPts val="3000"/>
              </a:spcBef>
              <a:buNone/>
              <a:defRPr sz="4600">
                <a:latin typeface="+mn-lt"/>
                <a:ea typeface="+mn-ea"/>
                <a:cs typeface="+mn-cs"/>
                <a:sym typeface="Calibri Light"/>
              </a:defRPr>
            </a:pPr>
            <a:r>
              <a:rPr lang="en-US" sz="3200" dirty="0">
                <a:latin typeface="+mj-lt"/>
                <a:sym typeface="Calibri Light"/>
              </a:rPr>
              <a:t>Project average (4-month) mean diurnal energy balance components</a:t>
            </a:r>
          </a:p>
        </p:txBody>
      </p:sp>
      <p:sp>
        <p:nvSpPr>
          <p:cNvPr id="6" name="Content Placeholder 2">
            <a:extLst>
              <a:ext uri="{FF2B5EF4-FFF2-40B4-BE49-F238E27FC236}">
                <a16:creationId xmlns:a16="http://schemas.microsoft.com/office/drawing/2014/main" id="{3498AB25-5A81-A54E-A424-AD4F13002F0C}"/>
              </a:ext>
            </a:extLst>
          </p:cNvPr>
          <p:cNvSpPr txBox="1">
            <a:spLocks/>
          </p:cNvSpPr>
          <p:nvPr/>
        </p:nvSpPr>
        <p:spPr>
          <a:xfrm>
            <a:off x="176833" y="6228176"/>
            <a:ext cx="11499624" cy="6604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457200">
              <a:spcBef>
                <a:spcPts val="3000"/>
              </a:spcBef>
              <a:defRPr sz="4600">
                <a:latin typeface="+mn-lt"/>
                <a:ea typeface="+mn-ea"/>
                <a:cs typeface="+mn-cs"/>
                <a:sym typeface="Calibri Light"/>
              </a:defRPr>
            </a:pPr>
            <a:r>
              <a:rPr lang="en-US" sz="2800" dirty="0">
                <a:latin typeface="+mj-lt"/>
                <a:sym typeface="Calibri Light"/>
              </a:rPr>
              <a:t>Large differences in energy balance. Some sites C</a:t>
            </a:r>
            <a:r>
              <a:rPr lang="en-US" sz="2800" baseline="-25000" dirty="0">
                <a:latin typeface="+mj-lt"/>
                <a:sym typeface="Calibri Light"/>
              </a:rPr>
              <a:t>EB</a:t>
            </a:r>
            <a:r>
              <a:rPr lang="en-US" sz="2800" dirty="0">
                <a:latin typeface="+mj-lt"/>
                <a:sym typeface="Calibri Light"/>
              </a:rPr>
              <a:t> goes up, some sites it goes down.</a:t>
            </a:r>
          </a:p>
        </p:txBody>
      </p:sp>
    </p:spTree>
    <p:extLst>
      <p:ext uri="{BB962C8B-B14F-4D97-AF65-F5344CB8AC3E}">
        <p14:creationId xmlns:p14="http://schemas.microsoft.com/office/powerpoint/2010/main" val="422395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09401A-EF0C-AB49-BE7E-C9D1603BCA64}"/>
              </a:ext>
            </a:extLst>
          </p:cNvPr>
          <p:cNvPicPr>
            <a:picLocks noChangeAspect="1"/>
          </p:cNvPicPr>
          <p:nvPr/>
        </p:nvPicPr>
        <p:blipFill>
          <a:blip r:embed="rId2"/>
          <a:srcRect/>
          <a:stretch/>
        </p:blipFill>
        <p:spPr>
          <a:xfrm>
            <a:off x="91440" y="2088232"/>
            <a:ext cx="5878285" cy="4114800"/>
          </a:xfrm>
          <a:prstGeom prst="rect">
            <a:avLst/>
          </a:prstGeom>
        </p:spPr>
      </p:pic>
      <p:pic>
        <p:nvPicPr>
          <p:cNvPr id="5" name="Picture 4">
            <a:extLst>
              <a:ext uri="{FF2B5EF4-FFF2-40B4-BE49-F238E27FC236}">
                <a16:creationId xmlns:a16="http://schemas.microsoft.com/office/drawing/2014/main" id="{0FCBEDAD-FCF1-E04C-BD43-69652D4C08C0}"/>
              </a:ext>
            </a:extLst>
          </p:cNvPr>
          <p:cNvPicPr>
            <a:picLocks noChangeAspect="1"/>
          </p:cNvPicPr>
          <p:nvPr/>
        </p:nvPicPr>
        <p:blipFill>
          <a:blip r:embed="rId3"/>
          <a:srcRect/>
          <a:stretch/>
        </p:blipFill>
        <p:spPr>
          <a:xfrm>
            <a:off x="6217930" y="2083979"/>
            <a:ext cx="5878285" cy="4114800"/>
          </a:xfrm>
          <a:prstGeom prst="rect">
            <a:avLst/>
          </a:prstGeom>
        </p:spPr>
      </p:pic>
      <p:pic>
        <p:nvPicPr>
          <p:cNvPr id="8" name="Picture 7">
            <a:extLst>
              <a:ext uri="{FF2B5EF4-FFF2-40B4-BE49-F238E27FC236}">
                <a16:creationId xmlns:a16="http://schemas.microsoft.com/office/drawing/2014/main" id="{A3E1B08B-6017-1E4B-BB08-5512B06CE15E}"/>
              </a:ext>
            </a:extLst>
          </p:cNvPr>
          <p:cNvPicPr>
            <a:picLocks noChangeAspect="1"/>
          </p:cNvPicPr>
          <p:nvPr/>
        </p:nvPicPr>
        <p:blipFill>
          <a:blip r:embed="rId4"/>
          <a:srcRect/>
          <a:stretch/>
        </p:blipFill>
        <p:spPr>
          <a:xfrm>
            <a:off x="6217930" y="2083979"/>
            <a:ext cx="5878285" cy="4114800"/>
          </a:xfrm>
          <a:prstGeom prst="rect">
            <a:avLst/>
          </a:prstGeom>
        </p:spPr>
      </p:pic>
      <p:pic>
        <p:nvPicPr>
          <p:cNvPr id="12" name="Picture 11">
            <a:extLst>
              <a:ext uri="{FF2B5EF4-FFF2-40B4-BE49-F238E27FC236}">
                <a16:creationId xmlns:a16="http://schemas.microsoft.com/office/drawing/2014/main" id="{4025DC68-536F-EA43-8543-0CDBF3F7D24D}"/>
              </a:ext>
            </a:extLst>
          </p:cNvPr>
          <p:cNvPicPr>
            <a:picLocks noChangeAspect="1"/>
          </p:cNvPicPr>
          <p:nvPr/>
        </p:nvPicPr>
        <p:blipFill>
          <a:blip r:embed="rId5"/>
          <a:srcRect/>
          <a:stretch/>
        </p:blipFill>
        <p:spPr>
          <a:xfrm>
            <a:off x="91440" y="2088232"/>
            <a:ext cx="5878285" cy="4114799"/>
          </a:xfrm>
          <a:prstGeom prst="rect">
            <a:avLst/>
          </a:prstGeom>
        </p:spPr>
      </p:pic>
      <p:sp>
        <p:nvSpPr>
          <p:cNvPr id="13" name="Title 1">
            <a:extLst>
              <a:ext uri="{FF2B5EF4-FFF2-40B4-BE49-F238E27FC236}">
                <a16:creationId xmlns:a16="http://schemas.microsoft.com/office/drawing/2014/main" id="{C94E58FA-2200-1746-89C1-BC40BCFFDA3A}"/>
              </a:ext>
            </a:extLst>
          </p:cNvPr>
          <p:cNvSpPr txBox="1">
            <a:spLocks noGrp="1"/>
          </p:cNvSpPr>
          <p:nvPr>
            <p:ph type="title"/>
          </p:nvPr>
        </p:nvSpPr>
        <p:spPr>
          <a:prstGeom prst="rect">
            <a:avLst/>
          </a:prstGeom>
        </p:spPr>
        <p:txBody>
          <a:bodyPr>
            <a:normAutofit/>
          </a:bodyPr>
          <a:lstStyle/>
          <a:p>
            <a:pPr algn="ctr"/>
            <a:r>
              <a:rPr lang="en-US" sz="3600" dirty="0"/>
              <a:t>Mean Diurnal Fluxes</a:t>
            </a:r>
            <a:endParaRPr sz="3600" dirty="0"/>
          </a:p>
        </p:txBody>
      </p:sp>
      <p:sp>
        <p:nvSpPr>
          <p:cNvPr id="9" name="Rectangle 8">
            <a:extLst>
              <a:ext uri="{FF2B5EF4-FFF2-40B4-BE49-F238E27FC236}">
                <a16:creationId xmlns:a16="http://schemas.microsoft.com/office/drawing/2014/main" id="{60946536-603D-004F-88E8-E3ADAE430C92}"/>
              </a:ext>
            </a:extLst>
          </p:cNvPr>
          <p:cNvSpPr/>
          <p:nvPr/>
        </p:nvSpPr>
        <p:spPr>
          <a:xfrm>
            <a:off x="4451636" y="1266095"/>
            <a:ext cx="3345788" cy="369332"/>
          </a:xfrm>
          <a:prstGeom prst="rect">
            <a:avLst/>
          </a:prstGeom>
        </p:spPr>
        <p:txBody>
          <a:bodyPr wrap="none">
            <a:spAutoFit/>
          </a:bodyPr>
          <a:lstStyle/>
          <a:p>
            <a:r>
              <a:rPr lang="en-US" dirty="0">
                <a:latin typeface="+mj-lt"/>
              </a:rPr>
              <a:t>(all towers, 4-month study period)</a:t>
            </a:r>
          </a:p>
        </p:txBody>
      </p:sp>
    </p:spTree>
    <p:extLst>
      <p:ext uri="{BB962C8B-B14F-4D97-AF65-F5344CB8AC3E}">
        <p14:creationId xmlns:p14="http://schemas.microsoft.com/office/powerpoint/2010/main" val="36360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Chart, diagram&#10;&#10;Description automatically generated">
            <a:extLst>
              <a:ext uri="{FF2B5EF4-FFF2-40B4-BE49-F238E27FC236}">
                <a16:creationId xmlns:a16="http://schemas.microsoft.com/office/drawing/2014/main" id="{CA629DC5-A3F3-9742-9EC3-B3C5F0AC626A}"/>
              </a:ext>
            </a:extLst>
          </p:cNvPr>
          <p:cNvPicPr>
            <a:picLocks noChangeAspect="1"/>
          </p:cNvPicPr>
          <p:nvPr/>
        </p:nvPicPr>
        <p:blipFill>
          <a:blip r:embed="rId2"/>
          <a:stretch>
            <a:fillRect/>
          </a:stretch>
        </p:blipFill>
        <p:spPr>
          <a:xfrm>
            <a:off x="6134986" y="1690688"/>
            <a:ext cx="5169195" cy="5169195"/>
          </a:xfrm>
          <a:prstGeom prst="rect">
            <a:avLst/>
          </a:prstGeom>
        </p:spPr>
      </p:pic>
      <p:pic>
        <p:nvPicPr>
          <p:cNvPr id="29" name="Picture 28" descr="Chart&#10;&#10;Description automatically generated">
            <a:extLst>
              <a:ext uri="{FF2B5EF4-FFF2-40B4-BE49-F238E27FC236}">
                <a16:creationId xmlns:a16="http://schemas.microsoft.com/office/drawing/2014/main" id="{8FD17D36-D0AB-F944-B210-7899CD937994}"/>
              </a:ext>
            </a:extLst>
          </p:cNvPr>
          <p:cNvPicPr>
            <a:picLocks noChangeAspect="1"/>
          </p:cNvPicPr>
          <p:nvPr/>
        </p:nvPicPr>
        <p:blipFill>
          <a:blip r:embed="rId3"/>
          <a:stretch>
            <a:fillRect/>
          </a:stretch>
        </p:blipFill>
        <p:spPr>
          <a:xfrm>
            <a:off x="838200" y="1690689"/>
            <a:ext cx="5169195" cy="5169195"/>
          </a:xfrm>
          <a:prstGeom prst="rect">
            <a:avLst/>
          </a:prstGeom>
        </p:spPr>
      </p:pic>
      <p:sp>
        <p:nvSpPr>
          <p:cNvPr id="31" name="Title 1">
            <a:extLst>
              <a:ext uri="{FF2B5EF4-FFF2-40B4-BE49-F238E27FC236}">
                <a16:creationId xmlns:a16="http://schemas.microsoft.com/office/drawing/2014/main" id="{AAD71F43-0D7B-0E47-B2B9-0CD5039CB271}"/>
              </a:ext>
            </a:extLst>
          </p:cNvPr>
          <p:cNvSpPr txBox="1">
            <a:spLocks noGrp="1"/>
          </p:cNvSpPr>
          <p:nvPr>
            <p:ph type="title"/>
          </p:nvPr>
        </p:nvSpPr>
        <p:spPr>
          <a:xfrm>
            <a:off x="749595" y="258799"/>
            <a:ext cx="10515600" cy="1325563"/>
          </a:xfrm>
          <a:prstGeom prst="rect">
            <a:avLst/>
          </a:prstGeom>
        </p:spPr>
        <p:txBody>
          <a:bodyPr>
            <a:normAutofit/>
          </a:bodyPr>
          <a:lstStyle/>
          <a:p>
            <a:pPr algn="ctr"/>
            <a:r>
              <a:rPr lang="en-US" sz="3600" dirty="0"/>
              <a:t>Mean Diurnal Flux Differences</a:t>
            </a:r>
            <a:endParaRPr sz="3600" dirty="0"/>
          </a:p>
        </p:txBody>
      </p:sp>
      <p:sp>
        <p:nvSpPr>
          <p:cNvPr id="32" name="Rectangle 31">
            <a:extLst>
              <a:ext uri="{FF2B5EF4-FFF2-40B4-BE49-F238E27FC236}">
                <a16:creationId xmlns:a16="http://schemas.microsoft.com/office/drawing/2014/main" id="{4F1D40F6-8A71-1745-91C3-C8F5ECD99631}"/>
              </a:ext>
            </a:extLst>
          </p:cNvPr>
          <p:cNvSpPr/>
          <p:nvPr/>
        </p:nvSpPr>
        <p:spPr>
          <a:xfrm>
            <a:off x="4372729" y="1256042"/>
            <a:ext cx="3404009" cy="369332"/>
          </a:xfrm>
          <a:prstGeom prst="rect">
            <a:avLst/>
          </a:prstGeom>
        </p:spPr>
        <p:txBody>
          <a:bodyPr wrap="none">
            <a:spAutoFit/>
          </a:bodyPr>
          <a:lstStyle/>
          <a:p>
            <a:r>
              <a:rPr lang="en-US" dirty="0">
                <a:latin typeface="+mj-lt"/>
              </a:rPr>
              <a:t>(colors represent different towers)</a:t>
            </a:r>
          </a:p>
        </p:txBody>
      </p:sp>
    </p:spTree>
    <p:extLst>
      <p:ext uri="{BB962C8B-B14F-4D97-AF65-F5344CB8AC3E}">
        <p14:creationId xmlns:p14="http://schemas.microsoft.com/office/powerpoint/2010/main" val="2009522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E49FA6-1B74-E841-836B-8615664848EC}"/>
              </a:ext>
            </a:extLst>
          </p:cNvPr>
          <p:cNvSpPr/>
          <p:nvPr/>
        </p:nvSpPr>
        <p:spPr>
          <a:xfrm>
            <a:off x="3783419" y="1159886"/>
            <a:ext cx="4455042" cy="487376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077C9D5-F4F5-584A-85CA-310141A08E66}"/>
              </a:ext>
            </a:extLst>
          </p:cNvPr>
          <p:cNvPicPr>
            <a:picLocks noGrp="1" noChangeAspect="1"/>
          </p:cNvPicPr>
          <p:nvPr>
            <p:ph idx="1"/>
          </p:nvPr>
        </p:nvPicPr>
        <p:blipFill>
          <a:blip r:embed="rId2"/>
          <a:srcRect/>
          <a:stretch/>
        </p:blipFill>
        <p:spPr>
          <a:xfrm>
            <a:off x="3868128" y="1671339"/>
            <a:ext cx="4297680" cy="4297680"/>
          </a:xfrm>
        </p:spPr>
      </p:pic>
      <p:sp>
        <p:nvSpPr>
          <p:cNvPr id="6" name="Content Placeholder 2">
            <a:extLst>
              <a:ext uri="{FF2B5EF4-FFF2-40B4-BE49-F238E27FC236}">
                <a16:creationId xmlns:a16="http://schemas.microsoft.com/office/drawing/2014/main" id="{3498AB25-5A81-A54E-A424-AD4F13002F0C}"/>
              </a:ext>
            </a:extLst>
          </p:cNvPr>
          <p:cNvSpPr txBox="1">
            <a:spLocks/>
          </p:cNvSpPr>
          <p:nvPr/>
        </p:nvSpPr>
        <p:spPr>
          <a:xfrm>
            <a:off x="628547" y="6252361"/>
            <a:ext cx="11097870" cy="6604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3000"/>
              </a:spcBef>
              <a:defRPr sz="4600">
                <a:latin typeface="+mn-lt"/>
                <a:ea typeface="+mn-ea"/>
                <a:cs typeface="+mn-cs"/>
                <a:sym typeface="Calibri Light"/>
              </a:defRPr>
            </a:pPr>
            <a:r>
              <a:rPr lang="en-US" sz="2800" dirty="0">
                <a:sym typeface="Calibri Light"/>
              </a:rPr>
              <a:t>Small differences in energy balance. At most sites C</a:t>
            </a:r>
            <a:r>
              <a:rPr lang="en-US" sz="2800" baseline="-25000" dirty="0">
                <a:sym typeface="Calibri Light"/>
              </a:rPr>
              <a:t>EB</a:t>
            </a:r>
            <a:r>
              <a:rPr lang="en-US" sz="2800" dirty="0">
                <a:sym typeface="Calibri Light"/>
              </a:rPr>
              <a:t> decreases slightly.</a:t>
            </a:r>
          </a:p>
        </p:txBody>
      </p:sp>
      <p:pic>
        <p:nvPicPr>
          <p:cNvPr id="7" name="Picture 6">
            <a:extLst>
              <a:ext uri="{FF2B5EF4-FFF2-40B4-BE49-F238E27FC236}">
                <a16:creationId xmlns:a16="http://schemas.microsoft.com/office/drawing/2014/main" id="{7B008393-2389-8E41-A5A5-2E1FA4F4A037}"/>
              </a:ext>
            </a:extLst>
          </p:cNvPr>
          <p:cNvPicPr>
            <a:picLocks noChangeAspect="1"/>
          </p:cNvPicPr>
          <p:nvPr/>
        </p:nvPicPr>
        <p:blipFill>
          <a:blip r:embed="rId3"/>
          <a:srcRect/>
          <a:stretch/>
        </p:blipFill>
        <p:spPr>
          <a:xfrm>
            <a:off x="3868128" y="1671339"/>
            <a:ext cx="4297680" cy="4297680"/>
          </a:xfrm>
          <a:prstGeom prst="rect">
            <a:avLst/>
          </a:prstGeom>
        </p:spPr>
      </p:pic>
      <p:sp>
        <p:nvSpPr>
          <p:cNvPr id="10" name="Rectangle 9">
            <a:extLst>
              <a:ext uri="{FF2B5EF4-FFF2-40B4-BE49-F238E27FC236}">
                <a16:creationId xmlns:a16="http://schemas.microsoft.com/office/drawing/2014/main" id="{22EF4EF6-1A59-D844-9FE5-5494E48D0ED9}"/>
              </a:ext>
            </a:extLst>
          </p:cNvPr>
          <p:cNvSpPr/>
          <p:nvPr/>
        </p:nvSpPr>
        <p:spPr>
          <a:xfrm>
            <a:off x="5569426" y="1285448"/>
            <a:ext cx="1058688" cy="369332"/>
          </a:xfrm>
          <a:prstGeom prst="rect">
            <a:avLst/>
          </a:prstGeom>
        </p:spPr>
        <p:txBody>
          <a:bodyPr wrap="none">
            <a:spAutoFit/>
          </a:bodyPr>
          <a:lstStyle/>
          <a:p>
            <a:r>
              <a:rPr lang="en-US" dirty="0"/>
              <a:t>Temporal</a:t>
            </a:r>
          </a:p>
        </p:txBody>
      </p:sp>
      <p:sp>
        <p:nvSpPr>
          <p:cNvPr id="14" name="Rectangle 13">
            <a:extLst>
              <a:ext uri="{FF2B5EF4-FFF2-40B4-BE49-F238E27FC236}">
                <a16:creationId xmlns:a16="http://schemas.microsoft.com/office/drawing/2014/main" id="{FC2D5AB4-4F72-AE43-8B51-50A5AF8AB2E2}"/>
              </a:ext>
            </a:extLst>
          </p:cNvPr>
          <p:cNvSpPr/>
          <p:nvPr/>
        </p:nvSpPr>
        <p:spPr>
          <a:xfrm>
            <a:off x="5248889" y="1287969"/>
            <a:ext cx="1699761" cy="369332"/>
          </a:xfrm>
          <a:prstGeom prst="rect">
            <a:avLst/>
          </a:prstGeom>
        </p:spPr>
        <p:txBody>
          <a:bodyPr wrap="none">
            <a:spAutoFit/>
          </a:bodyPr>
          <a:lstStyle/>
          <a:p>
            <a:r>
              <a:rPr lang="en-US" dirty="0"/>
              <a:t>Spatio-temporal</a:t>
            </a:r>
          </a:p>
        </p:txBody>
      </p:sp>
      <p:sp>
        <p:nvSpPr>
          <p:cNvPr id="9" name="Content Placeholder 2">
            <a:extLst>
              <a:ext uri="{FF2B5EF4-FFF2-40B4-BE49-F238E27FC236}">
                <a16:creationId xmlns:a16="http://schemas.microsoft.com/office/drawing/2014/main" id="{80A3A546-5FE2-8A44-94E0-BCE226308886}"/>
              </a:ext>
            </a:extLst>
          </p:cNvPr>
          <p:cNvSpPr txBox="1">
            <a:spLocks/>
          </p:cNvSpPr>
          <p:nvPr/>
        </p:nvSpPr>
        <p:spPr>
          <a:xfrm>
            <a:off x="176833" y="216742"/>
            <a:ext cx="11744548" cy="660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ctr">
              <a:spcBef>
                <a:spcPts val="3000"/>
              </a:spcBef>
              <a:buNone/>
              <a:defRPr sz="4600">
                <a:latin typeface="+mn-lt"/>
                <a:ea typeface="+mn-ea"/>
                <a:cs typeface="+mn-cs"/>
                <a:sym typeface="Calibri Light"/>
              </a:defRPr>
            </a:pPr>
            <a:r>
              <a:rPr lang="en-US" sz="3200" dirty="0">
                <a:latin typeface="+mj-lt"/>
                <a:sym typeface="Calibri Light"/>
              </a:rPr>
              <a:t>Project average (4-month) mean diurnal energy balance components</a:t>
            </a:r>
          </a:p>
        </p:txBody>
      </p:sp>
    </p:spTree>
    <p:extLst>
      <p:ext uri="{BB962C8B-B14F-4D97-AF65-F5344CB8AC3E}">
        <p14:creationId xmlns:p14="http://schemas.microsoft.com/office/powerpoint/2010/main" val="35229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55229635-B724-7745-98FD-8E5B719548CC}"/>
              </a:ext>
            </a:extLst>
          </p:cNvPr>
          <p:cNvPicPr>
            <a:picLocks noChangeAspect="1"/>
          </p:cNvPicPr>
          <p:nvPr/>
        </p:nvPicPr>
        <p:blipFill>
          <a:blip r:embed="rId2"/>
          <a:stretch>
            <a:fillRect/>
          </a:stretch>
        </p:blipFill>
        <p:spPr>
          <a:xfrm>
            <a:off x="5021405" y="1571449"/>
            <a:ext cx="5689600" cy="5120640"/>
          </a:xfrm>
          <a:prstGeom prst="rect">
            <a:avLst/>
          </a:prstGeom>
        </p:spPr>
      </p:pic>
      <p:pic>
        <p:nvPicPr>
          <p:cNvPr id="8" name="Picture 7" descr="Chart, scatter chart&#10;&#10;Description automatically generated">
            <a:extLst>
              <a:ext uri="{FF2B5EF4-FFF2-40B4-BE49-F238E27FC236}">
                <a16:creationId xmlns:a16="http://schemas.microsoft.com/office/drawing/2014/main" id="{474D1884-2D34-1D4E-8E66-7033F8DC1779}"/>
              </a:ext>
            </a:extLst>
          </p:cNvPr>
          <p:cNvPicPr>
            <a:picLocks noChangeAspect="1"/>
          </p:cNvPicPr>
          <p:nvPr/>
        </p:nvPicPr>
        <p:blipFill>
          <a:blip r:embed="rId3"/>
          <a:stretch>
            <a:fillRect/>
          </a:stretch>
        </p:blipFill>
        <p:spPr>
          <a:xfrm>
            <a:off x="5021405" y="1571449"/>
            <a:ext cx="5689600" cy="5120640"/>
          </a:xfrm>
          <a:prstGeom prst="rect">
            <a:avLst/>
          </a:prstGeom>
        </p:spPr>
      </p:pic>
      <p:pic>
        <p:nvPicPr>
          <p:cNvPr id="11" name="Picture 10" descr="Chart, scatter chart&#10;&#10;Description automatically generated">
            <a:extLst>
              <a:ext uri="{FF2B5EF4-FFF2-40B4-BE49-F238E27FC236}">
                <a16:creationId xmlns:a16="http://schemas.microsoft.com/office/drawing/2014/main" id="{8F9D0689-488E-4141-AEFC-523C043D487A}"/>
              </a:ext>
            </a:extLst>
          </p:cNvPr>
          <p:cNvPicPr>
            <a:picLocks noChangeAspect="1"/>
          </p:cNvPicPr>
          <p:nvPr/>
        </p:nvPicPr>
        <p:blipFill>
          <a:blip r:embed="rId4"/>
          <a:stretch>
            <a:fillRect/>
          </a:stretch>
        </p:blipFill>
        <p:spPr>
          <a:xfrm>
            <a:off x="5021405" y="1563653"/>
            <a:ext cx="5689600" cy="5120640"/>
          </a:xfrm>
          <a:prstGeom prst="rect">
            <a:avLst/>
          </a:prstGeom>
        </p:spPr>
      </p:pic>
      <p:sp>
        <p:nvSpPr>
          <p:cNvPr id="2" name="Title 1">
            <a:extLst>
              <a:ext uri="{FF2B5EF4-FFF2-40B4-BE49-F238E27FC236}">
                <a16:creationId xmlns:a16="http://schemas.microsoft.com/office/drawing/2014/main" id="{605E2142-3D74-7E4D-A351-8C80A018E875}"/>
              </a:ext>
            </a:extLst>
          </p:cNvPr>
          <p:cNvSpPr>
            <a:spLocks noGrp="1"/>
          </p:cNvSpPr>
          <p:nvPr>
            <p:ph type="title"/>
          </p:nvPr>
        </p:nvSpPr>
        <p:spPr/>
        <p:txBody>
          <a:bodyPr/>
          <a:lstStyle/>
          <a:p>
            <a:pPr algn="ctr"/>
            <a:r>
              <a:rPr lang="en-US" dirty="0"/>
              <a:t>Daily mean energy balance residual</a:t>
            </a:r>
          </a:p>
        </p:txBody>
      </p:sp>
      <p:sp>
        <p:nvSpPr>
          <p:cNvPr id="4" name="19 EC towers…">
            <a:extLst>
              <a:ext uri="{FF2B5EF4-FFF2-40B4-BE49-F238E27FC236}">
                <a16:creationId xmlns:a16="http://schemas.microsoft.com/office/drawing/2014/main" id="{100D8A26-F7FA-9E41-93F5-9E885DAEF183}"/>
              </a:ext>
            </a:extLst>
          </p:cNvPr>
          <p:cNvSpPr txBox="1"/>
          <p:nvPr/>
        </p:nvSpPr>
        <p:spPr>
          <a:xfrm>
            <a:off x="1400267" y="2053397"/>
            <a:ext cx="3621138" cy="390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marL="328612" indent="-328612" defTabSz="379730">
              <a:buSzPct val="125000"/>
              <a:buChar char="•"/>
              <a:defRPr sz="4968" b="0">
                <a:latin typeface="+mn-lt"/>
                <a:ea typeface="+mn-ea"/>
                <a:cs typeface="+mn-cs"/>
                <a:sym typeface="Calibri Light"/>
              </a:defRPr>
            </a:pPr>
            <a:r>
              <a:rPr lang="en-US" sz="2484" dirty="0">
                <a:latin typeface="+mj-lt"/>
              </a:rPr>
              <a:t>9% decrease in C</a:t>
            </a:r>
            <a:r>
              <a:rPr lang="en-US" sz="2484" baseline="-25000" dirty="0">
                <a:latin typeface="+mj-lt"/>
              </a:rPr>
              <a:t>EB</a:t>
            </a:r>
          </a:p>
          <a:p>
            <a:pPr marL="328612" indent="-328612" defTabSz="379730">
              <a:buSzPct val="125000"/>
              <a:buChar char="•"/>
              <a:defRPr sz="4968" b="0">
                <a:latin typeface="+mn-lt"/>
                <a:ea typeface="+mn-ea"/>
                <a:cs typeface="+mn-cs"/>
                <a:sym typeface="Calibri Light"/>
              </a:defRPr>
            </a:pPr>
            <a:endParaRPr lang="en-US" sz="2484" dirty="0">
              <a:latin typeface="+mj-lt"/>
            </a:endParaRPr>
          </a:p>
          <a:p>
            <a:pPr marL="342900" indent="-342900" defTabSz="379730">
              <a:buSzPct val="125000"/>
              <a:buFont typeface="Arial" panose="020B0604020202020204" pitchFamily="34" charset="0"/>
              <a:buChar char="•"/>
              <a:defRPr sz="4968" b="0">
                <a:latin typeface="+mn-lt"/>
                <a:ea typeface="+mn-ea"/>
                <a:cs typeface="+mn-cs"/>
                <a:sym typeface="Calibri Light"/>
              </a:defRPr>
            </a:pPr>
            <a:r>
              <a:rPr lang="en-US" sz="2484" dirty="0">
                <a:latin typeface="+mj-lt"/>
              </a:rPr>
              <a:t>What variables are responsible?</a:t>
            </a:r>
          </a:p>
          <a:p>
            <a:pPr marL="800100" lvl="1" indent="-342900" defTabSz="379730">
              <a:buSzPct val="125000"/>
              <a:buFont typeface="Wingdings" pitchFamily="2" charset="2"/>
              <a:buChar char="§"/>
              <a:defRPr sz="4968" b="0">
                <a:latin typeface="+mn-lt"/>
                <a:ea typeface="+mn-ea"/>
                <a:cs typeface="+mn-cs"/>
                <a:sym typeface="Calibri Light"/>
              </a:defRPr>
            </a:pPr>
            <a:r>
              <a:rPr lang="en-US" sz="2484" dirty="0">
                <a:latin typeface="+mj-lt"/>
              </a:rPr>
              <a:t>Vegetation type</a:t>
            </a:r>
          </a:p>
          <a:p>
            <a:pPr marL="800100" lvl="1" indent="-342900" defTabSz="379730">
              <a:buSzPct val="125000"/>
              <a:buFont typeface="Wingdings" pitchFamily="2" charset="2"/>
              <a:buChar char="§"/>
              <a:defRPr sz="4968" b="0">
                <a:latin typeface="+mn-lt"/>
                <a:ea typeface="+mn-ea"/>
                <a:cs typeface="+mn-cs"/>
                <a:sym typeface="Calibri Light"/>
              </a:defRPr>
            </a:pPr>
            <a:r>
              <a:rPr lang="en-US" sz="2484" dirty="0">
                <a:latin typeface="+mj-lt"/>
              </a:rPr>
              <a:t>Canopy structure</a:t>
            </a:r>
          </a:p>
          <a:p>
            <a:pPr marL="800100" lvl="1" indent="-342900" defTabSz="379730">
              <a:buSzPct val="125000"/>
              <a:buFont typeface="Wingdings" pitchFamily="2" charset="2"/>
              <a:buChar char="§"/>
              <a:defRPr sz="4968" b="0">
                <a:latin typeface="+mn-lt"/>
                <a:ea typeface="+mn-ea"/>
                <a:cs typeface="+mn-cs"/>
                <a:sym typeface="Calibri Light"/>
              </a:defRPr>
            </a:pPr>
            <a:r>
              <a:rPr lang="en-US" sz="2484" dirty="0">
                <a:latin typeface="+mj-lt"/>
              </a:rPr>
              <a:t>Topography</a:t>
            </a:r>
          </a:p>
          <a:p>
            <a:pPr marL="800100" lvl="1" indent="-342900" defTabSz="379730">
              <a:buSzPct val="125000"/>
              <a:buFont typeface="Wingdings" pitchFamily="2" charset="2"/>
              <a:buChar char="§"/>
              <a:defRPr sz="4968" b="0">
                <a:latin typeface="+mn-lt"/>
                <a:ea typeface="+mn-ea"/>
                <a:cs typeface="+mn-cs"/>
                <a:sym typeface="Calibri Light"/>
              </a:defRPr>
            </a:pPr>
            <a:r>
              <a:rPr lang="en-US" sz="2484" dirty="0">
                <a:latin typeface="+mj-lt"/>
              </a:rPr>
              <a:t>Surface temperature</a:t>
            </a:r>
          </a:p>
          <a:p>
            <a:pPr marL="800100" lvl="1" indent="-342900" defTabSz="379730">
              <a:buSzPct val="125000"/>
              <a:buFont typeface="Wingdings" pitchFamily="2" charset="2"/>
              <a:buChar char="§"/>
              <a:defRPr sz="4968" b="0">
                <a:latin typeface="+mn-lt"/>
                <a:ea typeface="+mn-ea"/>
                <a:cs typeface="+mn-cs"/>
                <a:sym typeface="Calibri Light"/>
              </a:defRPr>
            </a:pPr>
            <a:endParaRPr lang="en-US" sz="2484" dirty="0">
              <a:latin typeface="+mj-lt"/>
            </a:endParaRPr>
          </a:p>
          <a:p>
            <a:pPr marL="328612" indent="-328612" defTabSz="379730">
              <a:buSzPct val="125000"/>
              <a:buChar char="•"/>
              <a:defRPr sz="4968" b="0">
                <a:latin typeface="+mn-lt"/>
                <a:ea typeface="+mn-ea"/>
                <a:cs typeface="+mn-cs"/>
                <a:sym typeface="Calibri Light"/>
              </a:defRPr>
            </a:pPr>
            <a:endParaRPr sz="2484" dirty="0">
              <a:latin typeface="+mj-lt"/>
            </a:endParaRPr>
          </a:p>
          <a:p>
            <a:pPr defTabSz="379730">
              <a:defRPr sz="4968" b="0">
                <a:latin typeface="+mn-lt"/>
                <a:ea typeface="+mn-ea"/>
                <a:cs typeface="+mn-cs"/>
                <a:sym typeface="Calibri Light"/>
              </a:defRPr>
            </a:pPr>
            <a:endParaRPr sz="2484" dirty="0">
              <a:latin typeface="+mj-lt"/>
            </a:endParaRPr>
          </a:p>
        </p:txBody>
      </p:sp>
      <p:pic>
        <p:nvPicPr>
          <p:cNvPr id="5" name="Picture 4">
            <a:extLst>
              <a:ext uri="{FF2B5EF4-FFF2-40B4-BE49-F238E27FC236}">
                <a16:creationId xmlns:a16="http://schemas.microsoft.com/office/drawing/2014/main" id="{87F322F8-D044-2C43-9B7D-8AB8F5C6ACC0}"/>
              </a:ext>
            </a:extLst>
          </p:cNvPr>
          <p:cNvPicPr>
            <a:picLocks noChangeAspect="1"/>
          </p:cNvPicPr>
          <p:nvPr/>
        </p:nvPicPr>
        <p:blipFill>
          <a:blip r:embed="rId5"/>
          <a:stretch>
            <a:fillRect/>
          </a:stretch>
        </p:blipFill>
        <p:spPr>
          <a:xfrm rot="5400000">
            <a:off x="9120887" y="3750951"/>
            <a:ext cx="3881107" cy="275204"/>
          </a:xfrm>
          <a:prstGeom prst="rect">
            <a:avLst/>
          </a:prstGeom>
          <a:ln w="19050">
            <a:solidFill>
              <a:schemeClr val="tx1"/>
            </a:solidFill>
          </a:ln>
        </p:spPr>
      </p:pic>
      <p:sp>
        <p:nvSpPr>
          <p:cNvPr id="10" name="19 EC towers…">
            <a:extLst>
              <a:ext uri="{FF2B5EF4-FFF2-40B4-BE49-F238E27FC236}">
                <a16:creationId xmlns:a16="http://schemas.microsoft.com/office/drawing/2014/main" id="{DE058120-407F-B940-AB4D-C8632E605848}"/>
              </a:ext>
            </a:extLst>
          </p:cNvPr>
          <p:cNvSpPr txBox="1"/>
          <p:nvPr/>
        </p:nvSpPr>
        <p:spPr>
          <a:xfrm rot="5400000">
            <a:off x="9638487" y="3767601"/>
            <a:ext cx="3681571" cy="405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lnSpcReduction="10000"/>
          </a:bodyPr>
          <a:lstStyle/>
          <a:p>
            <a:pPr algn="ctr" defTabSz="379730">
              <a:buSzPct val="125000"/>
              <a:defRPr sz="4968" b="0">
                <a:latin typeface="+mn-lt"/>
                <a:ea typeface="+mn-ea"/>
                <a:cs typeface="+mn-cs"/>
                <a:sym typeface="Calibri Light"/>
              </a:defRPr>
            </a:pPr>
            <a:r>
              <a:rPr lang="en-US" sz="2484" dirty="0">
                <a:latin typeface="+mj-lt"/>
              </a:rPr>
              <a:t>Canopy </a:t>
            </a:r>
            <a:r>
              <a:rPr lang="en-US" sz="2484" dirty="0" err="1">
                <a:latin typeface="+mj-lt"/>
              </a:rPr>
              <a:t>Stdev</a:t>
            </a:r>
            <a:endParaRPr lang="en-US" sz="2484" baseline="-25000" dirty="0">
              <a:latin typeface="+mj-lt"/>
            </a:endParaRPr>
          </a:p>
          <a:p>
            <a:pPr marL="328612" indent="-328612" defTabSz="379730">
              <a:buSzPct val="125000"/>
              <a:buChar char="•"/>
              <a:defRPr sz="4968" b="0">
                <a:latin typeface="+mn-lt"/>
                <a:ea typeface="+mn-ea"/>
                <a:cs typeface="+mn-cs"/>
                <a:sym typeface="Calibri Light"/>
              </a:defRPr>
            </a:pPr>
            <a:endParaRPr lang="en-US" sz="2484" dirty="0"/>
          </a:p>
          <a:p>
            <a:pPr defTabSz="379730">
              <a:buSzPct val="125000"/>
              <a:defRPr sz="4968" b="0">
                <a:latin typeface="+mn-lt"/>
                <a:ea typeface="+mn-ea"/>
                <a:cs typeface="+mn-cs"/>
                <a:sym typeface="Calibri Light"/>
              </a:defRPr>
            </a:pPr>
            <a:endParaRPr lang="en-US" sz="2484" dirty="0"/>
          </a:p>
          <a:p>
            <a:pPr marL="328612" indent="-328612" defTabSz="379730">
              <a:buSzPct val="125000"/>
              <a:buChar char="•"/>
              <a:defRPr sz="4968" b="0">
                <a:latin typeface="+mn-lt"/>
                <a:ea typeface="+mn-ea"/>
                <a:cs typeface="+mn-cs"/>
                <a:sym typeface="Calibri Light"/>
              </a:defRPr>
            </a:pPr>
            <a:endParaRPr sz="2484" dirty="0"/>
          </a:p>
          <a:p>
            <a:pPr defTabSz="379730">
              <a:defRPr sz="4968" b="0">
                <a:latin typeface="+mn-lt"/>
                <a:ea typeface="+mn-ea"/>
                <a:cs typeface="+mn-cs"/>
                <a:sym typeface="Calibri Light"/>
              </a:defRPr>
            </a:pPr>
            <a:endParaRPr sz="2484" dirty="0"/>
          </a:p>
        </p:txBody>
      </p:sp>
      <p:sp>
        <p:nvSpPr>
          <p:cNvPr id="12" name="19 EC towers…">
            <a:extLst>
              <a:ext uri="{FF2B5EF4-FFF2-40B4-BE49-F238E27FC236}">
                <a16:creationId xmlns:a16="http://schemas.microsoft.com/office/drawing/2014/main" id="{4DEBC6DE-B06B-534A-B25A-56380E94EA3D}"/>
              </a:ext>
            </a:extLst>
          </p:cNvPr>
          <p:cNvSpPr txBox="1"/>
          <p:nvPr/>
        </p:nvSpPr>
        <p:spPr>
          <a:xfrm>
            <a:off x="11191772" y="1798160"/>
            <a:ext cx="803013" cy="405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lnSpcReduction="10000"/>
          </a:bodyPr>
          <a:lstStyle/>
          <a:p>
            <a:pPr algn="ctr" defTabSz="379730">
              <a:buSzPct val="125000"/>
              <a:defRPr sz="4968" b="0">
                <a:latin typeface="+mn-lt"/>
                <a:ea typeface="+mn-ea"/>
                <a:cs typeface="+mn-cs"/>
                <a:sym typeface="Calibri Light"/>
              </a:defRPr>
            </a:pPr>
            <a:r>
              <a:rPr lang="en-US" sz="2484" dirty="0">
                <a:latin typeface="+mj-lt"/>
              </a:rPr>
              <a:t>9 m</a:t>
            </a:r>
            <a:endParaRPr lang="en-US" sz="2484" baseline="-25000" dirty="0">
              <a:latin typeface="+mj-lt"/>
            </a:endParaRPr>
          </a:p>
          <a:p>
            <a:pPr marL="328612" indent="-328612" defTabSz="379730">
              <a:buSzPct val="125000"/>
              <a:buChar char="•"/>
              <a:defRPr sz="4968" b="0">
                <a:latin typeface="+mn-lt"/>
                <a:ea typeface="+mn-ea"/>
                <a:cs typeface="+mn-cs"/>
                <a:sym typeface="Calibri Light"/>
              </a:defRPr>
            </a:pPr>
            <a:endParaRPr lang="en-US" sz="2484" dirty="0"/>
          </a:p>
          <a:p>
            <a:pPr defTabSz="379730">
              <a:buSzPct val="125000"/>
              <a:defRPr sz="4968" b="0">
                <a:latin typeface="+mn-lt"/>
                <a:ea typeface="+mn-ea"/>
                <a:cs typeface="+mn-cs"/>
                <a:sym typeface="Calibri Light"/>
              </a:defRPr>
            </a:pPr>
            <a:endParaRPr lang="en-US" sz="2484" dirty="0"/>
          </a:p>
          <a:p>
            <a:pPr marL="328612" indent="-328612" defTabSz="379730">
              <a:buSzPct val="125000"/>
              <a:buChar char="•"/>
              <a:defRPr sz="4968" b="0">
                <a:latin typeface="+mn-lt"/>
                <a:ea typeface="+mn-ea"/>
                <a:cs typeface="+mn-cs"/>
                <a:sym typeface="Calibri Light"/>
              </a:defRPr>
            </a:pPr>
            <a:endParaRPr sz="2484" dirty="0"/>
          </a:p>
          <a:p>
            <a:pPr defTabSz="379730">
              <a:defRPr sz="4968" b="0">
                <a:latin typeface="+mn-lt"/>
                <a:ea typeface="+mn-ea"/>
                <a:cs typeface="+mn-cs"/>
                <a:sym typeface="Calibri Light"/>
              </a:defRPr>
            </a:pPr>
            <a:endParaRPr sz="2484" dirty="0"/>
          </a:p>
        </p:txBody>
      </p:sp>
      <p:sp>
        <p:nvSpPr>
          <p:cNvPr id="13" name="19 EC towers…">
            <a:extLst>
              <a:ext uri="{FF2B5EF4-FFF2-40B4-BE49-F238E27FC236}">
                <a16:creationId xmlns:a16="http://schemas.microsoft.com/office/drawing/2014/main" id="{68A8C895-C21E-D249-AC2F-5C4793C5F6A3}"/>
              </a:ext>
            </a:extLst>
          </p:cNvPr>
          <p:cNvSpPr txBox="1"/>
          <p:nvPr/>
        </p:nvSpPr>
        <p:spPr>
          <a:xfrm>
            <a:off x="11191771" y="5654203"/>
            <a:ext cx="803013" cy="405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lnSpcReduction="10000"/>
          </a:bodyPr>
          <a:lstStyle/>
          <a:p>
            <a:pPr algn="ctr" defTabSz="379730">
              <a:buSzPct val="125000"/>
              <a:defRPr sz="4968" b="0">
                <a:latin typeface="+mn-lt"/>
                <a:ea typeface="+mn-ea"/>
                <a:cs typeface="+mn-cs"/>
                <a:sym typeface="Calibri Light"/>
              </a:defRPr>
            </a:pPr>
            <a:r>
              <a:rPr lang="en-US" sz="2484" dirty="0">
                <a:latin typeface="+mj-lt"/>
              </a:rPr>
              <a:t>0 m</a:t>
            </a:r>
            <a:endParaRPr lang="en-US" sz="2484" baseline="-25000" dirty="0">
              <a:latin typeface="+mj-lt"/>
            </a:endParaRPr>
          </a:p>
          <a:p>
            <a:pPr marL="328612" indent="-328612" defTabSz="379730">
              <a:buSzPct val="125000"/>
              <a:buChar char="•"/>
              <a:defRPr sz="4968" b="0">
                <a:latin typeface="+mn-lt"/>
                <a:ea typeface="+mn-ea"/>
                <a:cs typeface="+mn-cs"/>
                <a:sym typeface="Calibri Light"/>
              </a:defRPr>
            </a:pPr>
            <a:endParaRPr lang="en-US" sz="2484" dirty="0"/>
          </a:p>
          <a:p>
            <a:pPr defTabSz="379730">
              <a:buSzPct val="125000"/>
              <a:defRPr sz="4968" b="0">
                <a:latin typeface="+mn-lt"/>
                <a:ea typeface="+mn-ea"/>
                <a:cs typeface="+mn-cs"/>
                <a:sym typeface="Calibri Light"/>
              </a:defRPr>
            </a:pPr>
            <a:endParaRPr lang="en-US" sz="2484" dirty="0"/>
          </a:p>
          <a:p>
            <a:pPr marL="328612" indent="-328612" defTabSz="379730">
              <a:buSzPct val="125000"/>
              <a:buChar char="•"/>
              <a:defRPr sz="4968" b="0">
                <a:latin typeface="+mn-lt"/>
                <a:ea typeface="+mn-ea"/>
                <a:cs typeface="+mn-cs"/>
                <a:sym typeface="Calibri Light"/>
              </a:defRPr>
            </a:pPr>
            <a:endParaRPr sz="2484" dirty="0"/>
          </a:p>
          <a:p>
            <a:pPr defTabSz="379730">
              <a:defRPr sz="4968" b="0">
                <a:latin typeface="+mn-lt"/>
                <a:ea typeface="+mn-ea"/>
                <a:cs typeface="+mn-cs"/>
                <a:sym typeface="Calibri Light"/>
              </a:defRPr>
            </a:pPr>
            <a:endParaRPr sz="2484" dirty="0"/>
          </a:p>
        </p:txBody>
      </p:sp>
    </p:spTree>
    <p:extLst>
      <p:ext uri="{BB962C8B-B14F-4D97-AF65-F5344CB8AC3E}">
        <p14:creationId xmlns:p14="http://schemas.microsoft.com/office/powerpoint/2010/main" val="34635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1"/>
          <p:cNvSpPr txBox="1">
            <a:spLocks noGrp="1"/>
          </p:cNvSpPr>
          <p:nvPr>
            <p:ph type="title"/>
          </p:nvPr>
        </p:nvSpPr>
        <p:spPr>
          <a:prstGeom prst="rect">
            <a:avLst/>
          </a:prstGeom>
        </p:spPr>
        <p:txBody>
          <a:bodyPr/>
          <a:lstStyle/>
          <a:p>
            <a:r>
              <a:rPr lang="en-US" dirty="0">
                <a:solidFill>
                  <a:srgbClr val="0070C0"/>
                </a:solidFill>
              </a:rPr>
              <a:t>Combined </a:t>
            </a:r>
            <a:r>
              <a:rPr dirty="0">
                <a:solidFill>
                  <a:srgbClr val="0070C0"/>
                </a:solidFill>
              </a:rPr>
              <a:t>Spatial Eddy Covariance</a:t>
            </a:r>
          </a:p>
        </p:txBody>
      </p:sp>
      <p:sp>
        <p:nvSpPr>
          <p:cNvPr id="485" name="Content Placeholder 2"/>
          <p:cNvSpPr txBox="1">
            <a:spLocks noGrp="1"/>
          </p:cNvSpPr>
          <p:nvPr>
            <p:ph type="body" idx="1"/>
          </p:nvPr>
        </p:nvSpPr>
        <p:spPr>
          <a:xfrm>
            <a:off x="838200" y="1796658"/>
            <a:ext cx="10515600" cy="5061342"/>
          </a:xfrm>
          <a:prstGeom prst="rect">
            <a:avLst/>
          </a:prstGeom>
        </p:spPr>
        <p:txBody>
          <a:bodyPr>
            <a:normAutofit/>
          </a:bodyPr>
          <a:lstStyle/>
          <a:p>
            <a:pPr marL="0" indent="0">
              <a:lnSpc>
                <a:spcPct val="81000"/>
              </a:lnSpc>
              <a:spcAft>
                <a:spcPts val="1800"/>
              </a:spcAft>
              <a:buNone/>
              <a:defRPr sz="4400">
                <a:latin typeface="+mn-lt"/>
                <a:ea typeface="+mn-ea"/>
                <a:cs typeface="+mn-cs"/>
                <a:sym typeface="Calibri Light"/>
              </a:defRPr>
            </a:pPr>
            <a:r>
              <a:rPr lang="en-US" sz="2400" dirty="0">
                <a:solidFill>
                  <a:srgbClr val="0070C0"/>
                </a:solidFill>
              </a:rPr>
              <a:t>Where the total flux is equal to:</a:t>
            </a:r>
            <a:endParaRPr sz="2400" dirty="0"/>
          </a:p>
          <a:p>
            <a:pPr marL="0" indent="0">
              <a:lnSpc>
                <a:spcPct val="100000"/>
              </a:lnSpc>
              <a:spcBef>
                <a:spcPts val="2400"/>
              </a:spcBef>
              <a:buNone/>
              <a:defRPr sz="4400">
                <a:latin typeface="+mn-lt"/>
                <a:ea typeface="+mn-ea"/>
                <a:cs typeface="+mn-cs"/>
                <a:sym typeface="Calibri Light"/>
              </a:defRPr>
            </a:pPr>
            <a:r>
              <a:rPr lang="en-US" sz="2400" b="1" dirty="0"/>
              <a:t>Spatial </a:t>
            </a:r>
            <a:r>
              <a:rPr lang="en-US" sz="2400" dirty="0"/>
              <a:t>or</a:t>
            </a:r>
            <a:r>
              <a:rPr sz="2400" dirty="0"/>
              <a:t> </a:t>
            </a:r>
            <a:r>
              <a:rPr sz="2400" b="1" dirty="0"/>
              <a:t>spatio-temporal</a:t>
            </a:r>
            <a:r>
              <a:rPr sz="2400" dirty="0"/>
              <a:t> eddy covariance</a:t>
            </a:r>
            <a:r>
              <a:rPr lang="en-US" sz="2400" dirty="0"/>
              <a:t>           </a:t>
            </a:r>
            <a:r>
              <a:rPr sz="2400" dirty="0"/>
              <a:t>Example: </a:t>
            </a:r>
            <a:endParaRPr lang="en-US" sz="2400" dirty="0">
              <a:solidFill>
                <a:srgbClr val="0070C0"/>
              </a:solidFill>
            </a:endParaRPr>
          </a:p>
          <a:p>
            <a:pPr marL="0" indent="0">
              <a:lnSpc>
                <a:spcPct val="100000"/>
              </a:lnSpc>
              <a:spcBef>
                <a:spcPts val="2400"/>
              </a:spcBef>
              <a:buNone/>
              <a:defRPr sz="4400">
                <a:latin typeface="+mn-lt"/>
                <a:ea typeface="+mn-ea"/>
                <a:cs typeface="+mn-cs"/>
                <a:sym typeface="Calibri Light"/>
              </a:defRPr>
            </a:pPr>
            <a:r>
              <a:rPr lang="en-US" sz="2400" dirty="0">
                <a:solidFill>
                  <a:srgbClr val="0070C0"/>
                </a:solidFill>
              </a:rPr>
              <a:t>     - Plus - </a:t>
            </a:r>
          </a:p>
          <a:p>
            <a:pPr marL="0" indent="0">
              <a:lnSpc>
                <a:spcPct val="100000"/>
              </a:lnSpc>
              <a:spcBef>
                <a:spcPts val="2400"/>
              </a:spcBef>
              <a:buNone/>
              <a:defRPr sz="4400">
                <a:latin typeface="+mn-lt"/>
                <a:ea typeface="+mn-ea"/>
                <a:cs typeface="+mn-cs"/>
                <a:sym typeface="Calibri Light"/>
              </a:defRPr>
            </a:pPr>
            <a:r>
              <a:rPr lang="en-US" sz="2400" dirty="0"/>
              <a:t>The </a:t>
            </a:r>
            <a:r>
              <a:rPr lang="en-US" sz="2400" b="1" dirty="0"/>
              <a:t>temporal</a:t>
            </a:r>
            <a:r>
              <a:rPr lang="en-US" sz="2400" dirty="0"/>
              <a:t> flux of the </a:t>
            </a:r>
            <a:r>
              <a:rPr lang="en-US" sz="2400" b="1" dirty="0"/>
              <a:t>spatial means</a:t>
            </a:r>
            <a:r>
              <a:rPr lang="en-US" sz="2400" dirty="0"/>
              <a:t>:</a:t>
            </a:r>
          </a:p>
          <a:p>
            <a:pPr marL="0" indent="0" algn="ctr">
              <a:lnSpc>
                <a:spcPct val="81000"/>
              </a:lnSpc>
              <a:buNone/>
              <a:defRPr sz="4400">
                <a:latin typeface="+mn-lt"/>
                <a:ea typeface="+mn-ea"/>
                <a:cs typeface="+mn-cs"/>
                <a:sym typeface="Calibri Light"/>
              </a:defRPr>
            </a:pPr>
            <a:r>
              <a:rPr lang="en-US" sz="2400" dirty="0"/>
              <a:t>Fluctuation = Spatial Mean – Space-time mean</a:t>
            </a:r>
          </a:p>
          <a:p>
            <a:pPr marL="0" indent="0">
              <a:lnSpc>
                <a:spcPct val="81000"/>
              </a:lnSpc>
              <a:buNone/>
              <a:defRPr sz="4400" b="1">
                <a:latin typeface="+mn-lt"/>
                <a:ea typeface="+mn-ea"/>
                <a:cs typeface="+mn-cs"/>
                <a:sym typeface="Calibri Light"/>
              </a:defRPr>
            </a:pPr>
            <a:r>
              <a:rPr lang="en-US" sz="2400" dirty="0"/>
              <a:t>				</a:t>
            </a:r>
          </a:p>
          <a:p>
            <a:pPr marL="0" indent="0">
              <a:lnSpc>
                <a:spcPct val="81000"/>
              </a:lnSpc>
              <a:buNone/>
              <a:defRPr sz="4400" b="1">
                <a:latin typeface="+mn-lt"/>
                <a:ea typeface="+mn-ea"/>
                <a:cs typeface="+mn-cs"/>
                <a:sym typeface="Calibri Light"/>
              </a:defRPr>
            </a:pPr>
            <a:r>
              <a:rPr lang="en-US" sz="2400" dirty="0"/>
              <a:t>				Example: </a:t>
            </a:r>
          </a:p>
          <a:p>
            <a:pPr marL="0" indent="0">
              <a:lnSpc>
                <a:spcPct val="81000"/>
              </a:lnSpc>
              <a:buNone/>
              <a:defRPr sz="4400" b="1">
                <a:latin typeface="+mn-lt"/>
                <a:ea typeface="+mn-ea"/>
                <a:cs typeface="+mn-cs"/>
                <a:sym typeface="Calibri Light"/>
              </a:defRPr>
            </a:pPr>
            <a:endParaRPr sz="2400" dirty="0"/>
          </a:p>
        </p:txBody>
      </p:sp>
      <mc:AlternateContent xmlns:mc="http://schemas.openxmlformats.org/markup-compatibility/2006">
        <mc:Choice xmlns:a14="http://schemas.microsoft.com/office/drawing/2010/main" Requires="a14">
          <p:sp>
            <p:nvSpPr>
              <p:cNvPr id="486" name="Example: w′=w−⟨w⟩"/>
              <p:cNvSpPr txBox="1"/>
              <p:nvPr/>
            </p:nvSpPr>
            <p:spPr>
              <a:xfrm>
                <a:off x="5814801" y="5208962"/>
                <a:ext cx="1908023" cy="46980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25400" tIns="25400" rIns="25400" bIns="25400" anchor="ctr">
                <a:spAutoFit/>
              </a:bodyPr>
              <a:lstStyle/>
              <a:p>
                <a:pPr defTabSz="228600">
                  <a:lnSpc>
                    <a:spcPts val="3500"/>
                  </a:lnSpc>
                  <a:defRPr sz="5000" b="0">
                    <a:latin typeface="Times"/>
                    <a:ea typeface="Times"/>
                    <a:cs typeface="Times"/>
                    <a:sym typeface="Times"/>
                  </a:defRPr>
                </a:pPr>
                <a:r>
                  <a:rPr sz="2250" dirty="0"/>
                  <a:t>  w′</a:t>
                </a:r>
                <a:r>
                  <a:rPr lang="en-US" sz="2250" dirty="0"/>
                  <a:t>= </a:t>
                </a:r>
                <a:r>
                  <a:rPr sz="2250" dirty="0"/>
                  <a:t>⟨w⟩</a:t>
                </a:r>
                <a:r>
                  <a:rPr lang="en-US" sz="2250" dirty="0"/>
                  <a:t> </a:t>
                </a:r>
                <a14:m>
                  <m:oMath xmlns:m="http://schemas.openxmlformats.org/officeDocument/2006/math">
                    <m:r>
                      <a:rPr lang="en-US" sz="2250" i="1">
                        <a:solidFill>
                          <a:srgbClr val="000000"/>
                        </a:solidFill>
                        <a:latin typeface="Cambria Math" panose="02040503050406030204" pitchFamily="18" charset="0"/>
                      </a:rPr>
                      <m:t>−</m:t>
                    </m:r>
                  </m:oMath>
                </a14:m>
                <a:r>
                  <a:rPr lang="en-US" sz="2250" dirty="0"/>
                  <a:t> </a:t>
                </a:r>
                <a14:m>
                  <m:oMath xmlns:m="http://schemas.openxmlformats.org/officeDocument/2006/math">
                    <m:bar>
                      <m:barPr>
                        <m:pos m:val="top"/>
                        <m:ctrlPr>
                          <a:rPr lang="ar-AE" sz="2250" i="1">
                            <a:solidFill>
                              <a:srgbClr val="000000"/>
                            </a:solidFill>
                            <a:latin typeface="Cambria Math" panose="02040503050406030204" pitchFamily="18" charset="0"/>
                          </a:rPr>
                        </m:ctrlPr>
                      </m:barPr>
                      <m:e>
                        <m:r>
                          <a:rPr lang="ar-AE" sz="2250" i="1">
                            <a:solidFill>
                              <a:srgbClr val="000000"/>
                            </a:solidFill>
                            <a:latin typeface="Cambria Math" panose="02040503050406030204" pitchFamily="18" charset="0"/>
                          </a:rPr>
                          <m:t>⟨</m:t>
                        </m:r>
                        <m:r>
                          <a:rPr lang="ar-AE" sz="2250" i="1">
                            <a:solidFill>
                              <a:srgbClr val="000000"/>
                            </a:solidFill>
                            <a:latin typeface="Cambria Math" panose="02040503050406030204" pitchFamily="18" charset="0"/>
                          </a:rPr>
                          <m:t>𝑤</m:t>
                        </m:r>
                        <m:r>
                          <a:rPr lang="ar-AE" sz="2250" i="1">
                            <a:solidFill>
                              <a:srgbClr val="000000"/>
                            </a:solidFill>
                            <a:latin typeface="Cambria Math" panose="02040503050406030204" pitchFamily="18" charset="0"/>
                          </a:rPr>
                          <m:t>⟩</m:t>
                        </m:r>
                      </m:e>
                    </m:bar>
                  </m:oMath>
                </a14:m>
                <a:endParaRPr sz="2250" dirty="0"/>
              </a:p>
            </p:txBody>
          </p:sp>
        </mc:Choice>
        <mc:Fallback>
          <p:sp>
            <p:nvSpPr>
              <p:cNvPr id="486" name="Example: w′=w−⟨w⟩"/>
              <p:cNvSpPr txBox="1">
                <a:spLocks noRot="1" noChangeAspect="1" noMove="1" noResize="1" noEditPoints="1" noAdjustHandles="1" noChangeArrowheads="1" noChangeShapeType="1" noTextEdit="1"/>
              </p:cNvSpPr>
              <p:nvPr/>
            </p:nvSpPr>
            <p:spPr>
              <a:xfrm>
                <a:off x="5814801" y="5208962"/>
                <a:ext cx="1908023" cy="469809"/>
              </a:xfrm>
              <a:prstGeom prst="rect">
                <a:avLst/>
              </a:prstGeom>
              <a:blipFill>
                <a:blip r:embed="rId3"/>
                <a:stretch>
                  <a:fillRect l="-3947" r="-4605" b="-28205"/>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7" name="Equation"/>
              <p:cNvSpPr txBox="1"/>
              <p:nvPr/>
            </p:nvSpPr>
            <p:spPr>
              <a:xfrm>
                <a:off x="8354356" y="2578395"/>
                <a:ext cx="1724126" cy="394723"/>
              </a:xfrm>
              <a:prstGeom prst="rect">
                <a:avLst/>
              </a:prstGeom>
              <a:ln w="12700">
                <a:miter lim="400000"/>
              </a:ln>
            </p:spPr>
            <p:txBody>
              <a:bodyPr wrap="none" lIns="0" tIns="0" rIns="0" bIns="0">
                <a:spAutoFit/>
              </a:bodyPr>
              <a:lstStyle/>
              <a:p>
                <a:pPr defTabSz="457200" latinLnBrk="1">
                  <a:defRPr sz="1800" b="0"/>
                </a:pPr>
                <a14:m>
                  <m:oMathPara xmlns:m="http://schemas.openxmlformats.org/officeDocument/2006/math">
                    <m:oMathParaPr>
                      <m:jc m:val="centerGroup"/>
                    </m:oMathParaPr>
                    <m:oMath xmlns:m="http://schemas.openxmlformats.org/officeDocument/2006/math">
                      <m:r>
                        <a:rPr sz="2250" i="1" smtClean="0">
                          <a:solidFill>
                            <a:srgbClr val="000000"/>
                          </a:solidFill>
                          <a:latin typeface="Cambria Math" panose="02040503050406030204" pitchFamily="18" charset="0"/>
                        </a:rPr>
                        <m:t>𝑤</m:t>
                      </m:r>
                      <m:r>
                        <a:rPr sz="2250" i="1" smtClean="0">
                          <a:solidFill>
                            <a:srgbClr val="000000"/>
                          </a:solidFill>
                          <a:latin typeface="Cambria Math" panose="02040503050406030204" pitchFamily="18" charset="0"/>
                        </a:rPr>
                        <m:t>′=</m:t>
                      </m:r>
                      <m:r>
                        <a:rPr sz="2250" i="1" smtClean="0">
                          <a:solidFill>
                            <a:srgbClr val="000000"/>
                          </a:solidFill>
                          <a:latin typeface="Cambria Math" panose="02040503050406030204" pitchFamily="18" charset="0"/>
                        </a:rPr>
                        <m:t>𝑤</m:t>
                      </m:r>
                      <m:r>
                        <a:rPr sz="2250" i="1" smtClean="0">
                          <a:solidFill>
                            <a:srgbClr val="000000"/>
                          </a:solidFill>
                          <a:latin typeface="Cambria Math" panose="02040503050406030204" pitchFamily="18" charset="0"/>
                        </a:rPr>
                        <m:t>−</m:t>
                      </m:r>
                      <m:bar>
                        <m:barPr>
                          <m:pos m:val="top"/>
                          <m:ctrlPr>
                            <a:rPr sz="2250" i="1">
                              <a:solidFill>
                                <a:srgbClr val="000000"/>
                              </a:solidFill>
                              <a:latin typeface="Cambria Math" panose="02040503050406030204" pitchFamily="18" charset="0"/>
                            </a:rPr>
                          </m:ctrlPr>
                        </m:barPr>
                        <m:e>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e>
                      </m:bar>
                    </m:oMath>
                  </m:oMathPara>
                </a14:m>
                <a:endParaRPr sz="2250" dirty="0"/>
              </a:p>
            </p:txBody>
          </p:sp>
        </mc:Choice>
        <mc:Fallback xmlns="">
          <p:sp>
            <p:nvSpPr>
              <p:cNvPr id="487" name="Equation"/>
              <p:cNvSpPr txBox="1">
                <a:spLocks noRot="1" noChangeAspect="1" noMove="1" noResize="1" noEditPoints="1" noAdjustHandles="1" noChangeArrowheads="1" noChangeShapeType="1" noTextEdit="1"/>
              </p:cNvSpPr>
              <p:nvPr/>
            </p:nvSpPr>
            <p:spPr>
              <a:xfrm>
                <a:off x="8354356" y="2578395"/>
                <a:ext cx="1724126" cy="394723"/>
              </a:xfrm>
              <a:prstGeom prst="rect">
                <a:avLst/>
              </a:prstGeom>
              <a:blipFill>
                <a:blip r:embed="rId4"/>
                <a:stretch>
                  <a:fillRect l="-3650" r="-5839" b="-28125"/>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8" name="Equation"/>
              <p:cNvSpPr txBox="1"/>
              <p:nvPr/>
            </p:nvSpPr>
            <p:spPr>
              <a:xfrm>
                <a:off x="13151113" y="5443867"/>
                <a:ext cx="1724126" cy="346249"/>
              </a:xfrm>
              <a:prstGeom prst="rect">
                <a:avLst/>
              </a:prstGeom>
              <a:ln w="12700">
                <a:miter lim="400000"/>
              </a:ln>
            </p:spPr>
            <p:txBody>
              <a:bodyPr wrap="none" lIns="0" tIns="0" rIns="0" bIns="0">
                <a:spAutoFit/>
              </a:bodyPr>
              <a:lstStyle/>
              <a:p>
                <a:pPr defTabSz="457200" latinLnBrk="1">
                  <a:defRPr sz="1800" b="0"/>
                </a:pPr>
                <a14:m>
                  <m:oMathPara xmlns:m="http://schemas.openxmlformats.org/officeDocument/2006/math">
                    <m:oMathParaPr>
                      <m:jc m:val="centerGroup"/>
                    </m:oMathParaPr>
                    <m:oMath xmlns:m="http://schemas.openxmlformats.org/officeDocument/2006/math">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r>
                        <a:rPr sz="2250" i="1">
                          <a:solidFill>
                            <a:srgbClr val="000000"/>
                          </a:solidFill>
                          <a:latin typeface="Cambria Math" panose="02040503050406030204" pitchFamily="18" charset="0"/>
                        </a:rPr>
                        <m:t>𝑤</m:t>
                      </m:r>
                      <m:r>
                        <a:rPr sz="2250" i="1">
                          <a:solidFill>
                            <a:srgbClr val="000000"/>
                          </a:solidFill>
                          <a:latin typeface="Cambria Math" panose="02040503050406030204" pitchFamily="18" charset="0"/>
                        </a:rPr>
                        <m:t>⟩</m:t>
                      </m:r>
                    </m:oMath>
                  </m:oMathPara>
                </a14:m>
                <a:endParaRPr sz="2250" dirty="0"/>
              </a:p>
            </p:txBody>
          </p:sp>
        </mc:Choice>
        <mc:Fallback xmlns="">
          <p:sp>
            <p:nvSpPr>
              <p:cNvPr id="488" name="Equation"/>
              <p:cNvSpPr txBox="1">
                <a:spLocks noRot="1" noChangeAspect="1" noMove="1" noResize="1" noEditPoints="1" noAdjustHandles="1" noChangeArrowheads="1" noChangeShapeType="1" noTextEdit="1"/>
              </p:cNvSpPr>
              <p:nvPr/>
            </p:nvSpPr>
            <p:spPr>
              <a:xfrm>
                <a:off x="13151113" y="5443867"/>
                <a:ext cx="1724126" cy="346249"/>
              </a:xfrm>
              <a:prstGeom prst="rect">
                <a:avLst/>
              </a:prstGeom>
              <a:blipFill>
                <a:blip r:embed="rId5"/>
                <a:stretch>
                  <a:fillRect l="-3650" r="-5109" b="-31034"/>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3106623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A0E0-8CBB-C646-BBE3-0456AD123F30}"/>
              </a:ext>
            </a:extLst>
          </p:cNvPr>
          <p:cNvSpPr>
            <a:spLocks noGrp="1"/>
          </p:cNvSpPr>
          <p:nvPr>
            <p:ph type="title"/>
          </p:nvPr>
        </p:nvSpPr>
        <p:spPr/>
        <p:txBody>
          <a:bodyPr/>
          <a:lstStyle/>
          <a:p>
            <a:pPr algn="ctr"/>
            <a:r>
              <a:rPr lang="en-US" dirty="0"/>
              <a:t>Temporal flux of the spatial means</a:t>
            </a:r>
          </a:p>
        </p:txBody>
      </p:sp>
      <p:pic>
        <p:nvPicPr>
          <p:cNvPr id="5" name="Picture 4" descr="Chart, line chart&#10;&#10;Description automatically generated">
            <a:extLst>
              <a:ext uri="{FF2B5EF4-FFF2-40B4-BE49-F238E27FC236}">
                <a16:creationId xmlns:a16="http://schemas.microsoft.com/office/drawing/2014/main" id="{1F0900C3-0328-CA47-B3EE-EBCEF343C29E}"/>
              </a:ext>
            </a:extLst>
          </p:cNvPr>
          <p:cNvPicPr>
            <a:picLocks noChangeAspect="1"/>
          </p:cNvPicPr>
          <p:nvPr/>
        </p:nvPicPr>
        <p:blipFill>
          <a:blip r:embed="rId2"/>
          <a:stretch>
            <a:fillRect/>
          </a:stretch>
        </p:blipFill>
        <p:spPr>
          <a:xfrm>
            <a:off x="2361414" y="1410407"/>
            <a:ext cx="7469171" cy="5228420"/>
          </a:xfrm>
          <a:prstGeom prst="rect">
            <a:avLst/>
          </a:prstGeom>
        </p:spPr>
      </p:pic>
    </p:spTree>
    <p:extLst>
      <p:ext uri="{BB962C8B-B14F-4D97-AF65-F5344CB8AC3E}">
        <p14:creationId xmlns:p14="http://schemas.microsoft.com/office/powerpoint/2010/main" val="1854865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xfrm>
            <a:off x="838200" y="208282"/>
            <a:ext cx="10515600" cy="711835"/>
          </a:xfrm>
          <a:prstGeom prst="rect">
            <a:avLst/>
          </a:prstGeom>
        </p:spPr>
        <p:txBody>
          <a:bodyPr>
            <a:noAutofit/>
          </a:bodyPr>
          <a:lstStyle>
            <a:lvl1pPr algn="ctr" defTabSz="1682495">
              <a:defRPr sz="8096"/>
            </a:lvl1pPr>
          </a:lstStyle>
          <a:p>
            <a:r>
              <a:rPr sz="5000" dirty="0">
                <a:latin typeface="+mj-lt"/>
              </a:rPr>
              <a:t>CHEESEHEAD19 project</a:t>
            </a:r>
          </a:p>
        </p:txBody>
      </p:sp>
      <p:sp>
        <p:nvSpPr>
          <p:cNvPr id="152" name="Content Placeholder 2"/>
          <p:cNvSpPr txBox="1">
            <a:spLocks noGrp="1"/>
          </p:cNvSpPr>
          <p:nvPr>
            <p:ph type="body" sz="quarter" idx="1"/>
          </p:nvPr>
        </p:nvSpPr>
        <p:spPr>
          <a:xfrm>
            <a:off x="2179442" y="1012667"/>
            <a:ext cx="7833116" cy="641480"/>
          </a:xfrm>
          <a:prstGeom prst="rect">
            <a:avLst/>
          </a:prstGeom>
        </p:spPr>
        <p:txBody>
          <a:bodyPr>
            <a:noAutofit/>
          </a:bodyPr>
          <a:lstStyle>
            <a:lvl1pPr marL="0" indent="0" algn="ctr">
              <a:lnSpc>
                <a:spcPct val="81000"/>
              </a:lnSpc>
              <a:buSzTx/>
              <a:buNone/>
              <a:defRPr sz="3600">
                <a:latin typeface="+mn-lt"/>
                <a:ea typeface="+mn-ea"/>
                <a:cs typeface="+mn-cs"/>
                <a:sym typeface="Calibri Light"/>
              </a:defRPr>
            </a:lvl1pPr>
          </a:lstStyle>
          <a:p>
            <a:r>
              <a:rPr sz="2000" dirty="0"/>
              <a:t>Chequamegon Heterogeneous Ecosystem Energy-balance Study Enabled by a High-density Extensive Array of Detectors 2019</a:t>
            </a:r>
          </a:p>
        </p:txBody>
      </p:sp>
      <p:sp>
        <p:nvSpPr>
          <p:cNvPr id="153" name="Rectangle 5"/>
          <p:cNvSpPr txBox="1"/>
          <p:nvPr/>
        </p:nvSpPr>
        <p:spPr>
          <a:xfrm>
            <a:off x="838200" y="1873696"/>
            <a:ext cx="6342891" cy="4785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hangingPunct="0">
              <a:spcBef>
                <a:spcPts val="600"/>
              </a:spcBef>
              <a:defRPr sz="3600" b="0">
                <a:latin typeface="Helvetica"/>
                <a:ea typeface="Helvetica"/>
                <a:cs typeface="Helvetica"/>
                <a:sym typeface="Helvetica"/>
              </a:defRPr>
            </a:pPr>
            <a:r>
              <a:rPr sz="2000" kern="0" dirty="0">
                <a:solidFill>
                  <a:srgbClr val="000000"/>
                </a:solidFill>
                <a:sym typeface="Helvetica"/>
              </a:rPr>
              <a:t>Objectives</a:t>
            </a:r>
          </a:p>
          <a:p>
            <a:pPr marL="285750" indent="-285750" hangingPunct="0">
              <a:spcBef>
                <a:spcPts val="12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Determine how spatial heterogeneity of the land surface impacts the Earth’s energy balance </a:t>
            </a:r>
          </a:p>
          <a:p>
            <a:pPr marL="285750" indent="-285750" hangingPunct="0">
              <a:spcBef>
                <a:spcPts val="12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Evaluate the hypothesis that mesoscale features are an important cause of energy balance non-closure</a:t>
            </a:r>
          </a:p>
          <a:p>
            <a:pPr hangingPunct="0">
              <a:spcBef>
                <a:spcPts val="600"/>
              </a:spcBef>
              <a:defRPr sz="3600" b="0">
                <a:latin typeface="+mn-lt"/>
                <a:ea typeface="+mn-ea"/>
                <a:cs typeface="+mn-cs"/>
                <a:sym typeface="Calibri Light"/>
              </a:defRPr>
            </a:pPr>
            <a:endParaRPr sz="2000" kern="0" dirty="0">
              <a:solidFill>
                <a:srgbClr val="000000"/>
              </a:solidFill>
              <a:cs typeface="Calibri Light"/>
              <a:sym typeface="Calibri Light"/>
            </a:endParaRPr>
          </a:p>
          <a:p>
            <a:pPr hangingPunct="0">
              <a:spcBef>
                <a:spcPts val="600"/>
              </a:spcBef>
              <a:defRPr sz="3600" b="0">
                <a:latin typeface="Helvetica"/>
                <a:ea typeface="Helvetica"/>
                <a:cs typeface="Helvetica"/>
                <a:sym typeface="Helvetica"/>
              </a:defRPr>
            </a:pPr>
            <a:r>
              <a:rPr sz="2000" kern="0" dirty="0">
                <a:solidFill>
                  <a:srgbClr val="000000"/>
                </a:solidFill>
                <a:sym typeface="Helvetica"/>
              </a:rPr>
              <a:t>Measurements</a:t>
            </a:r>
            <a:endParaRPr sz="2000" kern="0" dirty="0">
              <a:solidFill>
                <a:srgbClr val="000000"/>
              </a:solidFill>
              <a:cs typeface="Calibri Light"/>
              <a:sym typeface="Calibri Light"/>
            </a:endParaRPr>
          </a:p>
          <a:p>
            <a:pPr marL="228600" indent="-228600" hangingPunct="0">
              <a:lnSpc>
                <a:spcPct val="90000"/>
              </a:lnSpc>
              <a:spcBef>
                <a:spcPts val="6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10×10 km - heterogeneous forest in Wisconsin</a:t>
            </a:r>
          </a:p>
          <a:p>
            <a:pPr marL="228600" indent="-228600" hangingPunct="0">
              <a:lnSpc>
                <a:spcPct val="90000"/>
              </a:lnSpc>
              <a:spcBef>
                <a:spcPts val="6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1 very tall (447-m) tower</a:t>
            </a:r>
          </a:p>
          <a:p>
            <a:pPr marL="228600" indent="-228600" hangingPunct="0">
              <a:lnSpc>
                <a:spcPct val="90000"/>
              </a:lnSpc>
              <a:spcBef>
                <a:spcPts val="6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19 eddy covariance towers</a:t>
            </a:r>
          </a:p>
          <a:p>
            <a:pPr marL="228600" indent="-228600" hangingPunct="0">
              <a:lnSpc>
                <a:spcPct val="90000"/>
              </a:lnSpc>
              <a:spcBef>
                <a:spcPts val="6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Lidar, sodar, and radar for profiles of U, H</a:t>
            </a:r>
            <a:r>
              <a:rPr sz="2000" kern="0" baseline="-15500" dirty="0">
                <a:solidFill>
                  <a:srgbClr val="000000"/>
                </a:solidFill>
                <a:cs typeface="Calibri Light"/>
                <a:sym typeface="Calibri Light"/>
              </a:rPr>
              <a:t>2</a:t>
            </a:r>
            <a:r>
              <a:rPr sz="2000" kern="0" dirty="0">
                <a:solidFill>
                  <a:srgbClr val="000000"/>
                </a:solidFill>
                <a:cs typeface="Calibri Light"/>
                <a:sym typeface="Calibri Light"/>
              </a:rPr>
              <a:t>O, T</a:t>
            </a:r>
          </a:p>
          <a:p>
            <a:pPr marL="228600" indent="-228600" hangingPunct="0">
              <a:lnSpc>
                <a:spcPct val="90000"/>
              </a:lnSpc>
              <a:spcBef>
                <a:spcPts val="600"/>
              </a:spcBef>
              <a:buSzPct val="100000"/>
              <a:buFont typeface="Arial"/>
              <a:buChar char="•"/>
              <a:defRPr sz="3600" b="0">
                <a:latin typeface="+mn-lt"/>
                <a:ea typeface="+mn-ea"/>
                <a:cs typeface="+mn-cs"/>
                <a:sym typeface="Calibri Light"/>
              </a:defRPr>
            </a:pPr>
            <a:r>
              <a:rPr sz="2000" kern="0" dirty="0">
                <a:solidFill>
                  <a:srgbClr val="000000"/>
                </a:solidFill>
                <a:cs typeface="Calibri Light"/>
                <a:sym typeface="Calibri Light"/>
              </a:rPr>
              <a:t>Airborne eddy covariance</a:t>
            </a:r>
          </a:p>
          <a:p>
            <a:pPr hangingPunct="0">
              <a:buSzPct val="100000"/>
              <a:buFont typeface="Arial"/>
              <a:buChar char="•"/>
              <a:defRPr sz="3600" b="0">
                <a:latin typeface="+mn-lt"/>
                <a:ea typeface="+mn-ea"/>
                <a:cs typeface="+mn-cs"/>
                <a:sym typeface="Calibri Light"/>
              </a:defRPr>
            </a:pPr>
            <a:endParaRPr sz="2000" kern="0" dirty="0">
              <a:solidFill>
                <a:srgbClr val="000000"/>
              </a:solidFill>
              <a:cs typeface="Calibri Light"/>
              <a:sym typeface="Calibri Light"/>
            </a:endParaRPr>
          </a:p>
        </p:txBody>
      </p:sp>
      <p:pic>
        <p:nvPicPr>
          <p:cNvPr id="154" name="Picture 11" descr="Picture 11"/>
          <p:cNvPicPr>
            <a:picLocks noChangeAspect="1"/>
          </p:cNvPicPr>
          <p:nvPr/>
        </p:nvPicPr>
        <p:blipFill>
          <a:blip r:embed="rId2"/>
          <a:stretch>
            <a:fillRect/>
          </a:stretch>
        </p:blipFill>
        <p:spPr>
          <a:xfrm rot="5400000">
            <a:off x="9520315" y="4014083"/>
            <a:ext cx="3176785" cy="850887"/>
          </a:xfrm>
          <a:prstGeom prst="rect">
            <a:avLst/>
          </a:prstGeom>
          <a:ln w="12700">
            <a:miter lim="400000"/>
          </a:ln>
        </p:spPr>
      </p:pic>
      <p:pic>
        <p:nvPicPr>
          <p:cNvPr id="155" name="Picture 15" descr="Picture 15"/>
          <p:cNvPicPr>
            <a:picLocks noChangeAspect="1"/>
          </p:cNvPicPr>
          <p:nvPr/>
        </p:nvPicPr>
        <p:blipFill>
          <a:blip r:embed="rId3"/>
          <a:stretch>
            <a:fillRect/>
          </a:stretch>
        </p:blipFill>
        <p:spPr>
          <a:xfrm rot="5400000">
            <a:off x="8619640" y="4014354"/>
            <a:ext cx="3176788" cy="850342"/>
          </a:xfrm>
          <a:prstGeom prst="rect">
            <a:avLst/>
          </a:prstGeom>
          <a:ln w="12700">
            <a:miter lim="400000"/>
          </a:ln>
        </p:spPr>
      </p:pic>
      <p:pic>
        <p:nvPicPr>
          <p:cNvPr id="156" name="Picture 18" descr="Picture 18"/>
          <p:cNvPicPr>
            <a:picLocks noChangeAspect="1"/>
          </p:cNvPicPr>
          <p:nvPr/>
        </p:nvPicPr>
        <p:blipFill>
          <a:blip r:embed="rId4"/>
          <a:stretch>
            <a:fillRect/>
          </a:stretch>
        </p:blipFill>
        <p:spPr>
          <a:xfrm rot="5400000">
            <a:off x="6578353" y="4011086"/>
            <a:ext cx="3175694" cy="857972"/>
          </a:xfrm>
          <a:prstGeom prst="rect">
            <a:avLst/>
          </a:prstGeom>
          <a:ln w="12700">
            <a:miter lim="400000"/>
          </a:ln>
        </p:spPr>
      </p:pic>
      <p:pic>
        <p:nvPicPr>
          <p:cNvPr id="157" name="Picture 2" descr="Picture 2"/>
          <p:cNvPicPr>
            <a:picLocks noChangeAspect="1"/>
          </p:cNvPicPr>
          <p:nvPr/>
        </p:nvPicPr>
        <p:blipFill>
          <a:blip r:embed="rId5"/>
          <a:stretch>
            <a:fillRect/>
          </a:stretch>
        </p:blipFill>
        <p:spPr>
          <a:xfrm>
            <a:off x="7737214" y="2001225"/>
            <a:ext cx="2895991" cy="743617"/>
          </a:xfrm>
          <a:prstGeom prst="rect">
            <a:avLst/>
          </a:prstGeom>
          <a:ln w="12700">
            <a:miter lim="400000"/>
          </a:ln>
          <a:effectLst>
            <a:outerShdw blurRad="101600" dist="76200" dir="2700000" rotWithShape="0">
              <a:srgbClr val="000000">
                <a:alpha val="43000"/>
              </a:srgbClr>
            </a:outerShdw>
          </a:effectLst>
        </p:spPr>
      </p:pic>
      <p:pic>
        <p:nvPicPr>
          <p:cNvPr id="158" name="Picture 3" descr="Picture 3"/>
          <p:cNvPicPr>
            <a:picLocks noChangeAspect="1"/>
          </p:cNvPicPr>
          <p:nvPr/>
        </p:nvPicPr>
        <p:blipFill>
          <a:blip r:embed="rId6"/>
          <a:stretch>
            <a:fillRect/>
          </a:stretch>
        </p:blipFill>
        <p:spPr>
          <a:xfrm rot="5400000">
            <a:off x="7592831" y="3923051"/>
            <a:ext cx="3174606" cy="1030767"/>
          </a:xfrm>
          <a:prstGeom prst="rect">
            <a:avLst/>
          </a:prstGeom>
          <a:ln w="12700">
            <a:miter lim="400000"/>
          </a:ln>
        </p:spPr>
      </p:pic>
      <p:pic>
        <p:nvPicPr>
          <p:cNvPr id="159" name="Picture 12" descr="Picture 12"/>
          <p:cNvPicPr>
            <a:picLocks noChangeAspect="1"/>
          </p:cNvPicPr>
          <p:nvPr/>
        </p:nvPicPr>
        <p:blipFill>
          <a:blip r:embed="rId7"/>
          <a:stretch>
            <a:fillRect/>
          </a:stretch>
        </p:blipFill>
        <p:spPr>
          <a:xfrm>
            <a:off x="10689806" y="2001225"/>
            <a:ext cx="861528" cy="74361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D25B-B4E1-534A-88A0-B3FDB136F2CE}"/>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0B591221-8FF6-B844-BD96-98ACF7E391BF}"/>
              </a:ext>
            </a:extLst>
          </p:cNvPr>
          <p:cNvSpPr>
            <a:spLocks noGrp="1"/>
          </p:cNvSpPr>
          <p:nvPr>
            <p:ph idx="1"/>
          </p:nvPr>
        </p:nvSpPr>
        <p:spPr/>
        <p:txBody>
          <a:bodyPr/>
          <a:lstStyle/>
          <a:p>
            <a:r>
              <a:rPr lang="en-US" dirty="0"/>
              <a:t>Compare the relationships between flux and surface characteristics at different sites and compare them to corresponding relationships at individual sites under different flux footprints.</a:t>
            </a:r>
          </a:p>
          <a:p>
            <a:r>
              <a:rPr lang="en-US" dirty="0"/>
              <a:t>More…</a:t>
            </a:r>
          </a:p>
        </p:txBody>
      </p:sp>
    </p:spTree>
    <p:extLst>
      <p:ext uri="{BB962C8B-B14F-4D97-AF65-F5344CB8AC3E}">
        <p14:creationId xmlns:p14="http://schemas.microsoft.com/office/powerpoint/2010/main" val="2222760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D25B-B4E1-534A-88A0-B3FDB136F2C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B591221-8FF6-B844-BD96-98ACF7E391BF}"/>
              </a:ext>
            </a:extLst>
          </p:cNvPr>
          <p:cNvSpPr>
            <a:spLocks noGrp="1"/>
          </p:cNvSpPr>
          <p:nvPr>
            <p:ph idx="1"/>
          </p:nvPr>
        </p:nvSpPr>
        <p:spPr/>
        <p:txBody>
          <a:bodyPr/>
          <a:lstStyle/>
          <a:p>
            <a:r>
              <a:rPr lang="en-US" dirty="0">
                <a:latin typeface="+mj-lt"/>
              </a:rPr>
              <a:t>Spatial EC is sensitive to how input data is processed</a:t>
            </a:r>
          </a:p>
          <a:p>
            <a:r>
              <a:rPr lang="en-US" dirty="0">
                <a:latin typeface="+mj-lt"/>
              </a:rPr>
              <a:t>Spatio-temporal EC performs better than spatial EC at closing energy budget</a:t>
            </a:r>
          </a:p>
          <a:p>
            <a:r>
              <a:rPr lang="en-US" dirty="0">
                <a:latin typeface="+mj-lt"/>
              </a:rPr>
              <a:t>More…</a:t>
            </a:r>
          </a:p>
          <a:p>
            <a:pPr marL="0" indent="0">
              <a:buNone/>
            </a:pPr>
            <a:endParaRPr lang="en-US" dirty="0">
              <a:latin typeface="+mj-lt"/>
            </a:endParaRPr>
          </a:p>
        </p:txBody>
      </p:sp>
    </p:spTree>
    <p:extLst>
      <p:ext uri="{BB962C8B-B14F-4D97-AF65-F5344CB8AC3E}">
        <p14:creationId xmlns:p14="http://schemas.microsoft.com/office/powerpoint/2010/main" val="406080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Thank you!"/>
          <p:cNvSpPr txBox="1">
            <a:spLocks noGrp="1"/>
          </p:cNvSpPr>
          <p:nvPr>
            <p:ph type="title"/>
          </p:nvPr>
        </p:nvSpPr>
        <p:spPr>
          <a:xfrm>
            <a:off x="317500" y="171450"/>
            <a:ext cx="11557000" cy="1003300"/>
          </a:xfrm>
          <a:prstGeom prst="rect">
            <a:avLst/>
          </a:prstGeom>
        </p:spPr>
        <p:txBody>
          <a:bodyPr>
            <a:normAutofit/>
          </a:bodyPr>
          <a:lstStyle>
            <a:lvl1pPr>
              <a:defRPr sz="10000"/>
            </a:lvl1pPr>
          </a:lstStyle>
          <a:p>
            <a:pPr algn="ctr"/>
            <a:r>
              <a:rPr sz="4000" dirty="0"/>
              <a:t>Thank you!</a:t>
            </a:r>
          </a:p>
        </p:txBody>
      </p:sp>
      <p:pic>
        <p:nvPicPr>
          <p:cNvPr id="533" name="Image" descr="Image"/>
          <p:cNvPicPr>
            <a:picLocks noChangeAspect="1"/>
          </p:cNvPicPr>
          <p:nvPr/>
        </p:nvPicPr>
        <p:blipFill>
          <a:blip r:embed="rId2"/>
          <a:stretch>
            <a:fillRect/>
          </a:stretch>
        </p:blipFill>
        <p:spPr>
          <a:xfrm>
            <a:off x="8291219" y="-4327189"/>
            <a:ext cx="2842146" cy="3969981"/>
          </a:xfrm>
          <a:prstGeom prst="rect">
            <a:avLst/>
          </a:prstGeom>
          <a:ln w="12700">
            <a:miter lim="400000"/>
          </a:ln>
        </p:spPr>
      </p:pic>
      <p:pic>
        <p:nvPicPr>
          <p:cNvPr id="534" name="nsf_logo.jpg" descr="nsf_logo.jpg"/>
          <p:cNvPicPr>
            <a:picLocks noChangeAspect="1"/>
          </p:cNvPicPr>
          <p:nvPr/>
        </p:nvPicPr>
        <p:blipFill>
          <a:blip r:embed="rId3"/>
          <a:stretch>
            <a:fillRect/>
          </a:stretch>
        </p:blipFill>
        <p:spPr>
          <a:xfrm>
            <a:off x="907474" y="4505374"/>
            <a:ext cx="923540" cy="927663"/>
          </a:xfrm>
          <a:prstGeom prst="rect">
            <a:avLst/>
          </a:prstGeom>
          <a:ln w="12700">
            <a:miter lim="400000"/>
          </a:ln>
        </p:spPr>
      </p:pic>
      <p:sp>
        <p:nvSpPr>
          <p:cNvPr id="535" name="Content Placeholder 5"/>
          <p:cNvSpPr txBox="1"/>
          <p:nvPr/>
        </p:nvSpPr>
        <p:spPr>
          <a:xfrm>
            <a:off x="869079" y="3429000"/>
            <a:ext cx="6140078" cy="1710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ormAutofit/>
          </a:bodyPr>
          <a:lstStyle>
            <a:lvl1pPr algn="l" defTabSz="1792223">
              <a:lnSpc>
                <a:spcPct val="90000"/>
              </a:lnSpc>
              <a:spcBef>
                <a:spcPts val="1900"/>
              </a:spcBef>
              <a:buFont typeface="Arial"/>
              <a:defRPr sz="3234" b="0">
                <a:latin typeface="+mn-lt"/>
                <a:ea typeface="+mn-ea"/>
                <a:cs typeface="+mn-cs"/>
                <a:sym typeface="Calibri Light"/>
              </a:defRPr>
            </a:lvl1pPr>
          </a:lstStyle>
          <a:p>
            <a:r>
              <a:rPr sz="1600" dirty="0">
                <a:latin typeface="+mj-lt"/>
              </a:rPr>
              <a:t>Thank you to Steve </a:t>
            </a:r>
            <a:r>
              <a:rPr sz="1600" dirty="0" err="1">
                <a:latin typeface="+mj-lt"/>
              </a:rPr>
              <a:t>Oncley</a:t>
            </a:r>
            <a:r>
              <a:rPr sz="1600" dirty="0">
                <a:latin typeface="+mj-lt"/>
              </a:rPr>
              <a:t>, Bill Brown, and the rest of the NCAR EOL team for providing this dataset. </a:t>
            </a:r>
            <a:r>
              <a:rPr lang="en-US" sz="1600" dirty="0">
                <a:latin typeface="+mj-lt"/>
              </a:rPr>
              <a:t>Funding provided by the National Science Foundation (Award #1822420), DOE </a:t>
            </a:r>
            <a:r>
              <a:rPr lang="en-US" sz="1600" dirty="0" err="1">
                <a:latin typeface="+mj-lt"/>
              </a:rPr>
              <a:t>AmeriFlux</a:t>
            </a:r>
            <a:r>
              <a:rPr lang="en-US" sz="1600" dirty="0">
                <a:latin typeface="+mj-lt"/>
              </a:rPr>
              <a:t> Management Project, NOAA, </a:t>
            </a:r>
            <a:r>
              <a:rPr lang="en-US" sz="1600" dirty="0">
                <a:solidFill>
                  <a:srgbClr val="191919"/>
                </a:solidFill>
                <a:latin typeface="+mj-lt"/>
              </a:rPr>
              <a:t>DFG </a:t>
            </a:r>
            <a:r>
              <a:rPr lang="en-US" sz="1600" dirty="0">
                <a:latin typeface="+mj-lt"/>
              </a:rPr>
              <a:t>Award #406980118 </a:t>
            </a:r>
          </a:p>
          <a:p>
            <a:endParaRPr sz="1600" dirty="0">
              <a:latin typeface="+mj-lt"/>
            </a:endParaRPr>
          </a:p>
        </p:txBody>
      </p:sp>
      <p:sp>
        <p:nvSpPr>
          <p:cNvPr id="536" name="Title 1"/>
          <p:cNvSpPr txBox="1"/>
          <p:nvPr/>
        </p:nvSpPr>
        <p:spPr>
          <a:xfrm>
            <a:off x="889000" y="2366169"/>
            <a:ext cx="10515600" cy="1680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chor="ctr">
            <a:normAutofit/>
          </a:bodyPr>
          <a:lstStyle>
            <a:lvl1pPr algn="l" defTabSz="1828800">
              <a:lnSpc>
                <a:spcPct val="90000"/>
              </a:lnSpc>
              <a:defRPr sz="5000" b="0" u="sng">
                <a:latin typeface="+mn-lt"/>
                <a:ea typeface="+mn-ea"/>
                <a:cs typeface="+mn-cs"/>
                <a:sym typeface="Calibri Light"/>
              </a:defRPr>
            </a:lvl1pPr>
          </a:lstStyle>
          <a:p>
            <a:r>
              <a:rPr sz="2500" u="none" dirty="0">
                <a:latin typeface="+mj-lt"/>
              </a:rPr>
              <a:t>Acknowledgements</a:t>
            </a:r>
          </a:p>
        </p:txBody>
      </p:sp>
      <p:sp>
        <p:nvSpPr>
          <p:cNvPr id="537" name="Brian Butterworth…"/>
          <p:cNvSpPr txBox="1"/>
          <p:nvPr/>
        </p:nvSpPr>
        <p:spPr>
          <a:xfrm>
            <a:off x="830184" y="1289208"/>
            <a:ext cx="7694745" cy="1521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defTabSz="228600">
              <a:lnSpc>
                <a:spcPts val="3800"/>
              </a:lnSpc>
              <a:spcBef>
                <a:spcPts val="600"/>
              </a:spcBef>
              <a:defRPr sz="4000" b="0">
                <a:latin typeface="+mn-lt"/>
                <a:ea typeface="+mn-ea"/>
                <a:cs typeface="+mn-cs"/>
                <a:sym typeface="Calibri Light"/>
              </a:defRPr>
            </a:pPr>
            <a:r>
              <a:rPr sz="2000" dirty="0">
                <a:latin typeface="+mj-lt"/>
              </a:rPr>
              <a:t>Brian Butterworth</a:t>
            </a:r>
          </a:p>
          <a:p>
            <a:pPr defTabSz="228600">
              <a:lnSpc>
                <a:spcPts val="3800"/>
              </a:lnSpc>
              <a:spcBef>
                <a:spcPts val="600"/>
              </a:spcBef>
              <a:defRPr sz="4000" b="0">
                <a:latin typeface="+mn-lt"/>
                <a:ea typeface="+mn-ea"/>
                <a:cs typeface="+mn-cs"/>
                <a:sym typeface="Calibri Light"/>
              </a:defRPr>
            </a:pPr>
            <a:r>
              <a:rPr sz="2000" dirty="0" err="1">
                <a:latin typeface="+mj-lt"/>
              </a:rPr>
              <a:t>bbutterworth@wisc.edu</a:t>
            </a:r>
            <a:endParaRPr sz="2000" dirty="0">
              <a:latin typeface="+mj-lt"/>
            </a:endParaRPr>
          </a:p>
          <a:p>
            <a:pPr algn="l">
              <a:defRPr sz="4000" b="0">
                <a:latin typeface="+mn-lt"/>
                <a:ea typeface="+mn-ea"/>
                <a:cs typeface="+mn-cs"/>
                <a:sym typeface="Calibri Light"/>
              </a:defRPr>
            </a:pPr>
            <a:r>
              <a:rPr sz="2000" dirty="0" err="1">
                <a:latin typeface="+mj-lt"/>
              </a:rPr>
              <a:t>www.brianbutterworth.com</a:t>
            </a:r>
            <a:endParaRPr sz="2000" dirty="0">
              <a:latin typeface="+mj-lt"/>
            </a:endParaRPr>
          </a:p>
        </p:txBody>
      </p:sp>
      <p:pic>
        <p:nvPicPr>
          <p:cNvPr id="538" name="IMG_1205.jpeg" descr="IMG_1205.jpeg"/>
          <p:cNvPicPr>
            <a:picLocks noChangeAspect="1"/>
          </p:cNvPicPr>
          <p:nvPr/>
        </p:nvPicPr>
        <p:blipFill>
          <a:blip r:embed="rId4"/>
          <a:stretch>
            <a:fillRect/>
          </a:stretch>
        </p:blipFill>
        <p:spPr>
          <a:xfrm>
            <a:off x="7419835" y="2080814"/>
            <a:ext cx="4223409" cy="3167557"/>
          </a:xfrm>
          <a:prstGeom prst="rect">
            <a:avLst/>
          </a:prstGeom>
          <a:ln w="1270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1817114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fig_03.png" descr="fig_03.png"/>
          <p:cNvPicPr>
            <a:picLocks noChangeAspect="1"/>
          </p:cNvPicPr>
          <p:nvPr/>
        </p:nvPicPr>
        <p:blipFill>
          <a:blip r:embed="rId2"/>
          <a:stretch>
            <a:fillRect/>
          </a:stretch>
        </p:blipFill>
        <p:spPr>
          <a:xfrm>
            <a:off x="724958" y="2087663"/>
            <a:ext cx="7310043" cy="3615777"/>
          </a:xfrm>
          <a:prstGeom prst="rect">
            <a:avLst/>
          </a:prstGeom>
          <a:ln w="12700">
            <a:miter lim="400000"/>
          </a:ln>
        </p:spPr>
      </p:pic>
      <p:sp>
        <p:nvSpPr>
          <p:cNvPr id="216" name="19 EC towers…"/>
          <p:cNvSpPr txBox="1"/>
          <p:nvPr/>
        </p:nvSpPr>
        <p:spPr>
          <a:xfrm>
            <a:off x="8443863" y="2017183"/>
            <a:ext cx="3621138" cy="390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marL="328612" indent="-328612" defTabSz="379730">
              <a:buSzPct val="125000"/>
              <a:buChar char="•"/>
              <a:defRPr sz="4968" b="0">
                <a:latin typeface="+mn-lt"/>
                <a:ea typeface="+mn-ea"/>
                <a:cs typeface="+mn-cs"/>
                <a:sym typeface="Calibri Light"/>
              </a:defRPr>
            </a:pPr>
            <a:r>
              <a:rPr sz="2484" dirty="0"/>
              <a:t>19 EC towers</a:t>
            </a:r>
          </a:p>
          <a:p>
            <a:pPr marL="328612" indent="-328612" defTabSz="379730">
              <a:buSzPct val="125000"/>
              <a:buChar char="•"/>
              <a:defRPr sz="4968" b="0">
                <a:latin typeface="+mn-lt"/>
                <a:ea typeface="+mn-ea"/>
                <a:cs typeface="+mn-cs"/>
                <a:sym typeface="Calibri Light"/>
              </a:defRPr>
            </a:pPr>
            <a:endParaRPr sz="2484" dirty="0"/>
          </a:p>
          <a:p>
            <a:pPr marL="328612" indent="-328612" defTabSz="379730">
              <a:buSzPct val="125000"/>
              <a:buChar char="•"/>
              <a:defRPr sz="4968" b="0">
                <a:latin typeface="+mn-lt"/>
                <a:ea typeface="+mn-ea"/>
                <a:cs typeface="+mn-cs"/>
                <a:sym typeface="Calibri Light"/>
              </a:defRPr>
            </a:pPr>
            <a:r>
              <a:rPr sz="2484" dirty="0"/>
              <a:t>Measured H</a:t>
            </a:r>
            <a:r>
              <a:rPr sz="2484" baseline="-5999" dirty="0"/>
              <a:t>S</a:t>
            </a:r>
            <a:r>
              <a:rPr sz="2484" dirty="0"/>
              <a:t>, H</a:t>
            </a:r>
            <a:r>
              <a:rPr sz="2484" baseline="-5999" dirty="0"/>
              <a:t>L</a:t>
            </a:r>
            <a:r>
              <a:rPr sz="2484" dirty="0"/>
              <a:t>, R</a:t>
            </a:r>
            <a:r>
              <a:rPr sz="2484" baseline="-5999" dirty="0"/>
              <a:t>N</a:t>
            </a:r>
            <a:r>
              <a:rPr sz="2484" dirty="0"/>
              <a:t>, and ground flux</a:t>
            </a:r>
          </a:p>
          <a:p>
            <a:pPr defTabSz="379730">
              <a:defRPr sz="4968" b="0">
                <a:latin typeface="+mn-lt"/>
                <a:ea typeface="+mn-ea"/>
                <a:cs typeface="+mn-cs"/>
                <a:sym typeface="Calibri Light"/>
              </a:defRPr>
            </a:pPr>
            <a:endParaRPr sz="2484" dirty="0"/>
          </a:p>
          <a:p>
            <a:pPr marL="328612" indent="-328612" defTabSz="379730">
              <a:spcBef>
                <a:spcPts val="550"/>
              </a:spcBef>
              <a:buSzPct val="125000"/>
              <a:buChar char="•"/>
              <a:defRPr sz="4968" b="0">
                <a:latin typeface="+mn-lt"/>
                <a:ea typeface="+mn-ea"/>
                <a:cs typeface="+mn-cs"/>
                <a:sym typeface="Calibri Light"/>
              </a:defRPr>
            </a:pPr>
            <a:r>
              <a:rPr sz="2484" dirty="0"/>
              <a:t>Installed over a variety of surface types: </a:t>
            </a:r>
          </a:p>
          <a:p>
            <a:pPr marL="981456" lvl="3" indent="-105156" defTabSz="379730">
              <a:buSzPct val="100000"/>
              <a:buChar char="-"/>
              <a:defRPr sz="3680" b="0">
                <a:latin typeface="+mn-lt"/>
                <a:ea typeface="+mn-ea"/>
                <a:cs typeface="+mn-cs"/>
                <a:sym typeface="Calibri Light"/>
              </a:defRPr>
            </a:pPr>
            <a:r>
              <a:rPr sz="1840" dirty="0"/>
              <a:t>evergreen forest</a:t>
            </a:r>
          </a:p>
          <a:p>
            <a:pPr marL="981456" lvl="3" indent="-105156" defTabSz="379730">
              <a:buSzPct val="100000"/>
              <a:buChar char="-"/>
              <a:defRPr sz="3680" b="0">
                <a:latin typeface="+mn-lt"/>
                <a:ea typeface="+mn-ea"/>
                <a:cs typeface="+mn-cs"/>
                <a:sym typeface="Calibri Light"/>
              </a:defRPr>
            </a:pPr>
            <a:r>
              <a:rPr sz="1840" dirty="0"/>
              <a:t>deciduous forest</a:t>
            </a:r>
          </a:p>
          <a:p>
            <a:pPr marL="981456" lvl="3" indent="-105156" defTabSz="379730">
              <a:buSzPct val="100000"/>
              <a:buChar char="-"/>
              <a:defRPr sz="3680" b="0">
                <a:latin typeface="+mn-lt"/>
                <a:ea typeface="+mn-ea"/>
                <a:cs typeface="+mn-cs"/>
                <a:sym typeface="Calibri Light"/>
              </a:defRPr>
            </a:pPr>
            <a:r>
              <a:rPr sz="1840" dirty="0"/>
              <a:t>wetlands</a:t>
            </a:r>
          </a:p>
          <a:p>
            <a:pPr marL="981456" lvl="3" indent="-105156" defTabSz="379730">
              <a:buSzPct val="100000"/>
              <a:buChar char="-"/>
              <a:defRPr sz="3680" b="0">
                <a:latin typeface="+mn-lt"/>
                <a:ea typeface="+mn-ea"/>
                <a:cs typeface="+mn-cs"/>
                <a:sym typeface="Calibri Light"/>
              </a:defRPr>
            </a:pPr>
            <a:r>
              <a:rPr sz="1840" dirty="0"/>
              <a:t>lakes</a:t>
            </a:r>
          </a:p>
        </p:txBody>
      </p:sp>
      <p:sp>
        <p:nvSpPr>
          <p:cNvPr id="217" name="NCAR EOL Integrated Surface Flux System…"/>
          <p:cNvSpPr txBox="1">
            <a:spLocks noGrp="1"/>
          </p:cNvSpPr>
          <p:nvPr>
            <p:ph type="title"/>
          </p:nvPr>
        </p:nvSpPr>
        <p:spPr>
          <a:xfrm>
            <a:off x="317500" y="141817"/>
            <a:ext cx="11557000" cy="1467411"/>
          </a:xfrm>
          <a:prstGeom prst="rect">
            <a:avLst/>
          </a:prstGeom>
        </p:spPr>
        <p:txBody>
          <a:bodyPr anchor="ctr"/>
          <a:lstStyle/>
          <a:p>
            <a:pPr lvl="1"/>
            <a:r>
              <a:t>NCAR EOL Integrated Surface Flux System </a:t>
            </a:r>
          </a:p>
          <a:p>
            <a:pPr lvl="1"/>
            <a:r>
              <a:t>Tower Network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Energy balance map"/>
          <p:cNvSpPr txBox="1">
            <a:spLocks noGrp="1"/>
          </p:cNvSpPr>
          <p:nvPr>
            <p:ph type="title"/>
          </p:nvPr>
        </p:nvSpPr>
        <p:spPr>
          <a:xfrm>
            <a:off x="317500" y="40217"/>
            <a:ext cx="11557000" cy="1003301"/>
          </a:xfrm>
          <a:prstGeom prst="rect">
            <a:avLst/>
          </a:prstGeom>
        </p:spPr>
        <p:txBody>
          <a:bodyPr/>
          <a:lstStyle/>
          <a:p>
            <a:r>
              <a:t>Energy balance map</a:t>
            </a:r>
          </a:p>
        </p:txBody>
      </p:sp>
      <p:pic>
        <p:nvPicPr>
          <p:cNvPr id="280" name="ceb_overlay_3.mp4" descr="ceb_overlay_3.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454364" y="1448880"/>
            <a:ext cx="5283272" cy="5085971"/>
          </a:xfrm>
          <a:prstGeom prst="rect">
            <a:avLst/>
          </a:prstGeom>
          <a:ln w="12700">
            <a:miter lim="400000"/>
          </a:ln>
        </p:spPr>
      </p:pic>
      <p:pic>
        <p:nvPicPr>
          <p:cNvPr id="281" name="Screen Shot 2020-11-30 at 12.21.39 PM.png" descr="Screen Shot 2020-11-30 at 12.21.39 PM.png"/>
          <p:cNvPicPr>
            <a:picLocks noChangeAspect="1"/>
          </p:cNvPicPr>
          <p:nvPr/>
        </p:nvPicPr>
        <p:blipFill>
          <a:blip r:embed="rId5"/>
          <a:srcRect r="36268"/>
          <a:stretch>
            <a:fillRect/>
          </a:stretch>
        </p:blipFill>
        <p:spPr>
          <a:xfrm>
            <a:off x="8889008" y="1351641"/>
            <a:ext cx="669243" cy="5344038"/>
          </a:xfrm>
          <a:prstGeom prst="rect">
            <a:avLst/>
          </a:prstGeom>
          <a:ln w="12700">
            <a:miter lim="400000"/>
          </a:ln>
        </p:spPr>
      </p:pic>
      <mc:AlternateContent xmlns:mc="http://schemas.openxmlformats.org/markup-compatibility/2006" xmlns:a14="http://schemas.microsoft.com/office/drawing/2010/main">
        <mc:Choice Requires="a14">
          <p:sp>
            <p:nvSpPr>
              <p:cNvPr id="282" name="Equation"/>
              <p:cNvSpPr txBox="1"/>
              <p:nvPr/>
            </p:nvSpPr>
            <p:spPr>
              <a:xfrm>
                <a:off x="9709710" y="3712031"/>
                <a:ext cx="982257" cy="657872"/>
              </a:xfrm>
              <a:prstGeom prst="rect">
                <a:avLst/>
              </a:prstGeom>
              <a:ln w="12700">
                <a:miter lim="400000"/>
              </a:ln>
            </p:spPr>
            <p:txBody>
              <a:bodyPr wrap="none" lIns="0" tIns="0" rIns="0" bIns="0">
                <a:spAutoFit/>
              </a:bodyPr>
              <a:lstStyle/>
              <a:p>
                <a:pPr defTabSz="457200" latinLnBrk="1">
                  <a:defRPr sz="1800" b="0"/>
                </a:pPr>
                <a14:m>
                  <m:oMathPara xmlns:m="http://schemas.openxmlformats.org/officeDocument/2006/math">
                    <m:oMathParaPr>
                      <m:jc m:val="centerGroup"/>
                    </m:oMathParaPr>
                    <m:oMath xmlns:m="http://schemas.openxmlformats.org/officeDocument/2006/math">
                      <m:f>
                        <m:fPr>
                          <m:ctrlPr>
                            <a:rPr sz="2100" i="1">
                              <a:solidFill>
                                <a:srgbClr val="000000"/>
                              </a:solidFill>
                              <a:latin typeface="Cambria Math" panose="02040503050406030204" pitchFamily="18" charset="0"/>
                            </a:rPr>
                          </m:ctrlPr>
                        </m:fPr>
                        <m:num>
                          <m:sSub>
                            <m:sSubPr>
                              <m:ctrlPr>
                                <a:rPr sz="2100" i="1">
                                  <a:solidFill>
                                    <a:srgbClr val="000000"/>
                                  </a:solidFill>
                                  <a:latin typeface="Cambria Math" panose="02040503050406030204" pitchFamily="18" charset="0"/>
                                </a:rPr>
                              </m:ctrlPr>
                            </m:sSubPr>
                            <m:e>
                              <m:r>
                                <a:rPr sz="2100" i="1">
                                  <a:solidFill>
                                    <a:srgbClr val="000000"/>
                                  </a:solidFill>
                                  <a:latin typeface="Cambria Math" panose="02040503050406030204" pitchFamily="18" charset="0"/>
                                </a:rPr>
                                <m:t>𝐻</m:t>
                              </m:r>
                            </m:e>
                            <m:sub>
                              <m:r>
                                <a:rPr sz="2100" i="1">
                                  <a:solidFill>
                                    <a:srgbClr val="000000"/>
                                  </a:solidFill>
                                  <a:latin typeface="Cambria Math" panose="02040503050406030204" pitchFamily="18" charset="0"/>
                                </a:rPr>
                                <m:t>𝑆</m:t>
                              </m:r>
                            </m:sub>
                          </m:sSub>
                          <m:r>
                            <a:rPr sz="2100" i="1">
                              <a:solidFill>
                                <a:srgbClr val="000000"/>
                              </a:solidFill>
                              <a:latin typeface="Cambria Math" panose="02040503050406030204" pitchFamily="18" charset="0"/>
                            </a:rPr>
                            <m:t>+</m:t>
                          </m:r>
                          <m:sSub>
                            <m:sSubPr>
                              <m:ctrlPr>
                                <a:rPr sz="2100" i="1">
                                  <a:solidFill>
                                    <a:srgbClr val="000000"/>
                                  </a:solidFill>
                                  <a:latin typeface="Cambria Math" panose="02040503050406030204" pitchFamily="18" charset="0"/>
                                </a:rPr>
                              </m:ctrlPr>
                            </m:sSubPr>
                            <m:e>
                              <m:r>
                                <a:rPr sz="2100" i="1">
                                  <a:solidFill>
                                    <a:srgbClr val="000000"/>
                                  </a:solidFill>
                                  <a:latin typeface="Cambria Math" panose="02040503050406030204" pitchFamily="18" charset="0"/>
                                </a:rPr>
                                <m:t>𝐻</m:t>
                              </m:r>
                            </m:e>
                            <m:sub>
                              <m:r>
                                <a:rPr sz="2100" i="1">
                                  <a:solidFill>
                                    <a:srgbClr val="000000"/>
                                  </a:solidFill>
                                  <a:latin typeface="Cambria Math" panose="02040503050406030204" pitchFamily="18" charset="0"/>
                                </a:rPr>
                                <m:t>𝐿</m:t>
                              </m:r>
                            </m:sub>
                          </m:sSub>
                        </m:num>
                        <m:den>
                          <m:sSub>
                            <m:sSubPr>
                              <m:ctrlPr>
                                <a:rPr sz="2100" i="1">
                                  <a:solidFill>
                                    <a:srgbClr val="000000"/>
                                  </a:solidFill>
                                  <a:latin typeface="Cambria Math" panose="02040503050406030204" pitchFamily="18" charset="0"/>
                                </a:rPr>
                              </m:ctrlPr>
                            </m:sSubPr>
                            <m:e>
                              <m:r>
                                <a:rPr sz="2100" i="1">
                                  <a:solidFill>
                                    <a:srgbClr val="000000"/>
                                  </a:solidFill>
                                  <a:latin typeface="Cambria Math" panose="02040503050406030204" pitchFamily="18" charset="0"/>
                                </a:rPr>
                                <m:t>𝑅</m:t>
                              </m:r>
                            </m:e>
                            <m:sub>
                              <m:r>
                                <a:rPr sz="2100" i="1">
                                  <a:solidFill>
                                    <a:srgbClr val="000000"/>
                                  </a:solidFill>
                                  <a:latin typeface="Cambria Math" panose="02040503050406030204" pitchFamily="18" charset="0"/>
                                </a:rPr>
                                <m:t>𝑁</m:t>
                              </m:r>
                            </m:sub>
                          </m:sSub>
                          <m:r>
                            <a:rPr sz="2100" i="1">
                              <a:solidFill>
                                <a:srgbClr val="000000"/>
                              </a:solidFill>
                              <a:latin typeface="Cambria Math" panose="02040503050406030204" pitchFamily="18" charset="0"/>
                            </a:rPr>
                            <m:t>−</m:t>
                          </m:r>
                          <m:r>
                            <a:rPr sz="2100" i="1">
                              <a:solidFill>
                                <a:srgbClr val="000000"/>
                              </a:solidFill>
                              <a:latin typeface="Cambria Math" panose="02040503050406030204" pitchFamily="18" charset="0"/>
                            </a:rPr>
                            <m:t>𝐺</m:t>
                          </m:r>
                        </m:den>
                      </m:f>
                    </m:oMath>
                  </m:oMathPara>
                </a14:m>
                <a:endParaRPr sz="2100"/>
              </a:p>
            </p:txBody>
          </p:sp>
        </mc:Choice>
        <mc:Fallback xmlns="">
          <p:sp>
            <p:nvSpPr>
              <p:cNvPr id="282" name="Equation"/>
              <p:cNvSpPr txBox="1">
                <a:spLocks noRot="1" noChangeAspect="1" noMove="1" noResize="1" noEditPoints="1" noAdjustHandles="1" noChangeArrowheads="1" noChangeShapeType="1" noTextEdit="1"/>
              </p:cNvSpPr>
              <p:nvPr/>
            </p:nvSpPr>
            <p:spPr>
              <a:xfrm>
                <a:off x="9709710" y="3712031"/>
                <a:ext cx="982257" cy="657872"/>
              </a:xfrm>
              <a:prstGeom prst="rect">
                <a:avLst/>
              </a:prstGeom>
              <a:blipFill>
                <a:blip r:embed="rId6"/>
                <a:stretch>
                  <a:fillRect l="-6410" t="-1887" r="-1282" b="-7547"/>
                </a:stretch>
              </a:blipFill>
              <a:ln w="12700">
                <a:miter lim="400000"/>
              </a:ln>
            </p:spPr>
            <p:txBody>
              <a:bodyPr/>
              <a:lstStyle/>
              <a:p>
                <a:r>
                  <a:rPr lang="en-US">
                    <a:noFill/>
                  </a:rPr>
                  <a:t> </a:t>
                </a:r>
              </a:p>
            </p:txBody>
          </p:sp>
        </mc:Fallback>
      </mc:AlternateContent>
      <p:pic>
        <p:nvPicPr>
          <p:cNvPr id="283" name="Screen Shot 2020-11-30 at 12.21.39 PM.png" descr="Screen Shot 2020-11-30 at 12.21.39 PM.png"/>
          <p:cNvPicPr>
            <a:picLocks noChangeAspect="1"/>
          </p:cNvPicPr>
          <p:nvPr/>
        </p:nvPicPr>
        <p:blipFill>
          <a:blip r:embed="rId5"/>
          <a:stretch>
            <a:fillRect/>
          </a:stretch>
        </p:blipFill>
        <p:spPr>
          <a:xfrm>
            <a:off x="12356108" y="932541"/>
            <a:ext cx="1050094" cy="53440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schematic_towers.png" descr="schematic_towers.png"/>
          <p:cNvPicPr>
            <a:picLocks noChangeAspect="1"/>
          </p:cNvPicPr>
          <p:nvPr/>
        </p:nvPicPr>
        <p:blipFill>
          <a:blip r:embed="rId2"/>
          <a:stretch>
            <a:fillRect/>
          </a:stretch>
        </p:blipFill>
        <p:spPr>
          <a:xfrm>
            <a:off x="972690" y="1552765"/>
            <a:ext cx="10246620" cy="4463671"/>
          </a:xfrm>
          <a:prstGeom prst="rect">
            <a:avLst/>
          </a:prstGeom>
          <a:ln w="63500">
            <a:solidFill>
              <a:srgbClr val="000000"/>
            </a:solidFill>
            <a:miter lim="400000"/>
          </a:ln>
        </p:spPr>
      </p:pic>
      <p:pic>
        <p:nvPicPr>
          <p:cNvPr id="286" name="schematic_towers_map.png" descr="schematic_towers_map.png"/>
          <p:cNvPicPr>
            <a:picLocks noChangeAspect="1"/>
          </p:cNvPicPr>
          <p:nvPr/>
        </p:nvPicPr>
        <p:blipFill>
          <a:blip r:embed="rId3"/>
          <a:stretch>
            <a:fillRect/>
          </a:stretch>
        </p:blipFill>
        <p:spPr>
          <a:xfrm>
            <a:off x="972690" y="1552765"/>
            <a:ext cx="10246620" cy="4463671"/>
          </a:xfrm>
          <a:prstGeom prst="rect">
            <a:avLst/>
          </a:prstGeom>
          <a:ln w="63500">
            <a:solidFill>
              <a:srgbClr val="000000"/>
            </a:solidFill>
            <a:miter lim="400000"/>
          </a:ln>
        </p:spPr>
      </p:pic>
      <p:pic>
        <p:nvPicPr>
          <p:cNvPr id="287" name="schematic_towers_map_arrows.png" descr="schematic_towers_map_arrows.png"/>
          <p:cNvPicPr>
            <a:picLocks noChangeAspect="1"/>
          </p:cNvPicPr>
          <p:nvPr/>
        </p:nvPicPr>
        <p:blipFill>
          <a:blip r:embed="rId4"/>
          <a:stretch>
            <a:fillRect/>
          </a:stretch>
        </p:blipFill>
        <p:spPr>
          <a:xfrm>
            <a:off x="972690" y="1552765"/>
            <a:ext cx="10246620" cy="4463671"/>
          </a:xfrm>
          <a:prstGeom prst="rect">
            <a:avLst/>
          </a:prstGeom>
          <a:ln w="63500">
            <a:solidFill>
              <a:srgbClr val="000000"/>
            </a:solidFill>
            <a:miter lim="400000"/>
          </a:ln>
        </p:spPr>
      </p:pic>
      <p:sp>
        <p:nvSpPr>
          <p:cNvPr id="288" name="Are these patterns due to mesoscale eddies?"/>
          <p:cNvSpPr txBox="1">
            <a:spLocks noGrp="1"/>
          </p:cNvSpPr>
          <p:nvPr>
            <p:ph type="title"/>
          </p:nvPr>
        </p:nvSpPr>
        <p:spPr>
          <a:xfrm>
            <a:off x="911352" y="365125"/>
            <a:ext cx="10381110" cy="476439"/>
          </a:xfrm>
          <a:prstGeom prst="rect">
            <a:avLst/>
          </a:prstGeom>
        </p:spPr>
        <p:txBody>
          <a:bodyPr>
            <a:normAutofit fontScale="90000"/>
          </a:bodyPr>
          <a:lstStyle>
            <a:lvl1pPr>
              <a:defRPr sz="6400"/>
            </a:lvl1pPr>
          </a:lstStyle>
          <a:p>
            <a:r>
              <a:rPr sz="3600" dirty="0"/>
              <a:t>Are these patterns due to mesoscale eddies?</a:t>
            </a:r>
          </a:p>
        </p:txBody>
      </p:sp>
      <p:sp>
        <p:nvSpPr>
          <p:cNvPr id="289" name="If so, how can we account for them?"/>
          <p:cNvSpPr txBox="1"/>
          <p:nvPr/>
        </p:nvSpPr>
        <p:spPr>
          <a:xfrm>
            <a:off x="972690" y="820639"/>
            <a:ext cx="6080447"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6400" b="0">
                <a:latin typeface="+mn-lt"/>
                <a:ea typeface="+mn-ea"/>
                <a:cs typeface="+mn-cs"/>
                <a:sym typeface="Calibri Light"/>
              </a:defRPr>
            </a:lvl1pPr>
          </a:lstStyle>
          <a:p>
            <a:r>
              <a:rPr sz="3200" dirty="0">
                <a:latin typeface="+mj-lt"/>
              </a:rPr>
              <a:t>If so, how can we account for them?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86"/>
                                        </p:tgtEl>
                                        <p:attrNameLst>
                                          <p:attrName>style.visibility</p:attrName>
                                        </p:attrNameLst>
                                      </p:cBhvr>
                                      <p:to>
                                        <p:strVal val="visible"/>
                                      </p:to>
                                    </p:set>
                                    <p:animEffect transition="in" filter="dissolve">
                                      <p:cBhvr>
                                        <p:cTn id="7" dur="1000"/>
                                        <p:tgtEl>
                                          <p:spTgt spid="286"/>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287"/>
                                        </p:tgtEl>
                                        <p:attrNameLst>
                                          <p:attrName>style.visibility</p:attrName>
                                        </p:attrNameLst>
                                      </p:cBhvr>
                                      <p:to>
                                        <p:strVal val="visible"/>
                                      </p:to>
                                    </p:set>
                                    <p:animEffect transition="in" filter="dissolve">
                                      <p:cBhvr>
                                        <p:cTn id="11" dur="1000"/>
                                        <p:tgtEl>
                                          <p:spTgt spid="28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advAuto="0"/>
      <p:bldP spid="287" grpId="0" animBg="1" advAuto="0"/>
      <p:bldP spid="28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83018C54-A68B-F843-A9C7-5ED17A2C053D}"/>
              </a:ext>
            </a:extLst>
          </p:cNvPr>
          <p:cNvPicPr>
            <a:picLocks noChangeAspect="1"/>
          </p:cNvPicPr>
          <p:nvPr/>
        </p:nvPicPr>
        <p:blipFill>
          <a:blip r:embed="rId2"/>
          <a:stretch>
            <a:fillRect/>
          </a:stretch>
        </p:blipFill>
        <p:spPr>
          <a:xfrm>
            <a:off x="2482596" y="1196964"/>
            <a:ext cx="7226808" cy="4817872"/>
          </a:xfrm>
          <a:prstGeom prst="rect">
            <a:avLst/>
          </a:prstGeom>
        </p:spPr>
      </p:pic>
      <p:sp>
        <p:nvSpPr>
          <p:cNvPr id="5" name="Rectangle 4">
            <a:extLst>
              <a:ext uri="{FF2B5EF4-FFF2-40B4-BE49-F238E27FC236}">
                <a16:creationId xmlns:a16="http://schemas.microsoft.com/office/drawing/2014/main" id="{457B9D26-CEEE-314D-BB23-8B642C2E5660}"/>
              </a:ext>
            </a:extLst>
          </p:cNvPr>
          <p:cNvSpPr/>
          <p:nvPr/>
        </p:nvSpPr>
        <p:spPr>
          <a:xfrm>
            <a:off x="559981" y="6403626"/>
            <a:ext cx="10667999" cy="430887"/>
          </a:xfrm>
          <a:prstGeom prst="rect">
            <a:avLst/>
          </a:prstGeom>
        </p:spPr>
        <p:txBody>
          <a:bodyPr wrap="square">
            <a:spAutoFit/>
          </a:bodyPr>
          <a:lstStyle/>
          <a:p>
            <a:pPr marL="285750" indent="-285750" algn="ctr">
              <a:buFont typeface="Arial" panose="020B0604020202020204" pitchFamily="34" charset="0"/>
              <a:buChar char="•"/>
            </a:pPr>
            <a:r>
              <a:rPr lang="en-US" sz="2200" dirty="0"/>
              <a:t>larger scale eddies are at least partially responsible for energy balance non-closure </a:t>
            </a:r>
          </a:p>
        </p:txBody>
      </p:sp>
      <p:sp>
        <p:nvSpPr>
          <p:cNvPr id="6" name="Title 1">
            <a:extLst>
              <a:ext uri="{FF2B5EF4-FFF2-40B4-BE49-F238E27FC236}">
                <a16:creationId xmlns:a16="http://schemas.microsoft.com/office/drawing/2014/main" id="{F64DA364-DB8D-D341-9DC5-EEA794919E66}"/>
              </a:ext>
            </a:extLst>
          </p:cNvPr>
          <p:cNvSpPr>
            <a:spLocks noGrp="1"/>
          </p:cNvSpPr>
          <p:nvPr>
            <p:ph type="title"/>
          </p:nvPr>
        </p:nvSpPr>
        <p:spPr>
          <a:xfrm>
            <a:off x="838200" y="88673"/>
            <a:ext cx="10515600" cy="1325563"/>
          </a:xfrm>
        </p:spPr>
        <p:txBody>
          <a:bodyPr>
            <a:normAutofit/>
          </a:bodyPr>
          <a:lstStyle/>
          <a:p>
            <a:pPr algn="ctr"/>
            <a:r>
              <a:rPr lang="en-US" sz="3600" dirty="0"/>
              <a:t>Mesoscale eddies influence energy balance</a:t>
            </a:r>
          </a:p>
        </p:txBody>
      </p:sp>
    </p:spTree>
    <p:extLst>
      <p:ext uri="{BB962C8B-B14F-4D97-AF65-F5344CB8AC3E}">
        <p14:creationId xmlns:p14="http://schemas.microsoft.com/office/powerpoint/2010/main" val="3500275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Rectangle"/>
          <p:cNvSpPr/>
          <p:nvPr/>
        </p:nvSpPr>
        <p:spPr>
          <a:xfrm>
            <a:off x="-69718" y="-63307"/>
            <a:ext cx="12331436" cy="1273512"/>
          </a:xfrm>
          <a:prstGeom prst="rect">
            <a:avLst/>
          </a:prstGeom>
          <a:solidFill>
            <a:srgbClr val="6782A1">
              <a:alpha val="77109"/>
            </a:srgbClr>
          </a:solidFill>
          <a:ln w="25400">
            <a:solidFill>
              <a:srgbClr val="000000">
                <a:alpha val="77109"/>
              </a:srgbClr>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471" name="Title 1"/>
          <p:cNvSpPr txBox="1">
            <a:spLocks noGrp="1"/>
          </p:cNvSpPr>
          <p:nvPr>
            <p:ph type="title"/>
          </p:nvPr>
        </p:nvSpPr>
        <p:spPr>
          <a:xfrm>
            <a:off x="838200" y="-76644"/>
            <a:ext cx="10515600" cy="1325564"/>
          </a:xfrm>
          <a:prstGeom prst="rect">
            <a:avLst/>
          </a:prstGeom>
        </p:spPr>
        <p:txBody>
          <a:bodyPr>
            <a:normAutofit/>
          </a:bodyPr>
          <a:lstStyle/>
          <a:p>
            <a:pPr>
              <a:defRPr sz="7200"/>
            </a:pPr>
            <a:r>
              <a:rPr sz="4000" dirty="0"/>
              <a:t>Can</a:t>
            </a:r>
            <a:r>
              <a:rPr sz="4000" b="1" dirty="0"/>
              <a:t> Spatial EC</a:t>
            </a:r>
            <a:r>
              <a:rPr sz="4000" dirty="0"/>
              <a:t> improve energy balance closure?</a:t>
            </a:r>
          </a:p>
        </p:txBody>
      </p:sp>
      <p:pic>
        <p:nvPicPr>
          <p:cNvPr id="472" name="Screen Shot 2020-11-25 at 11.43.09 AM.png" descr="Screen Shot 2020-11-25 at 11.43.09 AM.png"/>
          <p:cNvPicPr>
            <a:picLocks noChangeAspect="1"/>
          </p:cNvPicPr>
          <p:nvPr/>
        </p:nvPicPr>
        <p:blipFill>
          <a:blip r:embed="rId2"/>
          <a:stretch>
            <a:fillRect/>
          </a:stretch>
        </p:blipFill>
        <p:spPr>
          <a:xfrm>
            <a:off x="5756290" y="1967495"/>
            <a:ext cx="5874842" cy="3059718"/>
          </a:xfrm>
          <a:prstGeom prst="rect">
            <a:avLst/>
          </a:prstGeom>
          <a:ln w="12700">
            <a:miter lim="400000"/>
          </a:ln>
        </p:spPr>
      </p:pic>
      <p:sp>
        <p:nvSpPr>
          <p:cNvPr id="474" name="Unlike traditional EC, in which spatial information of eddies is inferred by assuming turbulence is “frozen” (Taylor 1938) as it advects past a single EC tower……"/>
          <p:cNvSpPr txBox="1"/>
          <p:nvPr/>
        </p:nvSpPr>
        <p:spPr>
          <a:xfrm>
            <a:off x="560868" y="2175195"/>
            <a:ext cx="4614168" cy="250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nSpc>
                <a:spcPct val="81000"/>
              </a:lnSpc>
              <a:spcBef>
                <a:spcPts val="2000"/>
              </a:spcBef>
              <a:buFont typeface="Arial"/>
              <a:defRPr sz="4400" b="0">
                <a:latin typeface="+mn-lt"/>
                <a:ea typeface="+mn-ea"/>
                <a:cs typeface="+mn-cs"/>
                <a:sym typeface="Calibri Light"/>
              </a:defRPr>
            </a:pPr>
            <a:r>
              <a:rPr sz="2200" dirty="0">
                <a:latin typeface="+mj-lt"/>
              </a:rPr>
              <a:t>Unlike traditional EC, in which spatial information of eddies is inferred by assuming turbulence is “frozen” (Taylor 1938) as it </a:t>
            </a:r>
            <a:r>
              <a:rPr sz="2200" dirty="0" err="1">
                <a:latin typeface="+mj-lt"/>
              </a:rPr>
              <a:t>advects</a:t>
            </a:r>
            <a:r>
              <a:rPr sz="2200" dirty="0">
                <a:latin typeface="+mj-lt"/>
              </a:rPr>
              <a:t> past a single EC tower</a:t>
            </a:r>
            <a:r>
              <a:rPr lang="en-US" sz="2200" dirty="0">
                <a:latin typeface="+mj-lt"/>
              </a:rPr>
              <a:t>…</a:t>
            </a:r>
          </a:p>
          <a:p>
            <a:pPr>
              <a:lnSpc>
                <a:spcPct val="81000"/>
              </a:lnSpc>
              <a:spcBef>
                <a:spcPts val="1000"/>
              </a:spcBef>
              <a:buFont typeface="Arial"/>
              <a:defRPr sz="4400" b="0">
                <a:latin typeface="+mn-lt"/>
                <a:ea typeface="+mn-ea"/>
                <a:cs typeface="+mn-cs"/>
                <a:sym typeface="Calibri Light"/>
              </a:defRPr>
            </a:pPr>
            <a:r>
              <a:rPr sz="2200" dirty="0">
                <a:latin typeface="+mj-lt"/>
              </a:rPr>
              <a:t>Spatial EC samples eddies simultaneously across multiple sites</a:t>
            </a:r>
            <a:endParaRPr lang="en-US" sz="2200" dirty="0">
              <a:latin typeface="+mj-lt"/>
            </a:endParaRPr>
          </a:p>
          <a:p>
            <a:pPr>
              <a:lnSpc>
                <a:spcPct val="81000"/>
              </a:lnSpc>
              <a:spcBef>
                <a:spcPts val="1000"/>
              </a:spcBef>
              <a:buFont typeface="Arial"/>
              <a:defRPr sz="4400" b="0">
                <a:latin typeface="+mn-lt"/>
                <a:ea typeface="+mn-ea"/>
                <a:cs typeface="+mn-cs"/>
                <a:sym typeface="Calibri Light"/>
              </a:defRPr>
            </a:pPr>
            <a:endParaRPr sz="2200" dirty="0">
              <a:latin typeface="+mj-lt"/>
            </a:endParaRPr>
          </a:p>
        </p:txBody>
      </p:sp>
      <p:sp>
        <p:nvSpPr>
          <p:cNvPr id="3" name="TextBox 2">
            <a:extLst>
              <a:ext uri="{FF2B5EF4-FFF2-40B4-BE49-F238E27FC236}">
                <a16:creationId xmlns:a16="http://schemas.microsoft.com/office/drawing/2014/main" id="{D5BF896C-6557-7C45-B4BA-A7E2694579E7}"/>
              </a:ext>
            </a:extLst>
          </p:cNvPr>
          <p:cNvSpPr txBox="1"/>
          <p:nvPr/>
        </p:nvSpPr>
        <p:spPr>
          <a:xfrm>
            <a:off x="432852" y="4967256"/>
            <a:ext cx="8136990" cy="1857175"/>
          </a:xfrm>
          <a:prstGeom prst="rect">
            <a:avLst/>
          </a:prstGeom>
          <a:noFill/>
        </p:spPr>
        <p:txBody>
          <a:bodyPr wrap="square" rtlCol="0">
            <a:spAutoFit/>
          </a:bodyPr>
          <a:lstStyle/>
          <a:p>
            <a:pPr>
              <a:lnSpc>
                <a:spcPct val="81000"/>
              </a:lnSpc>
              <a:spcBef>
                <a:spcPts val="1000"/>
              </a:spcBef>
              <a:buFont typeface="Arial"/>
              <a:defRPr sz="4400" b="0">
                <a:latin typeface="+mn-lt"/>
                <a:ea typeface="+mn-ea"/>
                <a:cs typeface="+mn-cs"/>
                <a:sym typeface="Calibri Light"/>
              </a:defRPr>
            </a:pPr>
            <a:r>
              <a:rPr lang="en-US" sz="2000" b="1" dirty="0">
                <a:latin typeface="+mj-lt"/>
              </a:rPr>
              <a:t>Previous Studies:</a:t>
            </a:r>
          </a:p>
          <a:p>
            <a:pPr marL="342900" indent="-342900">
              <a:lnSpc>
                <a:spcPct val="81000"/>
              </a:lnSpc>
              <a:spcBef>
                <a:spcPts val="1000"/>
              </a:spcBef>
              <a:buFont typeface="Arial" panose="020B0604020202020204" pitchFamily="34" charset="0"/>
              <a:buChar char="•"/>
              <a:defRPr sz="4400" b="0">
                <a:latin typeface="+mn-lt"/>
                <a:ea typeface="+mn-ea"/>
                <a:cs typeface="+mn-cs"/>
                <a:sym typeface="Calibri Light"/>
              </a:defRPr>
            </a:pPr>
            <a:r>
              <a:rPr lang="en-US" sz="2000" dirty="0">
                <a:latin typeface="+mj-lt"/>
              </a:rPr>
              <a:t>Eddy Matrix: 10 m x 10 m 	  - Engelmann and </a:t>
            </a:r>
            <a:r>
              <a:rPr lang="en-US" sz="2000" dirty="0" err="1">
                <a:latin typeface="+mj-lt"/>
              </a:rPr>
              <a:t>Bernhofer</a:t>
            </a:r>
            <a:r>
              <a:rPr lang="en-US" sz="2000" dirty="0">
                <a:latin typeface="+mj-lt"/>
              </a:rPr>
              <a:t> (2016) </a:t>
            </a:r>
          </a:p>
          <a:p>
            <a:pPr marL="342900" indent="-342900">
              <a:lnSpc>
                <a:spcPct val="81000"/>
              </a:lnSpc>
              <a:spcBef>
                <a:spcPts val="1000"/>
              </a:spcBef>
              <a:buFont typeface="Arial" panose="020B0604020202020204" pitchFamily="34" charset="0"/>
              <a:buChar char="•"/>
              <a:defRPr sz="4400" b="0">
                <a:latin typeface="+mn-lt"/>
                <a:ea typeface="+mn-ea"/>
                <a:cs typeface="+mn-cs"/>
                <a:sym typeface="Calibri Light"/>
              </a:defRPr>
            </a:pPr>
            <a:r>
              <a:rPr lang="en-US" sz="2000" dirty="0">
                <a:latin typeface="+mj-lt"/>
              </a:rPr>
              <a:t>IPAQS: 1 km x 1 km 	     	  - Morrison et al. (2021)</a:t>
            </a:r>
          </a:p>
          <a:p>
            <a:pPr marL="342900" indent="-342900">
              <a:lnSpc>
                <a:spcPct val="81000"/>
              </a:lnSpc>
              <a:spcBef>
                <a:spcPts val="1000"/>
              </a:spcBef>
              <a:buFont typeface="Arial" panose="020B0604020202020204" pitchFamily="34" charset="0"/>
              <a:buChar char="•"/>
              <a:defRPr sz="4400" b="0">
                <a:latin typeface="+mn-lt"/>
                <a:ea typeface="+mn-ea"/>
                <a:cs typeface="+mn-cs"/>
                <a:sym typeface="Calibri Light"/>
              </a:defRPr>
            </a:pPr>
            <a:r>
              <a:rPr lang="en-US" sz="2000" dirty="0">
                <a:latin typeface="+mj-lt"/>
              </a:rPr>
              <a:t>Ottawa Experiment: </a:t>
            </a:r>
            <a:r>
              <a:rPr lang="en-US" sz="2000" dirty="0">
                <a:latin typeface="+mj-lt"/>
                <a:sym typeface="Calibri Light"/>
              </a:rPr>
              <a:t>3.5 × 3.5 km - </a:t>
            </a:r>
            <a:r>
              <a:rPr lang="en-US" sz="2000" dirty="0" err="1">
                <a:latin typeface="+mj-lt"/>
              </a:rPr>
              <a:t>Mauder</a:t>
            </a:r>
            <a:r>
              <a:rPr lang="en-US" sz="2000" dirty="0">
                <a:latin typeface="+mj-lt"/>
              </a:rPr>
              <a:t> et al. (2008)</a:t>
            </a:r>
          </a:p>
          <a:p>
            <a:pPr marL="342900" indent="-342900">
              <a:lnSpc>
                <a:spcPct val="81000"/>
              </a:lnSpc>
              <a:spcBef>
                <a:spcPts val="1000"/>
              </a:spcBef>
              <a:buFont typeface="Arial" panose="020B0604020202020204" pitchFamily="34" charset="0"/>
              <a:buChar char="•"/>
              <a:defRPr sz="4400" b="0">
                <a:latin typeface="+mn-lt"/>
                <a:ea typeface="+mn-ea"/>
                <a:cs typeface="+mn-cs"/>
                <a:sym typeface="Calibri Light"/>
              </a:defRPr>
            </a:pPr>
            <a:r>
              <a:rPr lang="en-US" sz="2000" dirty="0">
                <a:latin typeface="+mj-lt"/>
              </a:rPr>
              <a:t>LES studies: 			 - Steinfeld et al. (2007),  Xu et al. (2020) </a:t>
            </a:r>
          </a:p>
        </p:txBody>
      </p:sp>
      <p:cxnSp>
        <p:nvCxnSpPr>
          <p:cNvPr id="5" name="Straight Arrow Connector 4">
            <a:extLst>
              <a:ext uri="{FF2B5EF4-FFF2-40B4-BE49-F238E27FC236}">
                <a16:creationId xmlns:a16="http://schemas.microsoft.com/office/drawing/2014/main" id="{E34B2D50-C9E1-F84D-ABE9-1C79F96A3CD4}"/>
              </a:ext>
            </a:extLst>
          </p:cNvPr>
          <p:cNvCxnSpPr/>
          <p:nvPr/>
        </p:nvCxnSpPr>
        <p:spPr>
          <a:xfrm flipV="1">
            <a:off x="7936992" y="4969395"/>
            <a:ext cx="530352" cy="37284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859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Rectangle"/>
          <p:cNvSpPr/>
          <p:nvPr/>
        </p:nvSpPr>
        <p:spPr>
          <a:xfrm>
            <a:off x="-69718" y="-63307"/>
            <a:ext cx="12331436" cy="1273512"/>
          </a:xfrm>
          <a:prstGeom prst="rect">
            <a:avLst/>
          </a:prstGeom>
          <a:solidFill>
            <a:srgbClr val="6782A1">
              <a:alpha val="77109"/>
            </a:srgbClr>
          </a:solidFill>
          <a:ln w="25400">
            <a:solidFill>
              <a:srgbClr val="000000">
                <a:alpha val="77109"/>
              </a:srgbClr>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477" name="Title 1"/>
          <p:cNvSpPr txBox="1">
            <a:spLocks noGrp="1"/>
          </p:cNvSpPr>
          <p:nvPr>
            <p:ph type="title"/>
          </p:nvPr>
        </p:nvSpPr>
        <p:spPr>
          <a:xfrm>
            <a:off x="838200" y="-76644"/>
            <a:ext cx="10515600" cy="1325564"/>
          </a:xfrm>
          <a:prstGeom prst="rect">
            <a:avLst/>
          </a:prstGeom>
        </p:spPr>
        <p:txBody>
          <a:bodyPr>
            <a:normAutofit/>
          </a:bodyPr>
          <a:lstStyle/>
          <a:p>
            <a:pPr>
              <a:defRPr sz="7200"/>
            </a:pPr>
            <a:r>
              <a:rPr sz="4000" dirty="0"/>
              <a:t>Can </a:t>
            </a:r>
            <a:r>
              <a:rPr sz="4000" b="1" dirty="0"/>
              <a:t>Spatial EC</a:t>
            </a:r>
            <a:r>
              <a:rPr sz="4000" dirty="0"/>
              <a:t> improve energy balance closure?</a:t>
            </a:r>
          </a:p>
        </p:txBody>
      </p:sp>
      <p:sp>
        <p:nvSpPr>
          <p:cNvPr id="478" name="Content Placeholder 2"/>
          <p:cNvSpPr txBox="1">
            <a:spLocks noGrp="1"/>
          </p:cNvSpPr>
          <p:nvPr>
            <p:ph type="body" idx="1"/>
          </p:nvPr>
        </p:nvSpPr>
        <p:spPr>
          <a:prstGeom prst="rect">
            <a:avLst/>
          </a:prstGeom>
        </p:spPr>
        <p:txBody>
          <a:bodyPr>
            <a:normAutofit/>
          </a:bodyPr>
          <a:lstStyle/>
          <a:p>
            <a:pPr marL="0" indent="0">
              <a:buNone/>
              <a:defRPr>
                <a:latin typeface="+mn-lt"/>
                <a:ea typeface="+mn-ea"/>
                <a:cs typeface="+mn-cs"/>
                <a:sym typeface="Calibri Light"/>
              </a:defRPr>
            </a:pPr>
            <a:r>
              <a:rPr sz="2600" dirty="0">
                <a:latin typeface="+mj-lt"/>
              </a:rPr>
              <a:t>Recent LES results (Xu et al. 2020) showed:</a:t>
            </a:r>
          </a:p>
          <a:p>
            <a:pPr marL="0" indent="0">
              <a:buNone/>
              <a:defRPr>
                <a:latin typeface="+mn-lt"/>
                <a:ea typeface="+mn-ea"/>
                <a:cs typeface="+mn-cs"/>
                <a:sym typeface="Calibri Light"/>
              </a:defRPr>
            </a:pPr>
            <a:endParaRPr sz="2600" dirty="0">
              <a:latin typeface="+mj-lt"/>
            </a:endParaRPr>
          </a:p>
          <a:p>
            <a:pPr marL="457200" lvl="1">
              <a:defRPr sz="4800">
                <a:latin typeface="+mn-lt"/>
                <a:ea typeface="+mn-ea"/>
                <a:cs typeface="+mn-cs"/>
                <a:sym typeface="Calibri Light"/>
              </a:defRPr>
            </a:pPr>
            <a:r>
              <a:rPr sz="2600" dirty="0">
                <a:latin typeface="+mj-lt"/>
              </a:rPr>
              <a:t>Spatial EC captured 89% of prescribed energy fluxes</a:t>
            </a:r>
          </a:p>
          <a:p>
            <a:pPr marL="457200" lvl="1">
              <a:defRPr sz="4800">
                <a:latin typeface="+mn-lt"/>
                <a:ea typeface="+mn-ea"/>
                <a:cs typeface="+mn-cs"/>
                <a:sym typeface="Calibri Light"/>
              </a:defRPr>
            </a:pPr>
            <a:endParaRPr sz="2600" dirty="0">
              <a:latin typeface="+mj-lt"/>
            </a:endParaRPr>
          </a:p>
          <a:p>
            <a:pPr marL="457200" lvl="1">
              <a:defRPr sz="4800">
                <a:latin typeface="+mn-lt"/>
                <a:ea typeface="+mn-ea"/>
                <a:cs typeface="+mn-cs"/>
                <a:sym typeface="Calibri Light"/>
              </a:defRPr>
            </a:pPr>
            <a:r>
              <a:rPr sz="2600" dirty="0">
                <a:latin typeface="+mj-lt"/>
              </a:rPr>
              <a:t>Spatio-temporal captured 95% of prescribed energy fluxes with even fewer towers (reducing energy balance non-closure)</a:t>
            </a:r>
          </a:p>
          <a:p>
            <a:pPr>
              <a:defRPr>
                <a:latin typeface="+mn-lt"/>
                <a:ea typeface="+mn-ea"/>
                <a:cs typeface="+mn-cs"/>
                <a:sym typeface="Calibri Light"/>
              </a:defRPr>
            </a:pPr>
            <a:endParaRPr sz="2600" dirty="0">
              <a:latin typeface="+mj-lt"/>
            </a:endParaRPr>
          </a:p>
          <a:p>
            <a:pPr marL="0" indent="0">
              <a:buNone/>
              <a:defRPr>
                <a:latin typeface="+mn-lt"/>
                <a:ea typeface="+mn-ea"/>
                <a:cs typeface="+mn-cs"/>
                <a:sym typeface="Calibri Light"/>
              </a:defRPr>
            </a:pPr>
            <a:endParaRPr sz="2600" dirty="0">
              <a:latin typeface="+mj-lt"/>
            </a:endParaRPr>
          </a:p>
          <a:p>
            <a:pPr marL="0" indent="0">
              <a:buNone/>
              <a:defRPr>
                <a:latin typeface="+mn-lt"/>
                <a:ea typeface="+mn-ea"/>
                <a:cs typeface="+mn-cs"/>
                <a:sym typeface="Calibri Light"/>
              </a:defRPr>
            </a:pPr>
            <a:r>
              <a:rPr sz="2600" b="1" dirty="0">
                <a:latin typeface="+mj-lt"/>
              </a:rPr>
              <a:t>Our goal:</a:t>
            </a:r>
            <a:r>
              <a:rPr sz="2600" dirty="0">
                <a:latin typeface="+mj-lt"/>
              </a:rPr>
              <a:t> to test these findings with field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Temporal Eddy Covariance"/>
          <p:cNvSpPr txBox="1">
            <a:spLocks noGrp="1"/>
          </p:cNvSpPr>
          <p:nvPr>
            <p:ph type="title"/>
          </p:nvPr>
        </p:nvSpPr>
        <p:spPr>
          <a:xfrm>
            <a:off x="317500" y="40217"/>
            <a:ext cx="11557000" cy="1003301"/>
          </a:xfrm>
          <a:prstGeom prst="rect">
            <a:avLst/>
          </a:prstGeom>
        </p:spPr>
        <p:txBody>
          <a:bodyPr/>
          <a:lstStyle/>
          <a:p>
            <a:r>
              <a:t>Temporal Eddy Covariance </a:t>
            </a:r>
          </a:p>
        </p:txBody>
      </p:sp>
      <p:sp>
        <p:nvSpPr>
          <p:cNvPr id="481" name="Example: w′=w−⟨w⟩"/>
          <p:cNvSpPr txBox="1"/>
          <p:nvPr/>
        </p:nvSpPr>
        <p:spPr>
          <a:xfrm>
            <a:off x="11219298" y="7384681"/>
            <a:ext cx="2967159" cy="479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ts val="3500"/>
              </a:lnSpc>
              <a:defRPr sz="5000" b="0">
                <a:latin typeface="Times"/>
                <a:ea typeface="Times"/>
                <a:cs typeface="Times"/>
                <a:sym typeface="Times"/>
              </a:defRPr>
            </a:pPr>
            <a:r>
              <a:rPr sz="2500"/>
              <a:t>  </a:t>
            </a:r>
            <a:r>
              <a:rPr sz="2500" b="1"/>
              <a:t>Example:</a:t>
            </a:r>
            <a:r>
              <a:rPr sz="2500"/>
              <a:t> w′=w−⟨w⟩</a:t>
            </a:r>
          </a:p>
        </p:txBody>
      </p:sp>
      <p:pic>
        <p:nvPicPr>
          <p:cNvPr id="482" name="Image" descr="Image"/>
          <p:cNvPicPr>
            <a:picLocks noChangeAspect="1"/>
          </p:cNvPicPr>
          <p:nvPr/>
        </p:nvPicPr>
        <p:blipFill>
          <a:blip r:embed="rId2"/>
          <a:stretch>
            <a:fillRect/>
          </a:stretch>
        </p:blipFill>
        <p:spPr>
          <a:xfrm>
            <a:off x="1045489" y="1830168"/>
            <a:ext cx="10101022" cy="391007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Light"/>
        <a:ea typeface="Calibri Light"/>
        <a:cs typeface="Calibri Light"/>
      </a:majorFont>
      <a:minorFont>
        <a:latin typeface="Calibri Light"/>
        <a:ea typeface="Calibri Light"/>
        <a:cs typeface="Calibri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10424</TotalTime>
  <Words>1069</Words>
  <Application>Microsoft Macintosh PowerPoint</Application>
  <PresentationFormat>Widescreen</PresentationFormat>
  <Paragraphs>142</Paragraphs>
  <Slides>22</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Calibri</vt:lpstr>
      <vt:lpstr>Calibri Light</vt:lpstr>
      <vt:lpstr>Cambria Math</vt:lpstr>
      <vt:lpstr>Helvetica</vt:lpstr>
      <vt:lpstr>Helvetica Neue</vt:lpstr>
      <vt:lpstr>Helvetica Neue Light</vt:lpstr>
      <vt:lpstr>Helvetica Neue Medium</vt:lpstr>
      <vt:lpstr>Times</vt:lpstr>
      <vt:lpstr>Wingdings</vt:lpstr>
      <vt:lpstr>Office Theme</vt:lpstr>
      <vt:lpstr>White</vt:lpstr>
      <vt:lpstr>A Comparison of Temporal and Spatial Eddy Covariance for Investigating Energy Balance Closure over a Heterogeneous Ecosystem</vt:lpstr>
      <vt:lpstr>CHEESEHEAD19 project</vt:lpstr>
      <vt:lpstr>NCAR EOL Integrated Surface Flux System  Tower Network</vt:lpstr>
      <vt:lpstr>Energy balance map</vt:lpstr>
      <vt:lpstr>Are these patterns due to mesoscale eddies?</vt:lpstr>
      <vt:lpstr>Mesoscale eddies influence energy balance</vt:lpstr>
      <vt:lpstr>Can Spatial EC improve energy balance closure?</vt:lpstr>
      <vt:lpstr>Can Spatial EC improve energy balance closure?</vt:lpstr>
      <vt:lpstr>Temporal Eddy Covariance </vt:lpstr>
      <vt:lpstr>Spatial Eddy Covariance</vt:lpstr>
      <vt:lpstr>PowerPoint Presentation</vt:lpstr>
      <vt:lpstr>Mean Diurnal Flux Differences</vt:lpstr>
      <vt:lpstr>   Temporal           Spatio-temporal</vt:lpstr>
      <vt:lpstr>Mean Diurnal Fluxes</vt:lpstr>
      <vt:lpstr>Mean Diurnal Flux Differences</vt:lpstr>
      <vt:lpstr>PowerPoint Presentation</vt:lpstr>
      <vt:lpstr>Daily mean energy balance residual</vt:lpstr>
      <vt:lpstr>Combined Spatial Eddy Covariance</vt:lpstr>
      <vt:lpstr>Temporal flux of the spatial means</vt:lpstr>
      <vt:lpstr>Future Work</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Butterworth</dc:creator>
  <cp:lastModifiedBy>Brian Butterworth</cp:lastModifiedBy>
  <cp:revision>59</cp:revision>
  <dcterms:created xsi:type="dcterms:W3CDTF">2021-06-03T21:42:17Z</dcterms:created>
  <dcterms:modified xsi:type="dcterms:W3CDTF">2021-06-11T06:22:23Z</dcterms:modified>
</cp:coreProperties>
</file>